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3.jpeg" ContentType="image/jpeg"/>
  <Override PartName="/ppt/media/image2.jpeg" ContentType="image/jpeg"/>
  <Override PartName="/ppt/media/image4.png" ContentType="image/png"/>
  <Override PartName="/ppt/media/image5.png" ContentType="image/png"/>
  <Override PartName="/ppt/media/image6.png" ContentType="image/png"/>
  <Override PartName="/ppt/presProps.xml" ContentType="application/vnd.openxmlformats-officedocument.presentationml.presPro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6.xml.rels" ContentType="application/vnd.openxmlformats-package.relationships+xml"/>
  <Override PartName="/ppt/slides/_rels/slide12.xml.rels" ContentType="application/vnd.openxmlformats-package.relationships+xml"/>
  <Override PartName="/ppt/slides/_rels/slide15.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8.xml.rels" ContentType="application/vnd.openxmlformats-package.relationships+xml"/>
  <Override PartName="/ppt/slides/_rels/slide18.xml.rels" ContentType="application/vnd.openxmlformats-package.relationships+xml"/>
  <Override PartName="/ppt/slides/_rels/slide17.xml.rels" ContentType="application/vnd.openxmlformats-package.relationships+xml"/>
  <Override PartName="/ppt/slides/_rels/slide1.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Lst>
  <p:sldSz cx="9144000" cy="51435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40114731-76A8-4C71-9C40-30B9C5BA7705}"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9"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0"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1160626E-5C40-4114-850E-1CE0A00EE7F8}"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2"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4"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5"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CB3E645E-74DD-40E5-9A73-1907D2ED6D18}" type="slidenum">
              <a:t>&lt;#&gt;</a:t>
            </a:fld>
          </a:p>
        </p:txBody>
      </p:sp>
      <p:sp>
        <p:nvSpPr>
          <p:cNvPr id="9" name="PlaceHolder 8"/>
          <p:cNvSpPr>
            <a:spLocks noGrp="1"/>
          </p:cNvSpPr>
          <p:nvPr>
            <p:ph type="dt" idx="1"/>
          </p:nvPr>
        </p:nvSpPr>
        <p:spPr/>
        <p:txBody>
          <a:bodyPr/>
          <a:p>
            <a:r>
              <a:rPr lang="en-US"/>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7"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8"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39"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0"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1"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2"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CEF54F0E-5FF4-454A-9E75-6799FD648CBF}" type="slidenum">
              <a:t>&lt;#&gt;</a:t>
            </a:fld>
          </a:p>
        </p:txBody>
      </p:sp>
      <p:sp>
        <p:nvSpPr>
          <p:cNvPr id="11" name="PlaceHolder 10"/>
          <p:cNvSpPr>
            <a:spLocks noGrp="1"/>
          </p:cNvSpPr>
          <p:nvPr>
            <p:ph type="dt" idx="1"/>
          </p:nvPr>
        </p:nvSpPr>
        <p:spPr/>
        <p:txBody>
          <a:bodyPr/>
          <a:p>
            <a:r>
              <a:rPr lang="en-US"/>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49"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1"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3"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4"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58"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9"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0"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8" name="PlaceHolder 2"/>
          <p:cNvSpPr>
            <a:spLocks noGrp="1"/>
          </p:cNvSpPr>
          <p:nvPr>
            <p:ph type="subTitle"/>
          </p:nvPr>
        </p:nvSpPr>
        <p:spPr>
          <a:xfrm>
            <a:off x="457200" y="555480"/>
            <a:ext cx="8229240" cy="4187520"/>
          </a:xfrm>
          <a:prstGeom prst="rect">
            <a:avLst/>
          </a:prstGeom>
          <a:noFill/>
          <a:ln w="0">
            <a:noFill/>
          </a:ln>
        </p:spPr>
        <p:txBody>
          <a:bodyPr lIns="0" rIns="0" tIns="0" bIns="0" anchor="ctr">
            <a:noAutofit/>
          </a:bodyPr>
          <a:p>
            <a:pPr indent="0" algn="ctr">
              <a:buNone/>
            </a:pPr>
            <a:endParaRPr b="0" lang="en-US"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9A18471-6740-40B8-85A7-7A8BC0BD2FD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3"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4"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66"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7"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8"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0" name="PlaceHolder 2"/>
          <p:cNvSpPr>
            <a:spLocks noGrp="1"/>
          </p:cNvSpPr>
          <p:nvPr>
            <p:ph/>
          </p:nvPr>
        </p:nvSpPr>
        <p:spPr>
          <a:xfrm>
            <a:off x="457200" y="55548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1" name="PlaceHolder 3"/>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3"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4"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5"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6" name="PlaceHolder 5"/>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78" name="PlaceHolder 2"/>
          <p:cNvSpPr>
            <a:spLocks noGrp="1"/>
          </p:cNvSpPr>
          <p:nvPr>
            <p:ph/>
          </p:nvPr>
        </p:nvSpPr>
        <p:spPr>
          <a:xfrm>
            <a:off x="45720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79" name="PlaceHolder 3"/>
          <p:cNvSpPr>
            <a:spLocks noGrp="1"/>
          </p:cNvSpPr>
          <p:nvPr>
            <p:ph/>
          </p:nvPr>
        </p:nvSpPr>
        <p:spPr>
          <a:xfrm>
            <a:off x="323964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0" name="PlaceHolder 4"/>
          <p:cNvSpPr>
            <a:spLocks noGrp="1"/>
          </p:cNvSpPr>
          <p:nvPr>
            <p:ph/>
          </p:nvPr>
        </p:nvSpPr>
        <p:spPr>
          <a:xfrm>
            <a:off x="6022080" y="55548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1" name="PlaceHolder 5"/>
          <p:cNvSpPr>
            <a:spLocks noGrp="1"/>
          </p:cNvSpPr>
          <p:nvPr>
            <p:ph/>
          </p:nvPr>
        </p:nvSpPr>
        <p:spPr>
          <a:xfrm>
            <a:off x="45720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2" name="PlaceHolder 6"/>
          <p:cNvSpPr>
            <a:spLocks noGrp="1"/>
          </p:cNvSpPr>
          <p:nvPr>
            <p:ph/>
          </p:nvPr>
        </p:nvSpPr>
        <p:spPr>
          <a:xfrm>
            <a:off x="323964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83" name="PlaceHolder 7"/>
          <p:cNvSpPr>
            <a:spLocks noGrp="1"/>
          </p:cNvSpPr>
          <p:nvPr>
            <p:ph/>
          </p:nvPr>
        </p:nvSpPr>
        <p:spPr>
          <a:xfrm>
            <a:off x="6022080" y="2742840"/>
            <a:ext cx="26496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0" name="PlaceHolder 2"/>
          <p:cNvSpPr>
            <a:spLocks noGrp="1"/>
          </p:cNvSpPr>
          <p:nvPr>
            <p:ph/>
          </p:nvPr>
        </p:nvSpPr>
        <p:spPr>
          <a:xfrm>
            <a:off x="457200" y="555480"/>
            <a:ext cx="822924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2F2F58C-F391-4A4B-9666-F28F4D699F4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2"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3"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5E77591E-29EA-4025-A052-7B1A04A9E096}"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A5C96D86-64A5-48BF-B0F3-CBAAEB7FA381}"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 name="PlaceHolder 1"/>
          <p:cNvSpPr>
            <a:spLocks noGrp="1"/>
          </p:cNvSpPr>
          <p:nvPr>
            <p:ph type="subTitle"/>
          </p:nvPr>
        </p:nvSpPr>
        <p:spPr>
          <a:xfrm>
            <a:off x="457200" y="-20520"/>
            <a:ext cx="8229240" cy="1668240"/>
          </a:xfrm>
          <a:prstGeom prst="rect">
            <a:avLst/>
          </a:prstGeom>
          <a:noFill/>
          <a:ln w="0">
            <a:noFill/>
          </a:ln>
        </p:spPr>
        <p:txBody>
          <a:bodyPr lIns="0" rIns="0" tIns="0" bIns="0" anchor="ctr">
            <a:noAutofit/>
          </a:bodyPr>
          <a:p>
            <a:pPr algn="ctr"/>
            <a:endParaRPr b="0" lang="en-US"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30C7FE30-D445-4A2E-992A-4F7596A2AD0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17"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8" name="PlaceHolder 3"/>
          <p:cNvSpPr>
            <a:spLocks noGrp="1"/>
          </p:cNvSpPr>
          <p:nvPr>
            <p:ph/>
          </p:nvPr>
        </p:nvSpPr>
        <p:spPr>
          <a:xfrm>
            <a:off x="467424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19" name="PlaceHolder 4"/>
          <p:cNvSpPr>
            <a:spLocks noGrp="1"/>
          </p:cNvSpPr>
          <p:nvPr>
            <p:ph/>
          </p:nvPr>
        </p:nvSpPr>
        <p:spPr>
          <a:xfrm>
            <a:off x="45720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73ADD45B-0679-4AB3-8CE9-BBD1C5886809}"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1" name="PlaceHolder 2"/>
          <p:cNvSpPr>
            <a:spLocks noGrp="1"/>
          </p:cNvSpPr>
          <p:nvPr>
            <p:ph/>
          </p:nvPr>
        </p:nvSpPr>
        <p:spPr>
          <a:xfrm>
            <a:off x="457200" y="555480"/>
            <a:ext cx="4015800" cy="418752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2"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3" name="PlaceHolder 4"/>
          <p:cNvSpPr>
            <a:spLocks noGrp="1"/>
          </p:cNvSpPr>
          <p:nvPr>
            <p:ph/>
          </p:nvPr>
        </p:nvSpPr>
        <p:spPr>
          <a:xfrm>
            <a:off x="4674240" y="274284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FD0C6E76-D974-47E3-9250-57E548AE5C44}" type="slidenum">
              <a:t>&lt;#&gt;</a:t>
            </a:fld>
          </a:p>
        </p:txBody>
      </p:sp>
      <p:sp>
        <p:nvSpPr>
          <p:cNvPr id="8" name="PlaceHolder 7"/>
          <p:cNvSpPr>
            <a:spLocks noGrp="1"/>
          </p:cNvSpPr>
          <p:nvPr>
            <p:ph type="dt" idx="1"/>
          </p:nvPr>
        </p:nvSpPr>
        <p:spPr/>
        <p:txBody>
          <a:bodyPr/>
          <a:p>
            <a:r>
              <a:rPr lang="en-US"/>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457200" y="-20520"/>
            <a:ext cx="8229240" cy="359640"/>
          </a:xfrm>
          <a:prstGeom prst="rect">
            <a:avLst/>
          </a:prstGeom>
          <a:noFill/>
          <a:ln w="0">
            <a:noFill/>
          </a:ln>
        </p:spPr>
        <p:txBody>
          <a:bodyPr lIns="0" rIns="0" tIns="0" bIns="0" anchor="ctr">
            <a:noAutofit/>
          </a:bodyPr>
          <a:p>
            <a:pPr indent="0">
              <a:buNone/>
            </a:pPr>
            <a:endParaRPr b="0" lang="el-GR" sz="1800" spc="-1" strike="noStrike">
              <a:solidFill>
                <a:srgbClr val="000000"/>
              </a:solidFill>
              <a:latin typeface="Constantia"/>
            </a:endParaRPr>
          </a:p>
        </p:txBody>
      </p:sp>
      <p:sp>
        <p:nvSpPr>
          <p:cNvPr id="25" name="PlaceHolder 2"/>
          <p:cNvSpPr>
            <a:spLocks noGrp="1"/>
          </p:cNvSpPr>
          <p:nvPr>
            <p:ph/>
          </p:nvPr>
        </p:nvSpPr>
        <p:spPr>
          <a:xfrm>
            <a:off x="45720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6" name="PlaceHolder 3"/>
          <p:cNvSpPr>
            <a:spLocks noGrp="1"/>
          </p:cNvSpPr>
          <p:nvPr>
            <p:ph/>
          </p:nvPr>
        </p:nvSpPr>
        <p:spPr>
          <a:xfrm>
            <a:off x="4674240" y="555480"/>
            <a:ext cx="401580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27" name="PlaceHolder 4"/>
          <p:cNvSpPr>
            <a:spLocks noGrp="1"/>
          </p:cNvSpPr>
          <p:nvPr>
            <p:ph/>
          </p:nvPr>
        </p:nvSpPr>
        <p:spPr>
          <a:xfrm>
            <a:off x="457200" y="2742840"/>
            <a:ext cx="8229240" cy="1997280"/>
          </a:xfrm>
          <a:prstGeom prst="rect">
            <a:avLst/>
          </a:prstGeom>
          <a:noFill/>
          <a:ln w="0">
            <a:noFill/>
          </a:ln>
        </p:spPr>
        <p:txBody>
          <a:bodyPr lIns="0" rIns="0" tIns="0" bIns="0" anchor="t">
            <a:normAutofit/>
          </a:bodyPr>
          <a:p>
            <a:pPr indent="0">
              <a:spcBef>
                <a:spcPts val="1417"/>
              </a:spcBef>
              <a:buNone/>
            </a:pPr>
            <a:endParaRPr b="0" lang="el-GR" sz="2600" spc="-1" strike="noStrike">
              <a:solidFill>
                <a:srgbClr val="000000"/>
              </a:solidFill>
              <a:latin typeface="Calibri"/>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3EDA984C-37DC-4BBB-84C8-5B10F8525706}" type="slidenum">
              <a:t>&lt;#&gt;</a:t>
            </a:fld>
          </a:p>
        </p:txBody>
      </p:sp>
      <p:sp>
        <p:nvSpPr>
          <p:cNvPr id="8" name="PlaceHolder 7"/>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4aa2d6"/>
            </a:gs>
            <a:gs pos="100000">
              <a:srgbClr val="002b36"/>
            </a:gs>
          </a:gsLst>
          <a:path path="circle">
            <a:fillToRect l="50000" t="55000" r="50000" b="45000"/>
          </a:path>
        </a:gradFill>
      </p:bgPr>
    </p:bg>
    <p:spTree>
      <p:nvGrpSpPr>
        <p:cNvPr id="1" name=""/>
        <p:cNvGrpSpPr/>
        <p:nvPr/>
      </p:nvGrpSpPr>
      <p:grpSpPr>
        <a:xfrm>
          <a:off x="0" y="0"/>
          <a:ext cx="0" cy="0"/>
          <a:chOff x="0" y="0"/>
          <a:chExt cx="0" cy="0"/>
        </a:xfrm>
      </p:grpSpPr>
      <p:sp>
        <p:nvSpPr>
          <p:cNvPr id="0"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1"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ffffff"/>
              </a:solidFill>
              <a:latin typeface="Constantia"/>
            </a:endParaRPr>
          </a:p>
        </p:txBody>
      </p:sp>
      <p:sp>
        <p:nvSpPr>
          <p:cNvPr id="2" name="PlaceHolder 1"/>
          <p:cNvSpPr>
            <a:spLocks noGrp="1"/>
          </p:cNvSpPr>
          <p:nvPr>
            <p:ph type="title"/>
          </p:nvPr>
        </p:nvSpPr>
        <p:spPr>
          <a:xfrm>
            <a:off x="533520" y="1028880"/>
            <a:ext cx="7851240" cy="1371240"/>
          </a:xfrm>
          <a:prstGeom prst="rect">
            <a:avLst/>
          </a:prstGeom>
          <a:noFill/>
          <a:ln w="0">
            <a:noFill/>
          </a:ln>
        </p:spPr>
        <p:txBody>
          <a:bodyPr lIns="90000" rIns="18360" tIns="0" bIns="0" anchor="b">
            <a:normAutofit fontScale="82000"/>
          </a:bodyPr>
          <a:p>
            <a:pPr indent="0" algn="r">
              <a:lnSpc>
                <a:spcPct val="100000"/>
              </a:lnSpc>
              <a:buNone/>
            </a:pPr>
            <a:r>
              <a:rPr b="1" lang="el-GR" sz="5600" spc="-1" strike="noStrike">
                <a:solidFill>
                  <a:srgbClr val="50e0ea"/>
                </a:solidFill>
                <a:latin typeface="Calibri"/>
              </a:rPr>
              <a:t>Kλικ για επεξεργασία του τίτλου</a:t>
            </a:r>
            <a:endParaRPr b="0" lang="el-GR" sz="5600" spc="-1" strike="noStrike">
              <a:solidFill>
                <a:srgbClr val="ffffff"/>
              </a:solidFill>
              <a:latin typeface="Constantia"/>
            </a:endParaRPr>
          </a:p>
        </p:txBody>
      </p:sp>
      <p:sp>
        <p:nvSpPr>
          <p:cNvPr id="3" name="PlaceHolder 2"/>
          <p:cNvSpPr>
            <a:spLocks noGrp="1"/>
          </p:cNvSpPr>
          <p:nvPr>
            <p:ph type="dt" idx="1"/>
          </p:nvPr>
        </p:nvSpPr>
        <p:spPr>
          <a:xfrm>
            <a:off x="457200" y="4767120"/>
            <a:ext cx="2133360" cy="273600"/>
          </a:xfrm>
          <a:prstGeom prst="rect">
            <a:avLst/>
          </a:prstGeom>
          <a:noFill/>
          <a:ln w="0">
            <a:noFill/>
          </a:ln>
        </p:spPr>
        <p:txBody>
          <a:bodyPr lIns="0" rIns="0" tIns="0" bIns="0" anchor="b">
            <a:noAutofit/>
          </a:bodyPr>
          <a:lstStyle>
            <a:lvl1pPr indent="0">
              <a:lnSpc>
                <a:spcPct val="100000"/>
              </a:lnSpc>
              <a:buNone/>
              <a:defRPr b="0" lang="el-GR" sz="1200" spc="-1" strike="noStrike">
                <a:solidFill>
                  <a:srgbClr val="d1eaed"/>
                </a:solidFill>
                <a:latin typeface="Constantia"/>
              </a:defRPr>
            </a:lvl1pPr>
          </a:lstStyle>
          <a:p>
            <a:pPr indent="0">
              <a:lnSpc>
                <a:spcPct val="100000"/>
              </a:lnSpc>
              <a:buNone/>
            </a:pPr>
            <a:r>
              <a:rPr b="0" lang="el-GR" sz="1200" spc="-1" strike="noStrike">
                <a:solidFill>
                  <a:srgbClr val="d1eaed"/>
                </a:solidFill>
                <a:latin typeface="Constantia"/>
              </a:rPr>
              <a:t>&lt;date/time&gt;</a:t>
            </a:r>
            <a:endParaRPr b="0" lang="en-US" sz="1200" spc="-1" strike="noStrike">
              <a:solidFill>
                <a:srgbClr val="000000"/>
              </a:solidFill>
              <a:latin typeface="Times New Roman"/>
            </a:endParaRPr>
          </a:p>
        </p:txBody>
      </p:sp>
      <p:sp>
        <p:nvSpPr>
          <p:cNvPr id="4" name="PlaceHolder 3"/>
          <p:cNvSpPr>
            <a:spLocks noGrp="1"/>
          </p:cNvSpPr>
          <p:nvPr>
            <p:ph type="ftr" idx="2"/>
          </p:nvPr>
        </p:nvSpPr>
        <p:spPr>
          <a:xfrm>
            <a:off x="2666880" y="4767120"/>
            <a:ext cx="3352320" cy="273600"/>
          </a:xfrm>
          <a:prstGeom prst="rect">
            <a:avLst/>
          </a:prstGeom>
          <a:noFill/>
          <a:ln w="0">
            <a:noFill/>
          </a:ln>
        </p:spPr>
        <p:txBody>
          <a:bodyPr lIns="0" rIns="0" tIns="0" bIns="0" anchor="b">
            <a:noAutofit/>
          </a:bodyPr>
          <a:lstStyle>
            <a:lvl1pPr indent="0" algn="ctr">
              <a:buNone/>
              <a:defRPr b="0" lang="en-US" sz="1400" spc="-1" strike="noStrike">
                <a:solidFill>
                  <a:srgbClr val="000000"/>
                </a:solidFill>
                <a:latin typeface="Times New Roman"/>
              </a:defRPr>
            </a:lvl1pPr>
          </a:lstStyle>
          <a:p>
            <a:pPr indent="0" algn="ctr">
              <a:buNone/>
            </a:pPr>
            <a:r>
              <a:rPr b="0" lang="en-US" sz="1400" spc="-1" strike="noStrike">
                <a:solidFill>
                  <a:srgbClr val="000000"/>
                </a:solidFill>
                <a:latin typeface="Times New Roman"/>
              </a:rPr>
              <a:t>&lt;footer&gt;</a:t>
            </a:r>
            <a:endParaRPr b="0" lang="en-US" sz="1400" spc="-1" strike="noStrike">
              <a:solidFill>
                <a:srgbClr val="000000"/>
              </a:solidFill>
              <a:latin typeface="Times New Roman"/>
            </a:endParaRPr>
          </a:p>
        </p:txBody>
      </p:sp>
      <p:sp>
        <p:nvSpPr>
          <p:cNvPr id="5" name="PlaceHolder 4"/>
          <p:cNvSpPr>
            <a:spLocks noGrp="1"/>
          </p:cNvSpPr>
          <p:nvPr>
            <p:ph type="sldNum" idx="3"/>
          </p:nvPr>
        </p:nvSpPr>
        <p:spPr>
          <a:xfrm>
            <a:off x="7924680" y="4767120"/>
            <a:ext cx="761760" cy="273600"/>
          </a:xfrm>
          <a:prstGeom prst="rect">
            <a:avLst/>
          </a:prstGeom>
          <a:noFill/>
          <a:ln w="0">
            <a:noFill/>
          </a:ln>
        </p:spPr>
        <p:txBody>
          <a:bodyPr lIns="0" rIns="0" tIns="0" bIns="0" anchor="b">
            <a:noAutofit/>
          </a:bodyPr>
          <a:lstStyle>
            <a:lvl1pPr indent="0" algn="r">
              <a:lnSpc>
                <a:spcPct val="100000"/>
              </a:lnSpc>
              <a:buNone/>
              <a:defRPr b="0" lang="el-GR" sz="1200" spc="-1" strike="noStrike">
                <a:solidFill>
                  <a:srgbClr val="d1eaed"/>
                </a:solidFill>
                <a:latin typeface="Constantia"/>
              </a:defRPr>
            </a:lvl1pPr>
          </a:lstStyle>
          <a:p>
            <a:pPr indent="0" algn="r">
              <a:lnSpc>
                <a:spcPct val="100000"/>
              </a:lnSpc>
              <a:buNone/>
            </a:pPr>
            <a:fld id="{9AFCB2CD-4B1B-4970-B255-85A685BA5EEE}" type="slidenum">
              <a:rPr b="0" lang="el-GR" sz="1200" spc="-1" strike="noStrike">
                <a:solidFill>
                  <a:srgbClr val="d1eaed"/>
                </a:solidFill>
                <a:latin typeface="Constantia"/>
              </a:rPr>
              <a:t>&lt;number&gt;</a:t>
            </a:fld>
            <a:endParaRPr b="0" lang="en-US" sz="1200" spc="-1" strike="noStrike">
              <a:solidFill>
                <a:srgbClr val="000000"/>
              </a:solidFill>
              <a:latin typeface="Times New Roman"/>
            </a:endParaRPr>
          </a:p>
        </p:txBody>
      </p:sp>
      <p:sp>
        <p:nvSpPr>
          <p:cNvPr id="6" name="PlaceHolder 5"/>
          <p:cNvSpPr>
            <a:spLocks noGrp="1"/>
          </p:cNvSpPr>
          <p:nvPr>
            <p:ph type="body"/>
          </p:nvPr>
        </p:nvSpPr>
        <p:spPr>
          <a:xfrm>
            <a:off x="457200" y="1203480"/>
            <a:ext cx="8229240" cy="298296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2600" spc="-1" strike="noStrike">
                <a:solidFill>
                  <a:srgbClr val="ffffff"/>
                </a:solidFill>
                <a:latin typeface="Calibri"/>
              </a:rPr>
              <a:t>Click to edit the outline text format</a:t>
            </a:r>
            <a:endParaRPr b="0" lang="el-GR" sz="2600" spc="-1" strike="noStrike">
              <a:solidFill>
                <a:srgbClr val="ffffff"/>
              </a:solidFill>
              <a:latin typeface="Calibri"/>
            </a:endParaRPr>
          </a:p>
          <a:p>
            <a:pPr lvl="1" marL="864000" indent="-324000">
              <a:spcBef>
                <a:spcPts val="1134"/>
              </a:spcBef>
              <a:buClr>
                <a:srgbClr val="000000"/>
              </a:buClr>
              <a:buSzPct val="75000"/>
              <a:buFont typeface="Symbol" charset="2"/>
              <a:buChar char=""/>
            </a:pPr>
            <a:r>
              <a:rPr b="0" lang="el-GR" sz="2100" spc="-1" strike="noStrike">
                <a:solidFill>
                  <a:srgbClr val="ffffff"/>
                </a:solidFill>
                <a:latin typeface="Calibri"/>
              </a:rPr>
              <a:t>Second Outline Level</a:t>
            </a:r>
            <a:endParaRPr b="0" lang="el-GR" sz="2100" spc="-1" strike="noStrike">
              <a:solidFill>
                <a:srgbClr val="ffffff"/>
              </a:solidFill>
              <a:latin typeface="Calibri"/>
            </a:endParaRPr>
          </a:p>
          <a:p>
            <a:pPr lvl="2" marL="1296000" indent="-288000">
              <a:spcBef>
                <a:spcPts val="850"/>
              </a:spcBef>
              <a:buClr>
                <a:srgbClr val="000000"/>
              </a:buClr>
              <a:buSzPct val="45000"/>
              <a:buFont typeface="Wingdings" charset="2"/>
              <a:buChar char=""/>
            </a:pPr>
            <a:r>
              <a:rPr b="0" lang="el-GR" sz="2000" spc="-1" strike="noStrike">
                <a:solidFill>
                  <a:srgbClr val="ffffff"/>
                </a:solidFill>
                <a:latin typeface="Calibri"/>
              </a:rPr>
              <a:t>Third Outline Level</a:t>
            </a:r>
            <a:endParaRPr b="0" lang="el-GR" sz="2000" spc="-1" strike="noStrike">
              <a:solidFill>
                <a:srgbClr val="ffffff"/>
              </a:solidFill>
              <a:latin typeface="Calibri"/>
            </a:endParaRPr>
          </a:p>
          <a:p>
            <a:pPr lvl="3" marL="1728000" indent="-216000">
              <a:spcBef>
                <a:spcPts val="567"/>
              </a:spcBef>
              <a:buClr>
                <a:srgbClr val="000000"/>
              </a:buClr>
              <a:buSzPct val="75000"/>
              <a:buFont typeface="Symbol" charset="2"/>
              <a:buChar char=""/>
            </a:pPr>
            <a:r>
              <a:rPr b="0" lang="el-GR" sz="2000" spc="-1" strike="noStrike">
                <a:solidFill>
                  <a:srgbClr val="ffffff"/>
                </a:solidFill>
                <a:latin typeface="Calibri"/>
              </a:rPr>
              <a:t>Fourth Outline Level</a:t>
            </a:r>
            <a:endParaRPr b="0" lang="el-GR" sz="2000" spc="-1" strike="noStrike">
              <a:solidFill>
                <a:srgbClr val="ffffff"/>
              </a:solidFill>
              <a:latin typeface="Calibri"/>
            </a:endParaRPr>
          </a:p>
          <a:p>
            <a:pPr lvl="4" marL="2160000" indent="-216000">
              <a:spcBef>
                <a:spcPts val="283"/>
              </a:spcBef>
              <a:buClr>
                <a:srgbClr val="000000"/>
              </a:buClr>
              <a:buSzPct val="45000"/>
              <a:buFont typeface="Wingdings" charset="2"/>
              <a:buChar char=""/>
            </a:pPr>
            <a:r>
              <a:rPr b="0" lang="el-GR" sz="2000" spc="-1" strike="noStrike">
                <a:solidFill>
                  <a:srgbClr val="ffffff"/>
                </a:solidFill>
                <a:latin typeface="Calibri"/>
              </a:rPr>
              <a:t>Fifth Outline Level</a:t>
            </a:r>
            <a:endParaRPr b="0" lang="el-GR" sz="2000" spc="-1" strike="noStrike">
              <a:solidFill>
                <a:srgbClr val="ffffff"/>
              </a:solidFill>
              <a:latin typeface="Calibri"/>
            </a:endParaRPr>
          </a:p>
          <a:p>
            <a:pPr lvl="5" marL="2592000" indent="-216000">
              <a:spcBef>
                <a:spcPts val="283"/>
              </a:spcBef>
              <a:buClr>
                <a:srgbClr val="000000"/>
              </a:buClr>
              <a:buSzPct val="45000"/>
              <a:buFont typeface="Wingdings" charset="2"/>
              <a:buChar char=""/>
            </a:pPr>
            <a:r>
              <a:rPr b="0" lang="el-GR" sz="2000" spc="-1" strike="noStrike">
                <a:solidFill>
                  <a:srgbClr val="ffffff"/>
                </a:solidFill>
                <a:latin typeface="Calibri"/>
              </a:rPr>
              <a:t>Sixth Outline Level</a:t>
            </a:r>
            <a:endParaRPr b="0" lang="el-GR" sz="2000" spc="-1" strike="noStrike">
              <a:solidFill>
                <a:srgbClr val="ffffff"/>
              </a:solidFill>
              <a:latin typeface="Calibri"/>
            </a:endParaRPr>
          </a:p>
          <a:p>
            <a:pPr lvl="6" marL="3024000" indent="-216000">
              <a:spcBef>
                <a:spcPts val="283"/>
              </a:spcBef>
              <a:buClr>
                <a:srgbClr val="000000"/>
              </a:buClr>
              <a:buSzPct val="45000"/>
              <a:buFont typeface="Wingdings" charset="2"/>
              <a:buChar char=""/>
            </a:pPr>
            <a:r>
              <a:rPr b="0" lang="el-GR" sz="2000" spc="-1" strike="noStrike">
                <a:solidFill>
                  <a:srgbClr val="ffffff"/>
                </a:solidFill>
                <a:latin typeface="Calibri"/>
              </a:rPr>
              <a:t>Seventh Outline Level</a:t>
            </a:r>
            <a:endParaRPr b="0" lang="el-GR" sz="20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tile tx="0" ty="0" sx="64772" sy="64772" algn="tl"/>
        </a:blipFill>
      </p:bgPr>
    </p:bg>
    <p:spTree>
      <p:nvGrpSpPr>
        <p:cNvPr id="1" name=""/>
        <p:cNvGrpSpPr/>
        <p:nvPr/>
      </p:nvGrpSpPr>
      <p:grpSpPr>
        <a:xfrm>
          <a:off x="0" y="0"/>
          <a:ext cx="0" cy="0"/>
          <a:chOff x="0" y="0"/>
          <a:chExt cx="0" cy="0"/>
        </a:xfrm>
      </p:grpSpPr>
      <p:sp>
        <p:nvSpPr>
          <p:cNvPr id="43" name="6 - Ελεύθερη σχεδίαση"/>
          <p:cNvSpPr/>
          <p:nvPr/>
        </p:nvSpPr>
        <p:spPr>
          <a:xfrm>
            <a:off x="-9360" y="-5400"/>
            <a:ext cx="9162720" cy="780840"/>
          </a:xfrm>
          <a:custGeom>
            <a:avLst/>
            <a:gdLst/>
            <a:ahLst/>
            <a:rect l="l" t="t" r="r" b="b"/>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rotWithShape="0">
            <a:gsLst>
              <a:gs pos="0">
                <a:srgbClr val="0074a0">
                  <a:alpha val="45098"/>
                </a:srgbClr>
              </a:gs>
              <a:gs pos="100000">
                <a:srgbClr val="00c4cd">
                  <a:alpha val="55294"/>
                </a:srgbClr>
              </a:gs>
            </a:gsLst>
            <a:lin ang="54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4" name="7 - Ελεύθερη σχεδίαση"/>
          <p:cNvSpPr/>
          <p:nvPr/>
        </p:nvSpPr>
        <p:spPr>
          <a:xfrm>
            <a:off x="4381560" y="-5400"/>
            <a:ext cx="4762080" cy="478440"/>
          </a:xfrm>
          <a:custGeom>
            <a:avLst/>
            <a:gdLst/>
            <a:ahLst/>
            <a:rect l="l" t="t" r="r" b="b"/>
            <a:pathLst>
              <a:path w="3000" h="595">
                <a:moveTo>
                  <a:pt x="0" y="0"/>
                </a:moveTo>
                <a:cubicBezTo>
                  <a:pt x="174" y="102"/>
                  <a:pt x="1168" y="533"/>
                  <a:pt x="1668" y="564"/>
                </a:cubicBezTo>
                <a:cubicBezTo>
                  <a:pt x="2168" y="595"/>
                  <a:pt x="2778" y="279"/>
                  <a:pt x="3000" y="186"/>
                </a:cubicBezTo>
                <a:lnTo>
                  <a:pt x="3000" y="6"/>
                </a:lnTo>
                <a:lnTo>
                  <a:pt x="0" y="0"/>
                </a:lnTo>
                <a:close/>
              </a:path>
            </a:pathLst>
          </a:custGeom>
          <a:gradFill rotWithShape="0">
            <a:gsLst>
              <a:gs pos="20000">
                <a:srgbClr val="008abf">
                  <a:alpha val="45098"/>
                </a:srgbClr>
              </a:gs>
              <a:gs pos="100000">
                <a:srgbClr val="00a0a8">
                  <a:alpha val="30196"/>
                </a:srgbClr>
              </a:gs>
            </a:gsLst>
            <a:lin ang="16200000"/>
          </a:gradFill>
          <a:ln w="9525">
            <a:noFill/>
          </a:ln>
        </p:spPr>
        <p:style>
          <a:lnRef idx="0"/>
          <a:fillRef idx="0"/>
          <a:effectRef idx="0"/>
          <a:fontRef idx="minor"/>
        </p:style>
        <p:txBody>
          <a:bodyPr anchor="t">
            <a:noAutofit/>
          </a:bodyPr>
          <a:p>
            <a:pPr>
              <a:lnSpc>
                <a:spcPct val="100000"/>
              </a:lnSpc>
            </a:pPr>
            <a:endParaRPr b="0" lang="en-US" sz="1800" spc="-1" strike="noStrike">
              <a:solidFill>
                <a:srgbClr val="000000"/>
              </a:solidFill>
              <a:latin typeface="Constantia"/>
            </a:endParaRPr>
          </a:p>
        </p:txBody>
      </p:sp>
      <p:sp>
        <p:nvSpPr>
          <p:cNvPr id="45" name="PlaceHolder 1"/>
          <p:cNvSpPr>
            <a:spLocks noGrp="1"/>
          </p:cNvSpPr>
          <p:nvPr>
            <p:ph type="title"/>
          </p:nvPr>
        </p:nvSpPr>
        <p:spPr>
          <a:xfrm>
            <a:off x="457200" y="-20520"/>
            <a:ext cx="8229240" cy="359640"/>
          </a:xfrm>
          <a:prstGeom prst="rect">
            <a:avLst/>
          </a:prstGeom>
          <a:noFill/>
          <a:ln w="0">
            <a:noFill/>
          </a:ln>
        </p:spPr>
        <p:txBody>
          <a:bodyPr lIns="90000" rIns="90000" tIns="45000" bIns="45000" anchor="t">
            <a:noAutofit/>
          </a:bodyPr>
          <a:p>
            <a:pPr indent="0" algn="ctr">
              <a:lnSpc>
                <a:spcPct val="100000"/>
              </a:lnSpc>
              <a:buNone/>
            </a:pPr>
            <a:r>
              <a:rPr b="0" lang="el-GR" sz="2300" spc="-1" strike="noStrike">
                <a:solidFill>
                  <a:srgbClr val="04617b"/>
                </a:solidFill>
                <a:latin typeface="Calibri"/>
              </a:rPr>
              <a:t>Ιστορική αναδρομή - Εισαγωγή</a:t>
            </a:r>
            <a:endParaRPr b="0" lang="el-GR" sz="2300" spc="-1" strike="noStrike">
              <a:solidFill>
                <a:srgbClr val="000000"/>
              </a:solidFill>
              <a:latin typeface="Constantia"/>
            </a:endParaRPr>
          </a:p>
        </p:txBody>
      </p:sp>
      <p:sp>
        <p:nvSpPr>
          <p:cNvPr id="46" name="PlaceHolder 2"/>
          <p:cNvSpPr>
            <a:spLocks noGrp="1"/>
          </p:cNvSpPr>
          <p:nvPr>
            <p:ph type="body"/>
          </p:nvPr>
        </p:nvSpPr>
        <p:spPr>
          <a:xfrm>
            <a:off x="457200" y="555480"/>
            <a:ext cx="8229240" cy="4187520"/>
          </a:xfrm>
          <a:prstGeom prst="rect">
            <a:avLst/>
          </a:prstGeom>
          <a:noFill/>
          <a:ln w="0">
            <a:noFill/>
          </a:ln>
        </p:spPr>
        <p:txBody>
          <a:bodyPr lIns="90000" rIns="90000" tIns="45000" bIns="45000" anchor="t">
            <a:noAutofit/>
          </a:bodyPr>
          <a:p>
            <a:pPr marL="274320" indent="-274320">
              <a:lnSpc>
                <a:spcPct val="100000"/>
              </a:lnSpc>
              <a:spcBef>
                <a:spcPts val="519"/>
              </a:spcBef>
              <a:buClr>
                <a:srgbClr val="0bd0d9"/>
              </a:buClr>
              <a:buSzPct val="95000"/>
              <a:buFont typeface="Wingdings 2" charset="2"/>
              <a:buChar char=""/>
            </a:pPr>
            <a:r>
              <a:rPr b="0" lang="el-GR" sz="2600" spc="-1" strike="noStrike">
                <a:solidFill>
                  <a:srgbClr val="000000"/>
                </a:solidFill>
                <a:latin typeface="Calibri"/>
              </a:rPr>
              <a:t>Kλικ για επεξεργασία των στυλ του υποδείγματος</a:t>
            </a:r>
            <a:endParaRPr b="0" lang="el-GR" sz="2600" spc="-1" strike="noStrike">
              <a:solidFill>
                <a:srgbClr val="000000"/>
              </a:solidFill>
              <a:latin typeface="Calibri"/>
            </a:endParaRPr>
          </a:p>
          <a:p>
            <a:pPr lvl="1" marL="640080" indent="-246960">
              <a:lnSpc>
                <a:spcPct val="100000"/>
              </a:lnSpc>
              <a:spcBef>
                <a:spcPts val="479"/>
              </a:spcBef>
              <a:buClr>
                <a:srgbClr val="0f6fc6"/>
              </a:buClr>
              <a:buSzPct val="85000"/>
              <a:buFont typeface="Wingdings 2" charset="2"/>
              <a:buChar char=""/>
            </a:pPr>
            <a:r>
              <a:rPr b="0" lang="el-GR" sz="2400" spc="-1" strike="noStrike">
                <a:solidFill>
                  <a:srgbClr val="000000"/>
                </a:solidFill>
                <a:latin typeface="Calibri"/>
              </a:rPr>
              <a:t>Δεύτερου επιπέδου</a:t>
            </a:r>
            <a:endParaRPr b="0" lang="el-GR" sz="2400" spc="-1" strike="noStrike">
              <a:solidFill>
                <a:srgbClr val="000000"/>
              </a:solidFill>
              <a:latin typeface="Calibri"/>
            </a:endParaRPr>
          </a:p>
          <a:p>
            <a:pPr lvl="2" marL="914400" indent="-246960">
              <a:lnSpc>
                <a:spcPct val="100000"/>
              </a:lnSpc>
              <a:spcBef>
                <a:spcPts val="420"/>
              </a:spcBef>
              <a:buClr>
                <a:srgbClr val="009dd9"/>
              </a:buClr>
              <a:buSzPct val="70000"/>
              <a:buFont typeface="Wingdings 2" charset="2"/>
              <a:buChar char=""/>
            </a:pPr>
            <a:r>
              <a:rPr b="0" lang="el-GR" sz="2100" spc="-1" strike="noStrike">
                <a:solidFill>
                  <a:srgbClr val="000000"/>
                </a:solidFill>
                <a:latin typeface="Calibri"/>
              </a:rPr>
              <a:t>Τρίτου επιπέδου</a:t>
            </a:r>
            <a:endParaRPr b="0" lang="el-GR" sz="2100" spc="-1" strike="noStrike">
              <a:solidFill>
                <a:srgbClr val="000000"/>
              </a:solidFill>
              <a:latin typeface="Calibri"/>
            </a:endParaRPr>
          </a:p>
          <a:p>
            <a:pPr lvl="3" marL="1188720" indent="-210240">
              <a:lnSpc>
                <a:spcPct val="100000"/>
              </a:lnSpc>
              <a:spcBef>
                <a:spcPts val="400"/>
              </a:spcBef>
              <a:buClr>
                <a:srgbClr val="0bd0d9"/>
              </a:buClr>
              <a:buSzPct val="65000"/>
              <a:buFont typeface="Wingdings 2" charset="2"/>
              <a:buChar char=""/>
            </a:pPr>
            <a:r>
              <a:rPr b="0" lang="el-GR" sz="2000" spc="-1" strike="noStrike">
                <a:solidFill>
                  <a:srgbClr val="000000"/>
                </a:solidFill>
                <a:latin typeface="Calibri"/>
              </a:rPr>
              <a:t>Τέταρτου επιπέδου</a:t>
            </a:r>
            <a:endParaRPr b="0" lang="el-GR" sz="2000" spc="-1" strike="noStrike">
              <a:solidFill>
                <a:srgbClr val="000000"/>
              </a:solidFill>
              <a:latin typeface="Calibri"/>
            </a:endParaRPr>
          </a:p>
          <a:p>
            <a:pPr lvl="4" marL="1463040" indent="-210240">
              <a:lnSpc>
                <a:spcPct val="100000"/>
              </a:lnSpc>
              <a:spcBef>
                <a:spcPts val="400"/>
              </a:spcBef>
              <a:buClr>
                <a:srgbClr val="10cf9b"/>
              </a:buClr>
              <a:buSzPct val="65000"/>
              <a:buFont typeface="Wingdings 2" charset="2"/>
              <a:buChar char=""/>
            </a:pPr>
            <a:r>
              <a:rPr b="0" lang="el-GR" sz="2000" spc="-1" strike="noStrike">
                <a:solidFill>
                  <a:srgbClr val="000000"/>
                </a:solidFill>
                <a:latin typeface="Calibri"/>
              </a:rPr>
              <a:t>Πέμπτου επιπέδου</a:t>
            </a:r>
            <a:endParaRPr b="0" lang="el-GR" sz="2000" spc="-1" strike="noStrike">
              <a:solidFill>
                <a:srgbClr val="000000"/>
              </a:solidFill>
              <a:latin typeface="Calibri"/>
            </a:endParaRPr>
          </a:p>
        </p:txBody>
      </p:sp>
      <p:sp>
        <p:nvSpPr>
          <p:cNvPr id="47" name="6 - TextBox"/>
          <p:cNvSpPr/>
          <p:nvPr/>
        </p:nvSpPr>
        <p:spPr>
          <a:xfrm>
            <a:off x="467640" y="4875840"/>
            <a:ext cx="8208720" cy="27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200" spc="-1" strike="noStrike">
                <a:solidFill>
                  <a:srgbClr val="000000"/>
                </a:solidFill>
                <a:latin typeface="Constantia"/>
              </a:rPr>
              <a:t>Σαλής Αναστάσιος – Μηχανολόγος 1</a:t>
            </a:r>
            <a:r>
              <a:rPr b="0" i="1" lang="el-GR" sz="1200" spc="-1" strike="noStrike" baseline="30000">
                <a:solidFill>
                  <a:srgbClr val="000000"/>
                </a:solidFill>
                <a:latin typeface="Constantia"/>
              </a:rPr>
              <a:t>ου</a:t>
            </a:r>
            <a:r>
              <a:rPr b="0" i="1" lang="el-GR" sz="1200" spc="-1" strike="noStrike">
                <a:solidFill>
                  <a:srgbClr val="000000"/>
                </a:solidFill>
                <a:latin typeface="Constantia"/>
              </a:rPr>
              <a:t> ΕΠΑ.Λ.  Δράμας</a:t>
            </a:r>
            <a:endParaRPr b="0" lang="en-US" sz="12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4" name="PlaceHolder 1"/>
          <p:cNvSpPr>
            <a:spLocks noGrp="1"/>
          </p:cNvSpPr>
          <p:nvPr>
            <p:ph type="title"/>
          </p:nvPr>
        </p:nvSpPr>
        <p:spPr>
          <a:xfrm>
            <a:off x="533520" y="339480"/>
            <a:ext cx="7851240" cy="935640"/>
          </a:xfrm>
          <a:prstGeom prst="rect">
            <a:avLst/>
          </a:prstGeom>
          <a:noFill/>
          <a:ln w="0">
            <a:noFill/>
          </a:ln>
        </p:spPr>
        <p:txBody>
          <a:bodyPr lIns="90000" rIns="18360" tIns="0" bIns="0" anchor="b">
            <a:normAutofit/>
          </a:bodyPr>
          <a:p>
            <a:pPr indent="0" algn="ctr">
              <a:lnSpc>
                <a:spcPct val="100000"/>
              </a:lnSpc>
              <a:buNone/>
            </a:pPr>
            <a:r>
              <a:rPr b="1" lang="el-GR" sz="5600" spc="-1" strike="noStrike">
                <a:solidFill>
                  <a:srgbClr val="50e0ea"/>
                </a:solidFill>
                <a:latin typeface="Calibri"/>
              </a:rPr>
              <a:t>Μ.Ε.Κ.  Ι</a:t>
            </a:r>
            <a:endParaRPr b="0" lang="el-GR" sz="5600" spc="-1" strike="noStrike">
              <a:solidFill>
                <a:srgbClr val="ffffff"/>
              </a:solidFill>
              <a:latin typeface="Constantia"/>
            </a:endParaRPr>
          </a:p>
        </p:txBody>
      </p:sp>
      <p:sp>
        <p:nvSpPr>
          <p:cNvPr id="85" name="PlaceHolder 2"/>
          <p:cNvSpPr>
            <a:spLocks noGrp="1"/>
          </p:cNvSpPr>
          <p:nvPr>
            <p:ph type="subTitle"/>
          </p:nvPr>
        </p:nvSpPr>
        <p:spPr>
          <a:xfrm>
            <a:off x="533520" y="1131480"/>
            <a:ext cx="7854480" cy="2376000"/>
          </a:xfrm>
          <a:prstGeom prst="rect">
            <a:avLst/>
          </a:prstGeom>
          <a:noFill/>
          <a:ln w="0">
            <a:noFill/>
          </a:ln>
        </p:spPr>
        <p:txBody>
          <a:bodyPr lIns="0" rIns="18360" tIns="45000" bIns="45000" anchor="t">
            <a:normAutofit/>
          </a:bodyPr>
          <a:p>
            <a:pPr indent="0" algn="r">
              <a:lnSpc>
                <a:spcPct val="150000"/>
              </a:lnSpc>
              <a:spcBef>
                <a:spcPts val="799"/>
              </a:spcBef>
              <a:buNone/>
              <a:tabLst>
                <a:tab algn="l" pos="0"/>
              </a:tabLst>
            </a:pPr>
            <a:r>
              <a:rPr b="0" lang="el-GR" sz="4000" spc="-1" strike="noStrike">
                <a:solidFill>
                  <a:srgbClr val="ffffff"/>
                </a:solidFill>
                <a:latin typeface="Calibri"/>
              </a:rPr>
              <a:t>Κεφάλαιο  4</a:t>
            </a:r>
            <a:endParaRPr b="0" lang="en-US" sz="4000" spc="-1" strike="noStrike">
              <a:solidFill>
                <a:srgbClr val="000000"/>
              </a:solidFill>
              <a:latin typeface="Arial"/>
            </a:endParaRPr>
          </a:p>
          <a:p>
            <a:pPr indent="0" algn="ctr">
              <a:lnSpc>
                <a:spcPct val="100000"/>
              </a:lnSpc>
              <a:spcBef>
                <a:spcPts val="799"/>
              </a:spcBef>
              <a:buNone/>
              <a:tabLst>
                <a:tab algn="l" pos="0"/>
              </a:tabLst>
            </a:pPr>
            <a:r>
              <a:rPr b="1" lang="el-GR" sz="4000" spc="-1" strike="noStrike">
                <a:solidFill>
                  <a:schemeClr val="accent5">
                    <a:lumMod val="20000"/>
                    <a:lumOff val="80000"/>
                  </a:schemeClr>
                </a:solidFill>
                <a:latin typeface="Calibri"/>
              </a:rPr>
              <a:t>Καταλύτης</a:t>
            </a:r>
            <a:endParaRPr b="0" lang="en-US" sz="4000" spc="-1" strike="noStrike">
              <a:solidFill>
                <a:srgbClr val="000000"/>
              </a:solidFill>
              <a:latin typeface="Arial"/>
            </a:endParaRPr>
          </a:p>
        </p:txBody>
      </p:sp>
      <p:sp>
        <p:nvSpPr>
          <p:cNvPr id="86" name="3 - TextBox"/>
          <p:cNvSpPr/>
          <p:nvPr/>
        </p:nvSpPr>
        <p:spPr>
          <a:xfrm>
            <a:off x="611640" y="3579840"/>
            <a:ext cx="7920360" cy="12474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400" spc="-1" strike="noStrike">
                <a:solidFill>
                  <a:srgbClr val="ffffff"/>
                </a:solidFill>
                <a:latin typeface="Constantia"/>
              </a:rPr>
              <a:t>ΣΑΛΗΣ  ΑΝΑΣΤΑΣΙΟΣ</a:t>
            </a:r>
            <a:endParaRPr b="0" lang="en-US" sz="2400" spc="-1" strike="noStrike">
              <a:solidFill>
                <a:srgbClr val="000000"/>
              </a:solidFill>
              <a:latin typeface="Arial"/>
            </a:endParaRPr>
          </a:p>
          <a:p>
            <a:pPr algn="ctr">
              <a:lnSpc>
                <a:spcPct val="100000"/>
              </a:lnSpc>
            </a:pPr>
            <a:r>
              <a:rPr b="1" lang="en-US" sz="1800" spc="-1" strike="noStrike">
                <a:solidFill>
                  <a:srgbClr val="f2f2f2"/>
                </a:solidFill>
                <a:latin typeface="Constantia"/>
              </a:rPr>
              <a:t>MSc in Management and Information Systems</a:t>
            </a:r>
            <a:endParaRPr b="0" lang="en-US" sz="1800" spc="-1" strike="noStrike">
              <a:solidFill>
                <a:srgbClr val="000000"/>
              </a:solidFill>
              <a:latin typeface="Arial"/>
            </a:endParaRPr>
          </a:p>
          <a:p>
            <a:pPr algn="ctr">
              <a:lnSpc>
                <a:spcPct val="100000"/>
              </a:lnSpc>
            </a:pPr>
            <a:r>
              <a:rPr b="0" lang="el-GR" sz="1800" spc="-1" strike="noStrike">
                <a:solidFill>
                  <a:srgbClr val="ffffff"/>
                </a:solidFill>
                <a:latin typeface="Constantia"/>
              </a:rPr>
              <a:t>Μηχανολόγος</a:t>
            </a:r>
            <a:endParaRPr b="0" lang="en-US" sz="1800" spc="-1" strike="noStrike">
              <a:solidFill>
                <a:srgbClr val="000000"/>
              </a:solidFill>
              <a:latin typeface="Arial"/>
            </a:endParaRPr>
          </a:p>
          <a:p>
            <a:pPr algn="ctr">
              <a:lnSpc>
                <a:spcPct val="100000"/>
              </a:lnSpc>
            </a:pPr>
            <a:r>
              <a:rPr b="0" lang="el-GR" sz="1600" spc="-1" strike="noStrike">
                <a:solidFill>
                  <a:srgbClr val="ffffff"/>
                </a:solidFill>
                <a:latin typeface="Constantia"/>
              </a:rPr>
              <a:t>Εκπαιδευτικός  1</a:t>
            </a:r>
            <a:r>
              <a:rPr b="0" lang="el-GR" sz="1600" spc="-1" strike="noStrike" baseline="30000">
                <a:solidFill>
                  <a:srgbClr val="ffffff"/>
                </a:solidFill>
                <a:latin typeface="Constantia"/>
              </a:rPr>
              <a:t>ου</a:t>
            </a:r>
            <a:r>
              <a:rPr b="0" lang="el-GR" sz="1600" spc="-1" strike="noStrike">
                <a:solidFill>
                  <a:srgbClr val="ffffff"/>
                </a:solidFill>
                <a:latin typeface="Constantia"/>
              </a:rPr>
              <a:t>  ΕΠΑ.Λ.  Δράμας</a:t>
            </a:r>
            <a:endParaRPr b="0" lang="en-US" sz="1600" spc="-1" strike="noStrike">
              <a:solidFill>
                <a:srgbClr val="000000"/>
              </a:solidFill>
              <a:latin typeface="Arial"/>
            </a:endParaRPr>
          </a:p>
        </p:txBody>
      </p:sp>
    </p:spTree>
  </p:cSld>
  <p:transition>
    <p:pull dir="rd"/>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15" name="8 - TextBox"/>
          <p:cNvSpPr/>
          <p:nvPr/>
        </p:nvSpPr>
        <p:spPr>
          <a:xfrm>
            <a:off x="539640" y="667440"/>
            <a:ext cx="8136720" cy="33814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Όλοι οι παράγοντες που σχετίζονται με την αποδοτική λειτουργία του καταλύτη και τη μειωμένη εκπομπή ρυπαντών με τα καυσαέρια, έχουν άμεση σχέση με το σύστημα τροφοδοσίας και την καλή ρύθμιση του κινητήρα. </a:t>
            </a:r>
            <a:endParaRPr b="0" lang="en-US" sz="1800" spc="-1" strike="noStrike">
              <a:solidFill>
                <a:srgbClr val="000000"/>
              </a:solidFill>
              <a:latin typeface="Arial"/>
            </a:endParaRPr>
          </a:p>
          <a:p>
            <a:pPr>
              <a:lnSpc>
                <a:spcPct val="100000"/>
              </a:lnSpc>
            </a:pPr>
            <a:r>
              <a:rPr b="0" lang="el-GR" sz="1800" spc="-1" strike="noStrike">
                <a:solidFill>
                  <a:srgbClr val="000000"/>
                </a:solidFill>
                <a:latin typeface="Arial"/>
              </a:rPr>
              <a:t> </a:t>
            </a:r>
            <a:endParaRPr b="0" lang="en-US" sz="1800" spc="-1" strike="noStrike">
              <a:solidFill>
                <a:srgbClr val="000000"/>
              </a:solidFill>
              <a:latin typeface="Arial"/>
            </a:endParaRPr>
          </a:p>
          <a:p>
            <a:pPr>
              <a:lnSpc>
                <a:spcPct val="100000"/>
              </a:lnSpc>
            </a:pPr>
            <a:r>
              <a:rPr b="0" lang="el-GR" sz="1800" spc="-1" strike="noStrike">
                <a:solidFill>
                  <a:srgbClr val="000000"/>
                </a:solidFill>
                <a:latin typeface="Arial"/>
              </a:rPr>
              <a:t>Είδαμε, όμως, στην περιγραφή των συστημάτων τροφοδοσίας, ότι οι συνθήκες αυτές επιτυγχάνονται καλύτερα με τα συστήματα έγχυσης (ψεκασμού). </a:t>
            </a:r>
            <a:endParaRPr b="0" lang="en-US" sz="1800" spc="-1" strike="noStrike">
              <a:solidFill>
                <a:srgbClr val="000000"/>
              </a:solidFill>
              <a:latin typeface="Arial"/>
            </a:endParaRPr>
          </a:p>
          <a:p>
            <a:pPr>
              <a:lnSpc>
                <a:spcPct val="100000"/>
              </a:lnSpc>
            </a:pPr>
            <a:r>
              <a:rPr b="0" lang="el-GR" sz="1800" spc="-1" strike="noStrike">
                <a:solidFill>
                  <a:srgbClr val="000000"/>
                </a:solidFill>
                <a:latin typeface="Arial"/>
              </a:rPr>
              <a:t> </a:t>
            </a: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Ως εκ τούτου, οι αυστηροί κανονισμοί για τους εκπεμπόμενους ρυπαντές από τις εξατμίσεις των αυτοκινήτων και η υποχρεωτική χρήση καταλυτικών μετατροπέων, οδήγησαν τις αυτοκινητοβιομηχανίες -μετά τη δεκαετία του '80- στην υιοθέτηση των συστημάτων ψεκασμού, με όλα τα άλλα πλεονεκτήματά τους, παρ' όλο το υψηλό κόστος κατασκευής και συντήρησης που απαιτούν. </a:t>
            </a:r>
            <a:endParaRPr b="0" lang="en-US" sz="1800" spc="-1" strike="noStrike">
              <a:solidFill>
                <a:srgbClr val="000000"/>
              </a:solidFill>
              <a:latin typeface="Arial"/>
            </a:endParaRPr>
          </a:p>
        </p:txBody>
      </p:sp>
    </p:spTree>
  </p:cSld>
  <p:transition>
    <p:pull dir="rd"/>
  </p:transition>
  <p:timing>
    <p:tnLst>
      <p:par>
        <p:cTn id="158" dur="indefinite" restart="never" nodeType="tmRoot">
          <p:childTnLst>
            <p:seq>
              <p:cTn id="159" dur="indefinite" nodeType="mainSeq">
                <p:childTnLst>
                  <p:par>
                    <p:cTn id="160" fill="hold">
                      <p:stCondLst>
                        <p:cond delay="indefinite"/>
                      </p:stCondLst>
                      <p:childTnLst>
                        <p:par>
                          <p:cTn id="161" fill="hold">
                            <p:stCondLst>
                              <p:cond delay="0"/>
                            </p:stCondLst>
                            <p:childTnLst>
                              <p:par>
                                <p:cTn id="162" nodeType="clickEffect" fill="hold" presetClass="entr" presetID="2" presetSubtype="4">
                                  <p:stCondLst>
                                    <p:cond delay="0"/>
                                  </p:stCondLst>
                                  <p:childTnLst>
                                    <p:set>
                                      <p:cBhvr>
                                        <p:cTn id="163" dur="1" fill="hold">
                                          <p:stCondLst>
                                            <p:cond delay="0"/>
                                          </p:stCondLst>
                                        </p:cTn>
                                        <p:tgtEl>
                                          <p:spTgt spid="115">
                                            <p:txEl>
                                              <p:pRg st="0" end="0"/>
                                            </p:txEl>
                                          </p:spTgt>
                                        </p:tgtEl>
                                        <p:attrNameLst>
                                          <p:attrName>style.visibility</p:attrName>
                                        </p:attrNameLst>
                                      </p:cBhvr>
                                      <p:to>
                                        <p:strVal val="visible"/>
                                      </p:to>
                                    </p:set>
                                    <p:anim calcmode="lin" valueType="num">
                                      <p:cBhvr additive="repl">
                                        <p:cTn id="164" dur="500" fill="hold"/>
                                        <p:tgtEl>
                                          <p:spTgt spid="115">
                                            <p:txEl>
                                              <p:pRg st="0" end="0"/>
                                            </p:txEl>
                                          </p:spTgt>
                                        </p:tgtEl>
                                        <p:attrNameLst>
                                          <p:attrName>ppt_x</p:attrName>
                                        </p:attrNameLst>
                                      </p:cBhvr>
                                      <p:tavLst>
                                        <p:tav tm="0">
                                          <p:val>
                                            <p:strVal val="#ppt_x"/>
                                          </p:val>
                                        </p:tav>
                                        <p:tav tm="100000">
                                          <p:val>
                                            <p:strVal val="#ppt_x"/>
                                          </p:val>
                                        </p:tav>
                                      </p:tavLst>
                                    </p:anim>
                                    <p:anim calcmode="lin" valueType="num">
                                      <p:cBhvr additive="repl">
                                        <p:cTn id="165" dur="500" fill="hold"/>
                                        <p:tgtEl>
                                          <p:spTgt spid="1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6" fill="hold">
                      <p:stCondLst>
                        <p:cond delay="indefinite"/>
                      </p:stCondLst>
                      <p:childTnLst>
                        <p:par>
                          <p:cTn id="167" fill="hold">
                            <p:stCondLst>
                              <p:cond delay="0"/>
                            </p:stCondLst>
                            <p:childTnLst>
                              <p:par>
                                <p:cTn id="168" nodeType="clickEffect" fill="hold" presetClass="entr" presetID="2" presetSubtype="4">
                                  <p:stCondLst>
                                    <p:cond delay="0"/>
                                  </p:stCondLst>
                                  <p:childTnLst>
                                    <p:set>
                                      <p:cBhvr>
                                        <p:cTn id="169" dur="1" fill="hold">
                                          <p:stCondLst>
                                            <p:cond delay="0"/>
                                          </p:stCondLst>
                                        </p:cTn>
                                        <p:tgtEl>
                                          <p:spTgt spid="115">
                                            <p:txEl>
                                              <p:pRg st="2" end="2"/>
                                            </p:txEl>
                                          </p:spTgt>
                                        </p:tgtEl>
                                        <p:attrNameLst>
                                          <p:attrName>style.visibility</p:attrName>
                                        </p:attrNameLst>
                                      </p:cBhvr>
                                      <p:to>
                                        <p:strVal val="visible"/>
                                      </p:to>
                                    </p:set>
                                    <p:anim calcmode="lin" valueType="num">
                                      <p:cBhvr additive="repl">
                                        <p:cTn id="170" dur="500" fill="hold"/>
                                        <p:tgtEl>
                                          <p:spTgt spid="115">
                                            <p:txEl>
                                              <p:pRg st="2" end="2"/>
                                            </p:txEl>
                                          </p:spTgt>
                                        </p:tgtEl>
                                        <p:attrNameLst>
                                          <p:attrName>ppt_x</p:attrName>
                                        </p:attrNameLst>
                                      </p:cBhvr>
                                      <p:tavLst>
                                        <p:tav tm="0">
                                          <p:val>
                                            <p:strVal val="#ppt_x"/>
                                          </p:val>
                                        </p:tav>
                                        <p:tav tm="100000">
                                          <p:val>
                                            <p:strVal val="#ppt_x"/>
                                          </p:val>
                                        </p:tav>
                                      </p:tavLst>
                                    </p:anim>
                                    <p:anim calcmode="lin" valueType="num">
                                      <p:cBhvr additive="repl">
                                        <p:cTn id="171" dur="500" fill="hold"/>
                                        <p:tgtEl>
                                          <p:spTgt spid="1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nodeType="clickEffect" fill="hold" presetClass="entr" presetID="2" presetSubtype="4">
                                  <p:stCondLst>
                                    <p:cond delay="0"/>
                                  </p:stCondLst>
                                  <p:childTnLst>
                                    <p:set>
                                      <p:cBhvr>
                                        <p:cTn id="175" dur="1" fill="hold">
                                          <p:stCondLst>
                                            <p:cond delay="0"/>
                                          </p:stCondLst>
                                        </p:cTn>
                                        <p:tgtEl>
                                          <p:spTgt spid="115">
                                            <p:txEl>
                                              <p:pRg st="4" end="4"/>
                                            </p:txEl>
                                          </p:spTgt>
                                        </p:tgtEl>
                                        <p:attrNameLst>
                                          <p:attrName>style.visibility</p:attrName>
                                        </p:attrNameLst>
                                      </p:cBhvr>
                                      <p:to>
                                        <p:strVal val="visible"/>
                                      </p:to>
                                    </p:set>
                                    <p:anim calcmode="lin" valueType="num">
                                      <p:cBhvr additive="repl">
                                        <p:cTn id="176" dur="500" fill="hold"/>
                                        <p:tgtEl>
                                          <p:spTgt spid="115">
                                            <p:txEl>
                                              <p:pRg st="4" end="4"/>
                                            </p:txEl>
                                          </p:spTgt>
                                        </p:tgtEl>
                                        <p:attrNameLst>
                                          <p:attrName>ppt_x</p:attrName>
                                        </p:attrNameLst>
                                      </p:cBhvr>
                                      <p:tavLst>
                                        <p:tav tm="0">
                                          <p:val>
                                            <p:strVal val="#ppt_x"/>
                                          </p:val>
                                        </p:tav>
                                        <p:tav tm="100000">
                                          <p:val>
                                            <p:strVal val="#ppt_x"/>
                                          </p:val>
                                        </p:tav>
                                      </p:tavLst>
                                    </p:anim>
                                    <p:anim calcmode="lin" valueType="num">
                                      <p:cBhvr additive="repl">
                                        <p:cTn id="177" dur="500" fill="hold"/>
                                        <p:tgtEl>
                                          <p:spTgt spid="1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17" name="8 - TextBox"/>
          <p:cNvSpPr/>
          <p:nvPr/>
        </p:nvSpPr>
        <p:spPr>
          <a:xfrm>
            <a:off x="539640" y="667440"/>
            <a:ext cx="8136720" cy="36558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Ο τριοδικός καταλύτης, μάλιστα, είναι σήμερα το επικρατέστερο σύστημα καταλύτη, συνδυαζόμενος άριστα με τον ηλεκτρονικό έλεγχο προετοιμασίας του καύσιμου μίγματος και τη συνεχή διόρθωση της περιεκτικότητας σε αέρα κοντά στη στοιχειομετρική αναλογία του λάμδα (λ=1).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Η διαδικασία αυτή γίνεται με τον αισθητήρα οξυγόνου ή λήπτη λάμδα (λ).</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Ο αισθητήρας οξυγόνου ή λήπτης λάμδα (λ) μετρά την ποσότητα οξυγόνου στα καυσαέρια και στέλνει την πληροφορία στη μονάδα ελέγχου του συστήματος τροφοδοσίας. Έτσι, η μονάδα ελέγχου αναγνωρίζει εάν το μίγμα είναι πλούσιο ή φτωχό και κάνει τις απαραίτητες ρυθμίσεις. Εξωτερικά, ο λήπτης λάμδα μοιάζει με ένα μπουζί και τοποθετείται στην πολλαπλή εξαγωγής ή επάνω στον καταλύτη.</a:t>
            </a:r>
            <a:endParaRPr b="0" lang="en-US" sz="1800" spc="-1" strike="noStrike">
              <a:solidFill>
                <a:srgbClr val="000000"/>
              </a:solidFill>
              <a:latin typeface="Arial"/>
            </a:endParaRPr>
          </a:p>
        </p:txBody>
      </p:sp>
    </p:spTree>
  </p:cSld>
  <p:transition>
    <p:pull dir="rd"/>
  </p:transition>
  <p:timing>
    <p:tnLst>
      <p:par>
        <p:cTn id="178" dur="indefinite" restart="never" nodeType="tmRoot">
          <p:childTnLst>
            <p:seq>
              <p:cTn id="179" dur="indefinite" nodeType="mainSeq">
                <p:childTnLst>
                  <p:par>
                    <p:cTn id="180" fill="hold">
                      <p:stCondLst>
                        <p:cond delay="indefinite"/>
                      </p:stCondLst>
                      <p:childTnLst>
                        <p:par>
                          <p:cTn id="181" fill="hold">
                            <p:stCondLst>
                              <p:cond delay="0"/>
                            </p:stCondLst>
                            <p:childTnLst>
                              <p:par>
                                <p:cTn id="182" nodeType="clickEffect" fill="hold" presetClass="entr" presetID="2" presetSubtype="4">
                                  <p:stCondLst>
                                    <p:cond delay="0"/>
                                  </p:stCondLst>
                                  <p:childTnLst>
                                    <p:set>
                                      <p:cBhvr>
                                        <p:cTn id="183" dur="1" fill="hold">
                                          <p:stCondLst>
                                            <p:cond delay="0"/>
                                          </p:stCondLst>
                                        </p:cTn>
                                        <p:tgtEl>
                                          <p:spTgt spid="117">
                                            <p:txEl>
                                              <p:pRg st="0" end="0"/>
                                            </p:txEl>
                                          </p:spTgt>
                                        </p:tgtEl>
                                        <p:attrNameLst>
                                          <p:attrName>style.visibility</p:attrName>
                                        </p:attrNameLst>
                                      </p:cBhvr>
                                      <p:to>
                                        <p:strVal val="visible"/>
                                      </p:to>
                                    </p:set>
                                    <p:anim calcmode="lin" valueType="num">
                                      <p:cBhvr additive="repl">
                                        <p:cTn id="184" dur="500" fill="hold"/>
                                        <p:tgtEl>
                                          <p:spTgt spid="117">
                                            <p:txEl>
                                              <p:pRg st="0" end="0"/>
                                            </p:txEl>
                                          </p:spTgt>
                                        </p:tgtEl>
                                        <p:attrNameLst>
                                          <p:attrName>ppt_x</p:attrName>
                                        </p:attrNameLst>
                                      </p:cBhvr>
                                      <p:tavLst>
                                        <p:tav tm="0">
                                          <p:val>
                                            <p:strVal val="#ppt_x"/>
                                          </p:val>
                                        </p:tav>
                                        <p:tav tm="100000">
                                          <p:val>
                                            <p:strVal val="#ppt_x"/>
                                          </p:val>
                                        </p:tav>
                                      </p:tavLst>
                                    </p:anim>
                                    <p:anim calcmode="lin" valueType="num">
                                      <p:cBhvr additive="repl">
                                        <p:cTn id="185" dur="500" fill="hold"/>
                                        <p:tgtEl>
                                          <p:spTgt spid="1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6" fill="hold">
                      <p:stCondLst>
                        <p:cond delay="indefinite"/>
                      </p:stCondLst>
                      <p:childTnLst>
                        <p:par>
                          <p:cTn id="187" fill="hold">
                            <p:stCondLst>
                              <p:cond delay="0"/>
                            </p:stCondLst>
                            <p:childTnLst>
                              <p:par>
                                <p:cTn id="188" nodeType="clickEffect" fill="hold" presetClass="entr" presetID="2" presetSubtype="4">
                                  <p:stCondLst>
                                    <p:cond delay="0"/>
                                  </p:stCondLst>
                                  <p:childTnLst>
                                    <p:set>
                                      <p:cBhvr>
                                        <p:cTn id="189" dur="1" fill="hold">
                                          <p:stCondLst>
                                            <p:cond delay="0"/>
                                          </p:stCondLst>
                                        </p:cTn>
                                        <p:tgtEl>
                                          <p:spTgt spid="117">
                                            <p:txEl>
                                              <p:pRg st="2" end="2"/>
                                            </p:txEl>
                                          </p:spTgt>
                                        </p:tgtEl>
                                        <p:attrNameLst>
                                          <p:attrName>style.visibility</p:attrName>
                                        </p:attrNameLst>
                                      </p:cBhvr>
                                      <p:to>
                                        <p:strVal val="visible"/>
                                      </p:to>
                                    </p:set>
                                    <p:anim calcmode="lin" valueType="num">
                                      <p:cBhvr additive="repl">
                                        <p:cTn id="190" dur="500" fill="hold"/>
                                        <p:tgtEl>
                                          <p:spTgt spid="117">
                                            <p:txEl>
                                              <p:pRg st="2" end="2"/>
                                            </p:txEl>
                                          </p:spTgt>
                                        </p:tgtEl>
                                        <p:attrNameLst>
                                          <p:attrName>ppt_x</p:attrName>
                                        </p:attrNameLst>
                                      </p:cBhvr>
                                      <p:tavLst>
                                        <p:tav tm="0">
                                          <p:val>
                                            <p:strVal val="#ppt_x"/>
                                          </p:val>
                                        </p:tav>
                                        <p:tav tm="100000">
                                          <p:val>
                                            <p:strVal val="#ppt_x"/>
                                          </p:val>
                                        </p:tav>
                                      </p:tavLst>
                                    </p:anim>
                                    <p:anim calcmode="lin" valueType="num">
                                      <p:cBhvr additive="repl">
                                        <p:cTn id="191" dur="500" fill="hold"/>
                                        <p:tgtEl>
                                          <p:spTgt spid="11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2" fill="hold">
                      <p:stCondLst>
                        <p:cond delay="indefinite"/>
                      </p:stCondLst>
                      <p:childTnLst>
                        <p:par>
                          <p:cTn id="193" fill="hold">
                            <p:stCondLst>
                              <p:cond delay="0"/>
                            </p:stCondLst>
                            <p:childTnLst>
                              <p:par>
                                <p:cTn id="194" nodeType="clickEffect" fill="hold" presetClass="entr" presetID="2" presetSubtype="4">
                                  <p:stCondLst>
                                    <p:cond delay="0"/>
                                  </p:stCondLst>
                                  <p:childTnLst>
                                    <p:set>
                                      <p:cBhvr>
                                        <p:cTn id="195" dur="1" fill="hold">
                                          <p:stCondLst>
                                            <p:cond delay="0"/>
                                          </p:stCondLst>
                                        </p:cTn>
                                        <p:tgtEl>
                                          <p:spTgt spid="117">
                                            <p:txEl>
                                              <p:pRg st="4" end="4"/>
                                            </p:txEl>
                                          </p:spTgt>
                                        </p:tgtEl>
                                        <p:attrNameLst>
                                          <p:attrName>style.visibility</p:attrName>
                                        </p:attrNameLst>
                                      </p:cBhvr>
                                      <p:to>
                                        <p:strVal val="visible"/>
                                      </p:to>
                                    </p:set>
                                    <p:anim calcmode="lin" valueType="num">
                                      <p:cBhvr additive="repl">
                                        <p:cTn id="196" dur="500" fill="hold"/>
                                        <p:tgtEl>
                                          <p:spTgt spid="117">
                                            <p:txEl>
                                              <p:pRg st="4" end="4"/>
                                            </p:txEl>
                                          </p:spTgt>
                                        </p:tgtEl>
                                        <p:attrNameLst>
                                          <p:attrName>ppt_x</p:attrName>
                                        </p:attrNameLst>
                                      </p:cBhvr>
                                      <p:tavLst>
                                        <p:tav tm="0">
                                          <p:val>
                                            <p:strVal val="#ppt_x"/>
                                          </p:val>
                                        </p:tav>
                                        <p:tav tm="100000">
                                          <p:val>
                                            <p:strVal val="#ppt_x"/>
                                          </p:val>
                                        </p:tav>
                                      </p:tavLst>
                                    </p:anim>
                                    <p:anim calcmode="lin" valueType="num">
                                      <p:cBhvr additive="repl">
                                        <p:cTn id="197" dur="500" fill="hold"/>
                                        <p:tgtEl>
                                          <p:spTgt spid="11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19" name="8 - TextBox"/>
          <p:cNvSpPr/>
          <p:nvPr/>
        </p:nvSpPr>
        <p:spPr>
          <a:xfrm>
            <a:off x="539640" y="667440"/>
            <a:ext cx="8136720" cy="22842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Δηλητηρίαση - καταστροφή του καταλύτη.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Δηλητηρίαση του καταλύτη είναι η σταδιακή μείωση της απόδοσής του, όσον αφορά στην ικανότητα μετατροπής των ρυπαντών των καυσαερίων σε αβλαβείς ουσίες.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Η δηλητηρίαση οφείλεται στην εναπόθεση επάνω στην ενεργή επιφάνεια του καταλύτη, ξένων στοιχείων, όπως είναι ο μόλυβδος, το θείο και ο φώσφορος. </a:t>
            </a:r>
            <a:endParaRPr b="0" lang="en-US" sz="1800" spc="-1" strike="noStrike">
              <a:solidFill>
                <a:srgbClr val="000000"/>
              </a:solidFill>
              <a:latin typeface="Arial"/>
            </a:endParaRPr>
          </a:p>
        </p:txBody>
      </p:sp>
    </p:spTree>
  </p:cSld>
  <p:transition>
    <p:pull dir="rd"/>
  </p:transition>
  <p:timing>
    <p:tnLst>
      <p:par>
        <p:cTn id="198" dur="indefinite" restart="never" nodeType="tmRoot">
          <p:childTnLst>
            <p:seq>
              <p:cTn id="199" dur="indefinite" nodeType="mainSeq">
                <p:childTnLst>
                  <p:par>
                    <p:cTn id="200" fill="hold">
                      <p:stCondLst>
                        <p:cond delay="indefinite"/>
                      </p:stCondLst>
                      <p:childTnLst>
                        <p:par>
                          <p:cTn id="201" fill="hold">
                            <p:stCondLst>
                              <p:cond delay="0"/>
                            </p:stCondLst>
                            <p:childTnLst>
                              <p:par>
                                <p:cTn id="202" nodeType="clickEffect" fill="hold" presetClass="entr" presetID="2" presetSubtype="4">
                                  <p:stCondLst>
                                    <p:cond delay="0"/>
                                  </p:stCondLst>
                                  <p:childTnLst>
                                    <p:set>
                                      <p:cBhvr>
                                        <p:cTn id="203" dur="1" fill="hold">
                                          <p:stCondLst>
                                            <p:cond delay="0"/>
                                          </p:stCondLst>
                                        </p:cTn>
                                        <p:tgtEl>
                                          <p:spTgt spid="119">
                                            <p:txEl>
                                              <p:pRg st="2" end="2"/>
                                            </p:txEl>
                                          </p:spTgt>
                                        </p:tgtEl>
                                        <p:attrNameLst>
                                          <p:attrName>style.visibility</p:attrName>
                                        </p:attrNameLst>
                                      </p:cBhvr>
                                      <p:to>
                                        <p:strVal val="visible"/>
                                      </p:to>
                                    </p:set>
                                    <p:anim calcmode="lin" valueType="num">
                                      <p:cBhvr additive="repl">
                                        <p:cTn id="204" dur="500" fill="hold"/>
                                        <p:tgtEl>
                                          <p:spTgt spid="119">
                                            <p:txEl>
                                              <p:pRg st="2" end="2"/>
                                            </p:txEl>
                                          </p:spTgt>
                                        </p:tgtEl>
                                        <p:attrNameLst>
                                          <p:attrName>ppt_x</p:attrName>
                                        </p:attrNameLst>
                                      </p:cBhvr>
                                      <p:tavLst>
                                        <p:tav tm="0">
                                          <p:val>
                                            <p:strVal val="#ppt_x"/>
                                          </p:val>
                                        </p:tav>
                                        <p:tav tm="100000">
                                          <p:val>
                                            <p:strVal val="#ppt_x"/>
                                          </p:val>
                                        </p:tav>
                                      </p:tavLst>
                                    </p:anim>
                                    <p:anim calcmode="lin" valueType="num">
                                      <p:cBhvr additive="repl">
                                        <p:cTn id="205" dur="500" fill="hold"/>
                                        <p:tgtEl>
                                          <p:spTgt spid="119">
                                            <p:txEl>
                                              <p:pRg st="2" end="2"/>
                                            </p:txEl>
                                          </p:spTgt>
                                        </p:tgtEl>
                                        <p:attrNameLst>
                                          <p:attrName>ppt_y</p:attrName>
                                        </p:attrNameLst>
                                      </p:cBhvr>
                                      <p:tavLst>
                                        <p:tav tm="0">
                                          <p:val>
                                            <p:strVal val="1+#ppt_h/2"/>
                                          </p:val>
                                        </p:tav>
                                        <p:tav tm="100000">
                                          <p:val>
                                            <p:strVal val="#ppt_y"/>
                                          </p:val>
                                        </p:tav>
                                      </p:tavLst>
                                    </p:anim>
                                  </p:childTnLst>
                                </p:cTn>
                              </p:par>
                              <p:par>
                                <p:cTn id="206" nodeType="withEffect" fill="hold" presetClass="entr" presetID="2" presetSubtype="4">
                                  <p:stCondLst>
                                    <p:cond delay="0"/>
                                  </p:stCondLst>
                                  <p:childTnLst>
                                    <p:set>
                                      <p:cBhvr>
                                        <p:cTn id="207" dur="1" fill="hold">
                                          <p:stCondLst>
                                            <p:cond delay="0"/>
                                          </p:stCondLst>
                                        </p:cTn>
                                        <p:tgtEl>
                                          <p:spTgt spid="119">
                                            <p:txEl>
                                              <p:pRg st="4" end="4"/>
                                            </p:txEl>
                                          </p:spTgt>
                                        </p:tgtEl>
                                        <p:attrNameLst>
                                          <p:attrName>style.visibility</p:attrName>
                                        </p:attrNameLst>
                                      </p:cBhvr>
                                      <p:to>
                                        <p:strVal val="visible"/>
                                      </p:to>
                                    </p:set>
                                    <p:anim calcmode="lin" valueType="num">
                                      <p:cBhvr additive="repl">
                                        <p:cTn id="208" dur="500" fill="hold"/>
                                        <p:tgtEl>
                                          <p:spTgt spid="119">
                                            <p:txEl>
                                              <p:pRg st="4" end="4"/>
                                            </p:txEl>
                                          </p:spTgt>
                                        </p:tgtEl>
                                        <p:attrNameLst>
                                          <p:attrName>ppt_x</p:attrName>
                                        </p:attrNameLst>
                                      </p:cBhvr>
                                      <p:tavLst>
                                        <p:tav tm="0">
                                          <p:val>
                                            <p:strVal val="#ppt_x"/>
                                          </p:val>
                                        </p:tav>
                                        <p:tav tm="100000">
                                          <p:val>
                                            <p:strVal val="#ppt_x"/>
                                          </p:val>
                                        </p:tav>
                                      </p:tavLst>
                                    </p:anim>
                                    <p:anim calcmode="lin" valueType="num">
                                      <p:cBhvr additive="repl">
                                        <p:cTn id="209" dur="500" fill="hold"/>
                                        <p:tgtEl>
                                          <p:spTgt spid="11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21" name="8 - TextBox"/>
          <p:cNvSpPr/>
          <p:nvPr/>
        </p:nvSpPr>
        <p:spPr>
          <a:xfrm>
            <a:off x="539640" y="667440"/>
            <a:ext cx="8136720" cy="38386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Δηλητηρίαση - καταστροφή του καταλύτη.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Ο μόλυβδος, το θείο και ο φώσφορος, εμπεριέχονται στα λιπαντικά και σε ορισμένα είδη ή ποιότητες καυσίμων. </a:t>
            </a:r>
            <a:endParaRPr b="0" lang="en-US" sz="1800" spc="-1" strike="noStrike">
              <a:solidFill>
                <a:srgbClr val="000000"/>
              </a:solidFill>
              <a:latin typeface="Arial"/>
            </a:endParaRPr>
          </a:p>
          <a:p>
            <a:pPr>
              <a:lnSpc>
                <a:spcPct val="100000"/>
              </a:lnSpc>
              <a:spcAft>
                <a:spcPts val="1800"/>
              </a:spcAft>
            </a:pPr>
            <a:endParaRPr b="0" lang="en-US" sz="1800" spc="-1" strike="noStrike">
              <a:solidFill>
                <a:srgbClr val="000000"/>
              </a:solidFill>
              <a:latin typeface="Arial"/>
            </a:endParaRPr>
          </a:p>
          <a:p>
            <a:pPr marL="355680" indent="-355680">
              <a:lnSpc>
                <a:spcPct val="100000"/>
              </a:lnSpc>
              <a:spcAft>
                <a:spcPts val="1800"/>
              </a:spcAft>
              <a:buClr>
                <a:srgbClr val="000000"/>
              </a:buClr>
              <a:buFont typeface="Wingdings" charset="2"/>
              <a:buChar char=""/>
            </a:pPr>
            <a:r>
              <a:rPr b="0" lang="el-GR" sz="1800" spc="-1" strike="noStrike">
                <a:solidFill>
                  <a:srgbClr val="000000"/>
                </a:solidFill>
                <a:latin typeface="Arial"/>
              </a:rPr>
              <a:t>Η κατανάλωση λαδιού του κινητήρα προκαλεί «βούλωμα» του καταλύτη. Το λιπαντικό επικάθεται στη μετωπική επιφάνεια του καταλύτη, αυξάνει την αντίθλιψη των καυσαερίων και μειώνει την ενεργή επιφάνειά του.</a:t>
            </a:r>
            <a:endParaRPr b="0" lang="en-US" sz="1800" spc="-1" strike="noStrike">
              <a:solidFill>
                <a:srgbClr val="000000"/>
              </a:solidFill>
              <a:latin typeface="Arial"/>
            </a:endParaRPr>
          </a:p>
          <a:p>
            <a:pPr marL="355680" indent="-355680">
              <a:lnSpc>
                <a:spcPct val="100000"/>
              </a:lnSpc>
              <a:spcAft>
                <a:spcPts val="1800"/>
              </a:spcAft>
              <a:buClr>
                <a:srgbClr val="000000"/>
              </a:buClr>
              <a:buFont typeface="Wingdings" charset="2"/>
              <a:buChar char=""/>
            </a:pPr>
            <a:r>
              <a:rPr b="0" lang="el-GR" sz="1800" spc="-1" strike="noStrike">
                <a:solidFill>
                  <a:srgbClr val="000000"/>
                </a:solidFill>
                <a:latin typeface="Arial"/>
              </a:rPr>
              <a:t>Η εισαγωγή άκαυστης βενζίνης στον καταλύτη δημιουργεί σοβαρά προβλήματα που οδηγούν στην καταστροφή του. Έχει διαπιστωθεί δε, ότι η λειτουργία του καταλύτη με ένα βραχυκυκλωμένο αναφλεκτήρα (μπουζί) επί 5 λεπτά, είναι αρκετή για να καταστραφεί πλήρως ο καταλύτης.</a:t>
            </a:r>
            <a:endParaRPr b="0" lang="en-US" sz="1800" spc="-1" strike="noStrike">
              <a:solidFill>
                <a:srgbClr val="000000"/>
              </a:solidFill>
              <a:latin typeface="Arial"/>
            </a:endParaRPr>
          </a:p>
        </p:txBody>
      </p:sp>
    </p:spTree>
  </p:cSld>
  <p:transition>
    <p:pull dir="rd"/>
  </p:transition>
  <p:timing>
    <p:tnLst>
      <p:par>
        <p:cTn id="210" dur="indefinite" restart="never" nodeType="tmRoot">
          <p:childTnLst>
            <p:seq>
              <p:cTn id="211" dur="indefinite" nodeType="mainSeq">
                <p:childTnLst>
                  <p:par>
                    <p:cTn id="212" fill="hold">
                      <p:stCondLst>
                        <p:cond delay="indefinite"/>
                      </p:stCondLst>
                      <p:childTnLst>
                        <p:par>
                          <p:cTn id="213" fill="hold">
                            <p:stCondLst>
                              <p:cond delay="0"/>
                            </p:stCondLst>
                            <p:childTnLst>
                              <p:par>
                                <p:cTn id="214" nodeType="clickEffect" fill="hold" presetClass="entr" presetID="2" presetSubtype="4">
                                  <p:stCondLst>
                                    <p:cond delay="0"/>
                                  </p:stCondLst>
                                  <p:childTnLst>
                                    <p:set>
                                      <p:cBhvr>
                                        <p:cTn id="215" dur="1" fill="hold">
                                          <p:stCondLst>
                                            <p:cond delay="0"/>
                                          </p:stCondLst>
                                        </p:cTn>
                                        <p:tgtEl>
                                          <p:spTgt spid="121">
                                            <p:txEl>
                                              <p:pRg st="4" end="4"/>
                                            </p:txEl>
                                          </p:spTgt>
                                        </p:tgtEl>
                                        <p:attrNameLst>
                                          <p:attrName>style.visibility</p:attrName>
                                        </p:attrNameLst>
                                      </p:cBhvr>
                                      <p:to>
                                        <p:strVal val="visible"/>
                                      </p:to>
                                    </p:set>
                                    <p:anim calcmode="lin" valueType="num">
                                      <p:cBhvr additive="repl">
                                        <p:cTn id="216" dur="500" fill="hold"/>
                                        <p:tgtEl>
                                          <p:spTgt spid="121">
                                            <p:txEl>
                                              <p:pRg st="4" end="4"/>
                                            </p:txEl>
                                          </p:spTgt>
                                        </p:tgtEl>
                                        <p:attrNameLst>
                                          <p:attrName>ppt_x</p:attrName>
                                        </p:attrNameLst>
                                      </p:cBhvr>
                                      <p:tavLst>
                                        <p:tav tm="0">
                                          <p:val>
                                            <p:strVal val="#ppt_x"/>
                                          </p:val>
                                        </p:tav>
                                        <p:tav tm="100000">
                                          <p:val>
                                            <p:strVal val="#ppt_x"/>
                                          </p:val>
                                        </p:tav>
                                      </p:tavLst>
                                    </p:anim>
                                    <p:anim calcmode="lin" valueType="num">
                                      <p:cBhvr additive="repl">
                                        <p:cTn id="217" dur="500" fill="hold"/>
                                        <p:tgtEl>
                                          <p:spTgt spid="12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8" fill="hold">
                      <p:stCondLst>
                        <p:cond delay="indefinite"/>
                      </p:stCondLst>
                      <p:childTnLst>
                        <p:par>
                          <p:cTn id="219" fill="hold">
                            <p:stCondLst>
                              <p:cond delay="0"/>
                            </p:stCondLst>
                            <p:childTnLst>
                              <p:par>
                                <p:cTn id="220" nodeType="clickEffect" fill="hold" presetClass="entr" presetID="2" presetSubtype="4">
                                  <p:stCondLst>
                                    <p:cond delay="0"/>
                                  </p:stCondLst>
                                  <p:childTnLst>
                                    <p:set>
                                      <p:cBhvr>
                                        <p:cTn id="221" dur="1" fill="hold">
                                          <p:stCondLst>
                                            <p:cond delay="0"/>
                                          </p:stCondLst>
                                        </p:cTn>
                                        <p:tgtEl>
                                          <p:spTgt spid="121">
                                            <p:txEl>
                                              <p:pRg st="5" end="5"/>
                                            </p:txEl>
                                          </p:spTgt>
                                        </p:tgtEl>
                                        <p:attrNameLst>
                                          <p:attrName>style.visibility</p:attrName>
                                        </p:attrNameLst>
                                      </p:cBhvr>
                                      <p:to>
                                        <p:strVal val="visible"/>
                                      </p:to>
                                    </p:set>
                                    <p:anim calcmode="lin" valueType="num">
                                      <p:cBhvr additive="repl">
                                        <p:cTn id="222" dur="500" fill="hold"/>
                                        <p:tgtEl>
                                          <p:spTgt spid="121">
                                            <p:txEl>
                                              <p:pRg st="5" end="5"/>
                                            </p:txEl>
                                          </p:spTgt>
                                        </p:tgtEl>
                                        <p:attrNameLst>
                                          <p:attrName>ppt_x</p:attrName>
                                        </p:attrNameLst>
                                      </p:cBhvr>
                                      <p:tavLst>
                                        <p:tav tm="0">
                                          <p:val>
                                            <p:strVal val="#ppt_x"/>
                                          </p:val>
                                        </p:tav>
                                        <p:tav tm="100000">
                                          <p:val>
                                            <p:strVal val="#ppt_x"/>
                                          </p:val>
                                        </p:tav>
                                      </p:tavLst>
                                    </p:anim>
                                    <p:anim calcmode="lin" valueType="num">
                                      <p:cBhvr additive="repl">
                                        <p:cTn id="223" dur="500" fill="hold"/>
                                        <p:tgtEl>
                                          <p:spTgt spid="12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23" name="8 - TextBox"/>
          <p:cNvSpPr/>
          <p:nvPr/>
        </p:nvSpPr>
        <p:spPr>
          <a:xfrm>
            <a:off x="395640" y="555480"/>
            <a:ext cx="8424720" cy="32896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Μέτρα προστασίας του καταλύτη. </a:t>
            </a:r>
            <a:endParaRPr b="0" lang="en-US" sz="1800" spc="-1" strike="noStrike">
              <a:solidFill>
                <a:srgbClr val="000000"/>
              </a:solidFill>
              <a:latin typeface="Arial"/>
            </a:endParaRPr>
          </a:p>
          <a:p>
            <a:pPr algn="ctr">
              <a:lnSpc>
                <a:spcPct val="100000"/>
              </a:lnSpc>
            </a:pPr>
            <a:endParaRPr b="0" lang="en-US" sz="1000" spc="-1" strike="noStrike">
              <a:solidFill>
                <a:srgbClr val="000000"/>
              </a:solidFill>
              <a:latin typeface="Arial"/>
            </a:endParaRPr>
          </a:p>
          <a:p>
            <a:pPr algn="ctr">
              <a:lnSpc>
                <a:spcPct val="100000"/>
              </a:lnSpc>
            </a:pPr>
            <a:r>
              <a:rPr b="0" lang="el-GR" sz="1800" spc="-1" strike="noStrike">
                <a:solidFill>
                  <a:srgbClr val="000000"/>
                </a:solidFill>
                <a:latin typeface="Arial"/>
              </a:rPr>
              <a:t>Προκειμένου να αποφευχθούν ορισμένες ανεπανόρθωτες βλάβες του καταλύτη, οι κατασκευαστές προτείνουν κάποια μέτρα προστασίας του, τόσο από τους οδηγούς, όσο και από τους μηχανικούς συντήρησης, όπως:</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Να μην χρησιμοποιείται άλλη βενζίνη εκτός από αμόλυβδη.</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Αν για οποιαδήποτε αιτία το αυτοκίνητο δεν παίρνει εμπρός, να μην επιχειρηθεί να ξεκινήσει ο κινητήρας με τη χρήση της μίζας περισσότερο από τρεις φορές.</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Να μην πιέζεται ο επιταχυντής (γκάζι) κατά την προθέρμανση του κινητήρα σε κρύο ξεκίνημα (σταματημένο αυτοκίνητο).</a:t>
            </a:r>
            <a:endParaRPr b="0" lang="en-US" sz="1800" spc="-1" strike="noStrike">
              <a:solidFill>
                <a:srgbClr val="000000"/>
              </a:solidFill>
              <a:latin typeface="Arial"/>
            </a:endParaRPr>
          </a:p>
        </p:txBody>
      </p:sp>
    </p:spTree>
  </p:cSld>
  <p:transition>
    <p:pull dir="rd"/>
  </p:transition>
  <p:timing>
    <p:tnLst>
      <p:par>
        <p:cTn id="224" dur="indefinite" restart="never" nodeType="tmRoot">
          <p:childTnLst>
            <p:seq>
              <p:cTn id="225" dur="indefinite" nodeType="mainSeq">
                <p:childTnLst>
                  <p:par>
                    <p:cTn id="226" fill="hold">
                      <p:stCondLst>
                        <p:cond delay="indefinite"/>
                      </p:stCondLst>
                      <p:childTnLst>
                        <p:par>
                          <p:cTn id="227" fill="hold">
                            <p:stCondLst>
                              <p:cond delay="0"/>
                            </p:stCondLst>
                            <p:childTnLst>
                              <p:par>
                                <p:cTn id="228" nodeType="clickEffect" fill="hold" presetClass="entr" presetID="2" presetSubtype="4">
                                  <p:stCondLst>
                                    <p:cond delay="0"/>
                                  </p:stCondLst>
                                  <p:childTnLst>
                                    <p:set>
                                      <p:cBhvr>
                                        <p:cTn id="229" dur="1" fill="hold">
                                          <p:stCondLst>
                                            <p:cond delay="0"/>
                                          </p:stCondLst>
                                        </p:cTn>
                                        <p:tgtEl>
                                          <p:spTgt spid="123">
                                            <p:txEl>
                                              <p:pRg st="4" end="4"/>
                                            </p:txEl>
                                          </p:spTgt>
                                        </p:tgtEl>
                                        <p:attrNameLst>
                                          <p:attrName>style.visibility</p:attrName>
                                        </p:attrNameLst>
                                      </p:cBhvr>
                                      <p:to>
                                        <p:strVal val="visible"/>
                                      </p:to>
                                    </p:set>
                                    <p:anim calcmode="lin" valueType="num">
                                      <p:cBhvr additive="repl">
                                        <p:cTn id="230" dur="500" fill="hold"/>
                                        <p:tgtEl>
                                          <p:spTgt spid="123">
                                            <p:txEl>
                                              <p:pRg st="4" end="4"/>
                                            </p:txEl>
                                          </p:spTgt>
                                        </p:tgtEl>
                                        <p:attrNameLst>
                                          <p:attrName>ppt_x</p:attrName>
                                        </p:attrNameLst>
                                      </p:cBhvr>
                                      <p:tavLst>
                                        <p:tav tm="0">
                                          <p:val>
                                            <p:strVal val="#ppt_x"/>
                                          </p:val>
                                        </p:tav>
                                        <p:tav tm="100000">
                                          <p:val>
                                            <p:strVal val="#ppt_x"/>
                                          </p:val>
                                        </p:tav>
                                      </p:tavLst>
                                    </p:anim>
                                    <p:anim calcmode="lin" valueType="num">
                                      <p:cBhvr additive="repl">
                                        <p:cTn id="231" dur="500" fill="hold"/>
                                        <p:tgtEl>
                                          <p:spTgt spid="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2" fill="hold">
                      <p:stCondLst>
                        <p:cond delay="indefinite"/>
                      </p:stCondLst>
                      <p:childTnLst>
                        <p:par>
                          <p:cTn id="233" fill="hold">
                            <p:stCondLst>
                              <p:cond delay="0"/>
                            </p:stCondLst>
                            <p:childTnLst>
                              <p:par>
                                <p:cTn id="234" nodeType="clickEffect" fill="hold" presetClass="entr" presetID="2" presetSubtype="4">
                                  <p:stCondLst>
                                    <p:cond delay="0"/>
                                  </p:stCondLst>
                                  <p:childTnLst>
                                    <p:set>
                                      <p:cBhvr>
                                        <p:cTn id="235" dur="1" fill="hold">
                                          <p:stCondLst>
                                            <p:cond delay="0"/>
                                          </p:stCondLst>
                                        </p:cTn>
                                        <p:tgtEl>
                                          <p:spTgt spid="123">
                                            <p:txEl>
                                              <p:pRg st="5" end="5"/>
                                            </p:txEl>
                                          </p:spTgt>
                                        </p:tgtEl>
                                        <p:attrNameLst>
                                          <p:attrName>style.visibility</p:attrName>
                                        </p:attrNameLst>
                                      </p:cBhvr>
                                      <p:to>
                                        <p:strVal val="visible"/>
                                      </p:to>
                                    </p:set>
                                    <p:anim calcmode="lin" valueType="num">
                                      <p:cBhvr additive="repl">
                                        <p:cTn id="236" dur="500" fill="hold"/>
                                        <p:tgtEl>
                                          <p:spTgt spid="123">
                                            <p:txEl>
                                              <p:pRg st="5" end="5"/>
                                            </p:txEl>
                                          </p:spTgt>
                                        </p:tgtEl>
                                        <p:attrNameLst>
                                          <p:attrName>ppt_x</p:attrName>
                                        </p:attrNameLst>
                                      </p:cBhvr>
                                      <p:tavLst>
                                        <p:tav tm="0">
                                          <p:val>
                                            <p:strVal val="#ppt_x"/>
                                          </p:val>
                                        </p:tav>
                                        <p:tav tm="100000">
                                          <p:val>
                                            <p:strVal val="#ppt_x"/>
                                          </p:val>
                                        </p:tav>
                                      </p:tavLst>
                                    </p:anim>
                                    <p:anim calcmode="lin" valueType="num">
                                      <p:cBhvr additive="repl">
                                        <p:cTn id="237" dur="500" fill="hold"/>
                                        <p:tgtEl>
                                          <p:spTgt spid="1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8" fill="hold">
                      <p:stCondLst>
                        <p:cond delay="indefinite"/>
                      </p:stCondLst>
                      <p:childTnLst>
                        <p:par>
                          <p:cTn id="239" fill="hold">
                            <p:stCondLst>
                              <p:cond delay="0"/>
                            </p:stCondLst>
                            <p:childTnLst>
                              <p:par>
                                <p:cTn id="240" nodeType="clickEffect" fill="hold" presetClass="entr" presetID="2" presetSubtype="4">
                                  <p:stCondLst>
                                    <p:cond delay="0"/>
                                  </p:stCondLst>
                                  <p:childTnLst>
                                    <p:set>
                                      <p:cBhvr>
                                        <p:cTn id="241" dur="1" fill="hold">
                                          <p:stCondLst>
                                            <p:cond delay="0"/>
                                          </p:stCondLst>
                                        </p:cTn>
                                        <p:tgtEl>
                                          <p:spTgt spid="123">
                                            <p:txEl>
                                              <p:pRg st="6" end="6"/>
                                            </p:txEl>
                                          </p:spTgt>
                                        </p:tgtEl>
                                        <p:attrNameLst>
                                          <p:attrName>style.visibility</p:attrName>
                                        </p:attrNameLst>
                                      </p:cBhvr>
                                      <p:to>
                                        <p:strVal val="visible"/>
                                      </p:to>
                                    </p:set>
                                    <p:anim calcmode="lin" valueType="num">
                                      <p:cBhvr additive="repl">
                                        <p:cTn id="242" dur="500" fill="hold"/>
                                        <p:tgtEl>
                                          <p:spTgt spid="123">
                                            <p:txEl>
                                              <p:pRg st="6" end="6"/>
                                            </p:txEl>
                                          </p:spTgt>
                                        </p:tgtEl>
                                        <p:attrNameLst>
                                          <p:attrName>ppt_x</p:attrName>
                                        </p:attrNameLst>
                                      </p:cBhvr>
                                      <p:tavLst>
                                        <p:tav tm="0">
                                          <p:val>
                                            <p:strVal val="#ppt_x"/>
                                          </p:val>
                                        </p:tav>
                                        <p:tav tm="100000">
                                          <p:val>
                                            <p:strVal val="#ppt_x"/>
                                          </p:val>
                                        </p:tav>
                                      </p:tavLst>
                                    </p:anim>
                                    <p:anim calcmode="lin" valueType="num">
                                      <p:cBhvr additive="repl">
                                        <p:cTn id="243" dur="500" fill="hold"/>
                                        <p:tgtEl>
                                          <p:spTgt spid="1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25" name="8 - TextBox"/>
          <p:cNvSpPr/>
          <p:nvPr/>
        </p:nvSpPr>
        <p:spPr>
          <a:xfrm>
            <a:off x="323640" y="555480"/>
            <a:ext cx="8568720" cy="388368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Μέτρα προστασίας του καταλύτη. </a:t>
            </a:r>
            <a:endParaRPr b="0" lang="en-US" sz="1800" spc="-1" strike="noStrike">
              <a:solidFill>
                <a:srgbClr val="000000"/>
              </a:solidFill>
              <a:latin typeface="Arial"/>
            </a:endParaRPr>
          </a:p>
          <a:p>
            <a:pPr>
              <a:lnSpc>
                <a:spcPct val="100000"/>
              </a:lnSpc>
            </a:pPr>
            <a:endParaRPr b="0" lang="en-US" sz="11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Αν μετά το πλύσιμο το αυτοκίνητο δεν παίρνει εμπρός, το πιθανότερο είναι να έχουν βραχεί κάποιες συνδέσεις του ηλεκτρικού ή ηλεκτρονικού κυκλώματος ή το καπάκι του διανομέα με τα καλώδια των σπινθηριστών (μπουζοκαλώδια). Αφαιρέστε τις φίσες και φυσήξτε τους ακροδέκτες της ηλεκτρονικής ανάφλεξης ή αφήστε τους να στεγνώσουν.</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 σπρώχνετε ή ρυμουλκείτε το αυτοκίνητο για να πάρει εμπρός.</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 σβήνετε με το κλειδί τον κινητήρα, όταν αυτός λειτουργεί σε υψηλές στροφές.</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 χρησιμοποιείτε πρόσθετα καυσίμου (additives), αν δεν προτείνονται από τον κατασκευαστή του αυτοκινήτου.</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Μην οδηγείτε το αυτοκίνητο, αν καίει λάδι.</a:t>
            </a:r>
            <a:endParaRPr b="0" lang="en-US" sz="1800" spc="-1" strike="noStrike">
              <a:solidFill>
                <a:srgbClr val="000000"/>
              </a:solidFill>
              <a:latin typeface="Arial"/>
            </a:endParaRPr>
          </a:p>
        </p:txBody>
      </p:sp>
    </p:spTree>
  </p:cSld>
  <p:transition>
    <p:pull dir="rd"/>
  </p:transition>
  <p:timing>
    <p:tnLst>
      <p:par>
        <p:cTn id="244" dur="indefinite" restart="never" nodeType="tmRoot">
          <p:childTnLst>
            <p:seq>
              <p:cTn id="245" dur="indefinite" nodeType="mainSeq">
                <p:childTnLst>
                  <p:par>
                    <p:cTn id="246" fill="hold">
                      <p:stCondLst>
                        <p:cond delay="indefinite"/>
                      </p:stCondLst>
                      <p:childTnLst>
                        <p:par>
                          <p:cTn id="247" fill="hold">
                            <p:stCondLst>
                              <p:cond delay="0"/>
                            </p:stCondLst>
                            <p:childTnLst>
                              <p:par>
                                <p:cTn id="248" nodeType="clickEffect" fill="hold" presetClass="entr" presetID="2" presetSubtype="4">
                                  <p:stCondLst>
                                    <p:cond delay="0"/>
                                  </p:stCondLst>
                                  <p:childTnLst>
                                    <p:set>
                                      <p:cBhvr>
                                        <p:cTn id="249" dur="1" fill="hold">
                                          <p:stCondLst>
                                            <p:cond delay="0"/>
                                          </p:stCondLst>
                                        </p:cTn>
                                        <p:tgtEl>
                                          <p:spTgt spid="125">
                                            <p:txEl>
                                              <p:pRg st="3" end="3"/>
                                            </p:txEl>
                                          </p:spTgt>
                                        </p:tgtEl>
                                        <p:attrNameLst>
                                          <p:attrName>style.visibility</p:attrName>
                                        </p:attrNameLst>
                                      </p:cBhvr>
                                      <p:to>
                                        <p:strVal val="visible"/>
                                      </p:to>
                                    </p:set>
                                    <p:anim calcmode="lin" valueType="num">
                                      <p:cBhvr additive="repl">
                                        <p:cTn id="250" dur="500" fill="hold"/>
                                        <p:tgtEl>
                                          <p:spTgt spid="125">
                                            <p:txEl>
                                              <p:pRg st="3" end="3"/>
                                            </p:txEl>
                                          </p:spTgt>
                                        </p:tgtEl>
                                        <p:attrNameLst>
                                          <p:attrName>ppt_x</p:attrName>
                                        </p:attrNameLst>
                                      </p:cBhvr>
                                      <p:tavLst>
                                        <p:tav tm="0">
                                          <p:val>
                                            <p:strVal val="#ppt_x"/>
                                          </p:val>
                                        </p:tav>
                                        <p:tav tm="100000">
                                          <p:val>
                                            <p:strVal val="#ppt_x"/>
                                          </p:val>
                                        </p:tav>
                                      </p:tavLst>
                                    </p:anim>
                                    <p:anim calcmode="lin" valueType="num">
                                      <p:cBhvr additive="repl">
                                        <p:cTn id="251" dur="500" fill="hold"/>
                                        <p:tgtEl>
                                          <p:spTgt spid="12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2" fill="hold">
                      <p:stCondLst>
                        <p:cond delay="indefinite"/>
                      </p:stCondLst>
                      <p:childTnLst>
                        <p:par>
                          <p:cTn id="253" fill="hold">
                            <p:stCondLst>
                              <p:cond delay="0"/>
                            </p:stCondLst>
                            <p:childTnLst>
                              <p:par>
                                <p:cTn id="254" nodeType="clickEffect" fill="hold" presetClass="entr" presetID="2" presetSubtype="4">
                                  <p:stCondLst>
                                    <p:cond delay="0"/>
                                  </p:stCondLst>
                                  <p:childTnLst>
                                    <p:set>
                                      <p:cBhvr>
                                        <p:cTn id="255" dur="1" fill="hold">
                                          <p:stCondLst>
                                            <p:cond delay="0"/>
                                          </p:stCondLst>
                                        </p:cTn>
                                        <p:tgtEl>
                                          <p:spTgt spid="125">
                                            <p:txEl>
                                              <p:pRg st="4" end="4"/>
                                            </p:txEl>
                                          </p:spTgt>
                                        </p:tgtEl>
                                        <p:attrNameLst>
                                          <p:attrName>style.visibility</p:attrName>
                                        </p:attrNameLst>
                                      </p:cBhvr>
                                      <p:to>
                                        <p:strVal val="visible"/>
                                      </p:to>
                                    </p:set>
                                    <p:anim calcmode="lin" valueType="num">
                                      <p:cBhvr additive="repl">
                                        <p:cTn id="256" dur="500" fill="hold"/>
                                        <p:tgtEl>
                                          <p:spTgt spid="125">
                                            <p:txEl>
                                              <p:pRg st="4" end="4"/>
                                            </p:txEl>
                                          </p:spTgt>
                                        </p:tgtEl>
                                        <p:attrNameLst>
                                          <p:attrName>ppt_x</p:attrName>
                                        </p:attrNameLst>
                                      </p:cBhvr>
                                      <p:tavLst>
                                        <p:tav tm="0">
                                          <p:val>
                                            <p:strVal val="#ppt_x"/>
                                          </p:val>
                                        </p:tav>
                                        <p:tav tm="100000">
                                          <p:val>
                                            <p:strVal val="#ppt_x"/>
                                          </p:val>
                                        </p:tav>
                                      </p:tavLst>
                                    </p:anim>
                                    <p:anim calcmode="lin" valueType="num">
                                      <p:cBhvr additive="repl">
                                        <p:cTn id="257" dur="500" fill="hold"/>
                                        <p:tgtEl>
                                          <p:spTgt spid="12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8" fill="hold">
                      <p:stCondLst>
                        <p:cond delay="indefinite"/>
                      </p:stCondLst>
                      <p:childTnLst>
                        <p:par>
                          <p:cTn id="259" fill="hold">
                            <p:stCondLst>
                              <p:cond delay="0"/>
                            </p:stCondLst>
                            <p:childTnLst>
                              <p:par>
                                <p:cTn id="260" nodeType="clickEffect" fill="hold" presetClass="entr" presetID="2" presetSubtype="4">
                                  <p:stCondLst>
                                    <p:cond delay="0"/>
                                  </p:stCondLst>
                                  <p:childTnLst>
                                    <p:set>
                                      <p:cBhvr>
                                        <p:cTn id="261" dur="1" fill="hold">
                                          <p:stCondLst>
                                            <p:cond delay="0"/>
                                          </p:stCondLst>
                                        </p:cTn>
                                        <p:tgtEl>
                                          <p:spTgt spid="125">
                                            <p:txEl>
                                              <p:pRg st="5" end="5"/>
                                            </p:txEl>
                                          </p:spTgt>
                                        </p:tgtEl>
                                        <p:attrNameLst>
                                          <p:attrName>style.visibility</p:attrName>
                                        </p:attrNameLst>
                                      </p:cBhvr>
                                      <p:to>
                                        <p:strVal val="visible"/>
                                      </p:to>
                                    </p:set>
                                    <p:anim calcmode="lin" valueType="num">
                                      <p:cBhvr additive="repl">
                                        <p:cTn id="262" dur="500" fill="hold"/>
                                        <p:tgtEl>
                                          <p:spTgt spid="125">
                                            <p:txEl>
                                              <p:pRg st="5" end="5"/>
                                            </p:txEl>
                                          </p:spTgt>
                                        </p:tgtEl>
                                        <p:attrNameLst>
                                          <p:attrName>ppt_x</p:attrName>
                                        </p:attrNameLst>
                                      </p:cBhvr>
                                      <p:tavLst>
                                        <p:tav tm="0">
                                          <p:val>
                                            <p:strVal val="#ppt_x"/>
                                          </p:val>
                                        </p:tav>
                                        <p:tav tm="100000">
                                          <p:val>
                                            <p:strVal val="#ppt_x"/>
                                          </p:val>
                                        </p:tav>
                                      </p:tavLst>
                                    </p:anim>
                                    <p:anim calcmode="lin" valueType="num">
                                      <p:cBhvr additive="repl">
                                        <p:cTn id="263" dur="500" fill="hold"/>
                                        <p:tgtEl>
                                          <p:spTgt spid="12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64" fill="hold">
                      <p:stCondLst>
                        <p:cond delay="indefinite"/>
                      </p:stCondLst>
                      <p:childTnLst>
                        <p:par>
                          <p:cTn id="265" fill="hold">
                            <p:stCondLst>
                              <p:cond delay="0"/>
                            </p:stCondLst>
                            <p:childTnLst>
                              <p:par>
                                <p:cTn id="266" nodeType="clickEffect" fill="hold" presetClass="entr" presetID="2" presetSubtype="4">
                                  <p:stCondLst>
                                    <p:cond delay="0"/>
                                  </p:stCondLst>
                                  <p:childTnLst>
                                    <p:set>
                                      <p:cBhvr>
                                        <p:cTn id="267" dur="1" fill="hold">
                                          <p:stCondLst>
                                            <p:cond delay="0"/>
                                          </p:stCondLst>
                                        </p:cTn>
                                        <p:tgtEl>
                                          <p:spTgt spid="125">
                                            <p:txEl>
                                              <p:pRg st="6" end="6"/>
                                            </p:txEl>
                                          </p:spTgt>
                                        </p:tgtEl>
                                        <p:attrNameLst>
                                          <p:attrName>style.visibility</p:attrName>
                                        </p:attrNameLst>
                                      </p:cBhvr>
                                      <p:to>
                                        <p:strVal val="visible"/>
                                      </p:to>
                                    </p:set>
                                    <p:anim calcmode="lin" valueType="num">
                                      <p:cBhvr additive="repl">
                                        <p:cTn id="268" dur="500" fill="hold"/>
                                        <p:tgtEl>
                                          <p:spTgt spid="125">
                                            <p:txEl>
                                              <p:pRg st="6" end="6"/>
                                            </p:txEl>
                                          </p:spTgt>
                                        </p:tgtEl>
                                        <p:attrNameLst>
                                          <p:attrName>ppt_x</p:attrName>
                                        </p:attrNameLst>
                                      </p:cBhvr>
                                      <p:tavLst>
                                        <p:tav tm="0">
                                          <p:val>
                                            <p:strVal val="#ppt_x"/>
                                          </p:val>
                                        </p:tav>
                                        <p:tav tm="100000">
                                          <p:val>
                                            <p:strVal val="#ppt_x"/>
                                          </p:val>
                                        </p:tav>
                                      </p:tavLst>
                                    </p:anim>
                                    <p:anim calcmode="lin" valueType="num">
                                      <p:cBhvr additive="repl">
                                        <p:cTn id="269" dur="500" fill="hold"/>
                                        <p:tgtEl>
                                          <p:spTgt spid="12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27" name="8 - TextBox"/>
          <p:cNvSpPr/>
          <p:nvPr/>
        </p:nvSpPr>
        <p:spPr>
          <a:xfrm>
            <a:off x="323640" y="555480"/>
            <a:ext cx="8568720" cy="31827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Μέτρα προστασίας του καταλύτη. </a:t>
            </a:r>
            <a:endParaRPr b="0" lang="en-US" sz="1800" spc="-1" strike="noStrike">
              <a:solidFill>
                <a:srgbClr val="000000"/>
              </a:solidFill>
              <a:latin typeface="Arial"/>
            </a:endParaRPr>
          </a:p>
          <a:p>
            <a:pPr>
              <a:lnSpc>
                <a:spcPct val="100000"/>
              </a:lnSpc>
            </a:pPr>
            <a:endParaRPr b="0" lang="en-US" sz="11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Μην ελέγχετε την ύπαρξη σπινθήρα, αφαιρώντας από κάποιο κύλινδρο το μπουζοκαλώδιο.</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Αποφεύγετε παρατεταμένες μετρήσεις συμπίεσης του κινητήρα.</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Μη λειτουργείτε τον κινητήρα, όταν η δεξαμενή καυσίμου (ρεζερβουάρ) είναι σχεδόν άδειο. Αυτό μπορεί να προκαλέσει στον κινητήρα κακή ανάφλεξη και να δημιουργήσει ένα επιπλέον φορτίο στον καταλύτη.</a:t>
            </a:r>
            <a:endParaRPr b="0" lang="en-US" sz="1800" spc="-1" strike="noStrike">
              <a:solidFill>
                <a:srgbClr val="000000"/>
              </a:solidFill>
              <a:latin typeface="Arial"/>
            </a:endParaRPr>
          </a:p>
          <a:p>
            <a:pPr marL="181080" indent="-181080">
              <a:lnSpc>
                <a:spcPct val="100000"/>
              </a:lnSpc>
              <a:spcAft>
                <a:spcPts val="1199"/>
              </a:spcAft>
              <a:buClr>
                <a:srgbClr val="000000"/>
              </a:buClr>
              <a:buFont typeface="Wingdings" charset="2"/>
              <a:buChar char=""/>
            </a:pPr>
            <a:r>
              <a:rPr b="0" lang="el-GR" sz="1800" spc="-1" strike="noStrike">
                <a:solidFill>
                  <a:srgbClr val="000000"/>
                </a:solidFill>
                <a:latin typeface="Arial"/>
              </a:rPr>
              <a:t>Αποφεύγετε να παρκάρετε το αυτοκίνητο επάνω από ξερά χόρτα, γιατί υπάρχει κίνδυνος πυρκαγιάς από τον υπέρθερμο καταλύτη.</a:t>
            </a:r>
            <a:endParaRPr b="0" lang="en-US" sz="1800" spc="-1" strike="noStrike">
              <a:solidFill>
                <a:srgbClr val="000000"/>
              </a:solidFill>
              <a:latin typeface="Arial"/>
            </a:endParaRPr>
          </a:p>
        </p:txBody>
      </p:sp>
    </p:spTree>
  </p:cSld>
  <p:transition>
    <p:pull dir="rd"/>
  </p:transition>
  <p:timing>
    <p:tnLst>
      <p:par>
        <p:cTn id="270" dur="indefinite" restart="never" nodeType="tmRoot">
          <p:childTnLst>
            <p:seq>
              <p:cTn id="271" dur="indefinite" nodeType="mainSeq">
                <p:childTnLst>
                  <p:par>
                    <p:cTn id="272" fill="hold">
                      <p:stCondLst>
                        <p:cond delay="indefinite"/>
                      </p:stCondLst>
                      <p:childTnLst>
                        <p:par>
                          <p:cTn id="273" fill="hold">
                            <p:stCondLst>
                              <p:cond delay="0"/>
                            </p:stCondLst>
                            <p:childTnLst>
                              <p:par>
                                <p:cTn id="274" nodeType="clickEffect" fill="hold" presetClass="entr" presetID="2" presetSubtype="4">
                                  <p:stCondLst>
                                    <p:cond delay="0"/>
                                  </p:stCondLst>
                                  <p:childTnLst>
                                    <p:set>
                                      <p:cBhvr>
                                        <p:cTn id="275" dur="1" fill="hold">
                                          <p:stCondLst>
                                            <p:cond delay="0"/>
                                          </p:stCondLst>
                                        </p:cTn>
                                        <p:tgtEl>
                                          <p:spTgt spid="127">
                                            <p:txEl>
                                              <p:pRg st="3" end="3"/>
                                            </p:txEl>
                                          </p:spTgt>
                                        </p:tgtEl>
                                        <p:attrNameLst>
                                          <p:attrName>style.visibility</p:attrName>
                                        </p:attrNameLst>
                                      </p:cBhvr>
                                      <p:to>
                                        <p:strVal val="visible"/>
                                      </p:to>
                                    </p:set>
                                    <p:anim calcmode="lin" valueType="num">
                                      <p:cBhvr additive="repl">
                                        <p:cTn id="276" dur="500" fill="hold"/>
                                        <p:tgtEl>
                                          <p:spTgt spid="127">
                                            <p:txEl>
                                              <p:pRg st="3" end="3"/>
                                            </p:txEl>
                                          </p:spTgt>
                                        </p:tgtEl>
                                        <p:attrNameLst>
                                          <p:attrName>ppt_x</p:attrName>
                                        </p:attrNameLst>
                                      </p:cBhvr>
                                      <p:tavLst>
                                        <p:tav tm="0">
                                          <p:val>
                                            <p:strVal val="#ppt_x"/>
                                          </p:val>
                                        </p:tav>
                                        <p:tav tm="100000">
                                          <p:val>
                                            <p:strVal val="#ppt_x"/>
                                          </p:val>
                                        </p:tav>
                                      </p:tavLst>
                                    </p:anim>
                                    <p:anim calcmode="lin" valueType="num">
                                      <p:cBhvr additive="repl">
                                        <p:cTn id="277" dur="500" fill="hold"/>
                                        <p:tgtEl>
                                          <p:spTgt spid="1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nodeType="clickEffect" fill="hold" presetClass="entr" presetID="2" presetSubtype="4">
                                  <p:stCondLst>
                                    <p:cond delay="0"/>
                                  </p:stCondLst>
                                  <p:childTnLst>
                                    <p:set>
                                      <p:cBhvr>
                                        <p:cTn id="281" dur="1" fill="hold">
                                          <p:stCondLst>
                                            <p:cond delay="0"/>
                                          </p:stCondLst>
                                        </p:cTn>
                                        <p:tgtEl>
                                          <p:spTgt spid="127">
                                            <p:txEl>
                                              <p:pRg st="4" end="4"/>
                                            </p:txEl>
                                          </p:spTgt>
                                        </p:tgtEl>
                                        <p:attrNameLst>
                                          <p:attrName>style.visibility</p:attrName>
                                        </p:attrNameLst>
                                      </p:cBhvr>
                                      <p:to>
                                        <p:strVal val="visible"/>
                                      </p:to>
                                    </p:set>
                                    <p:anim calcmode="lin" valueType="num">
                                      <p:cBhvr additive="repl">
                                        <p:cTn id="282" dur="500" fill="hold"/>
                                        <p:tgtEl>
                                          <p:spTgt spid="127">
                                            <p:txEl>
                                              <p:pRg st="4" end="4"/>
                                            </p:txEl>
                                          </p:spTgt>
                                        </p:tgtEl>
                                        <p:attrNameLst>
                                          <p:attrName>ppt_x</p:attrName>
                                        </p:attrNameLst>
                                      </p:cBhvr>
                                      <p:tavLst>
                                        <p:tav tm="0">
                                          <p:val>
                                            <p:strVal val="#ppt_x"/>
                                          </p:val>
                                        </p:tav>
                                        <p:tav tm="100000">
                                          <p:val>
                                            <p:strVal val="#ppt_x"/>
                                          </p:val>
                                        </p:tav>
                                      </p:tavLst>
                                    </p:anim>
                                    <p:anim calcmode="lin" valueType="num">
                                      <p:cBhvr additive="repl">
                                        <p:cTn id="283" dur="500" fill="hold"/>
                                        <p:tgtEl>
                                          <p:spTgt spid="12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84" fill="hold">
                      <p:stCondLst>
                        <p:cond delay="indefinite"/>
                      </p:stCondLst>
                      <p:childTnLst>
                        <p:par>
                          <p:cTn id="285" fill="hold">
                            <p:stCondLst>
                              <p:cond delay="0"/>
                            </p:stCondLst>
                            <p:childTnLst>
                              <p:par>
                                <p:cTn id="286" nodeType="clickEffect" fill="hold" presetClass="entr" presetID="2" presetSubtype="4">
                                  <p:stCondLst>
                                    <p:cond delay="0"/>
                                  </p:stCondLst>
                                  <p:childTnLst>
                                    <p:set>
                                      <p:cBhvr>
                                        <p:cTn id="287" dur="1" fill="hold">
                                          <p:stCondLst>
                                            <p:cond delay="0"/>
                                          </p:stCondLst>
                                        </p:cTn>
                                        <p:tgtEl>
                                          <p:spTgt spid="127">
                                            <p:txEl>
                                              <p:pRg st="5" end="5"/>
                                            </p:txEl>
                                          </p:spTgt>
                                        </p:tgtEl>
                                        <p:attrNameLst>
                                          <p:attrName>style.visibility</p:attrName>
                                        </p:attrNameLst>
                                      </p:cBhvr>
                                      <p:to>
                                        <p:strVal val="visible"/>
                                      </p:to>
                                    </p:set>
                                    <p:anim calcmode="lin" valueType="num">
                                      <p:cBhvr additive="repl">
                                        <p:cTn id="288" dur="500" fill="hold"/>
                                        <p:tgtEl>
                                          <p:spTgt spid="127">
                                            <p:txEl>
                                              <p:pRg st="5" end="5"/>
                                            </p:txEl>
                                          </p:spTgt>
                                        </p:tgtEl>
                                        <p:attrNameLst>
                                          <p:attrName>ppt_x</p:attrName>
                                        </p:attrNameLst>
                                      </p:cBhvr>
                                      <p:tavLst>
                                        <p:tav tm="0">
                                          <p:val>
                                            <p:strVal val="#ppt_x"/>
                                          </p:val>
                                        </p:tav>
                                        <p:tav tm="100000">
                                          <p:val>
                                            <p:strVal val="#ppt_x"/>
                                          </p:val>
                                        </p:tav>
                                      </p:tavLst>
                                    </p:anim>
                                    <p:anim calcmode="lin" valueType="num">
                                      <p:cBhvr additive="repl">
                                        <p:cTn id="289" dur="500" fill="hold"/>
                                        <p:tgtEl>
                                          <p:spTgt spid="127">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29" name="8 - TextBox"/>
          <p:cNvSpPr/>
          <p:nvPr/>
        </p:nvSpPr>
        <p:spPr>
          <a:xfrm>
            <a:off x="323640" y="555480"/>
            <a:ext cx="8568720" cy="17355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Διαδικασία περισυλλογής, αποθήκευσης και ανακύκλωσης των καταλυτών.</a:t>
            </a:r>
            <a:endParaRPr b="0" lang="en-US" sz="1800" spc="-1" strike="noStrike">
              <a:solidFill>
                <a:srgbClr val="000000"/>
              </a:solidFill>
              <a:latin typeface="Arial"/>
            </a:endParaRPr>
          </a:p>
          <a:p>
            <a:pP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Για οικολογικούς λόγους, γίνονται προσπάθειες περισυλλογής και αποθήκευσης των καταλυτών, ενώ για οικονομικούς λόγους γίνεται προσπάθεια ανακύκλωσής τους με ανάκτηση των ευγενών μετάλλων, που περιέχονται στους μεταλλικούς καταλύτες.</a:t>
            </a:r>
            <a:endParaRPr b="0" lang="en-US" sz="1800" spc="-1" strike="noStrike">
              <a:solidFill>
                <a:srgbClr val="000000"/>
              </a:solidFill>
              <a:latin typeface="Arial"/>
            </a:endParaRPr>
          </a:p>
        </p:txBody>
      </p:sp>
    </p:spTree>
  </p:cSld>
  <p:transition>
    <p:pull dir="rd"/>
  </p:transition>
  <p:timing>
    <p:tnLst>
      <p:par>
        <p:cTn id="290" dur="indefinite" restart="never" nodeType="tmRoot">
          <p:childTnLst>
            <p:seq>
              <p:cTn id="291" dur="indefinite" nodeType="mainSeq">
                <p:childTnLst>
                  <p:par>
                    <p:cTn id="292" fill="hold">
                      <p:stCondLst>
                        <p:cond delay="indefinite"/>
                      </p:stCondLst>
                      <p:childTnLst>
                        <p:par>
                          <p:cTn id="293" fill="hold">
                            <p:stCondLst>
                              <p:cond delay="0"/>
                            </p:stCondLst>
                            <p:childTnLst>
                              <p:par>
                                <p:cTn id="294" nodeType="clickEffect" fill="hold" presetClass="entr" presetID="2" presetSubtype="4">
                                  <p:stCondLst>
                                    <p:cond delay="0"/>
                                  </p:stCondLst>
                                  <p:childTnLst>
                                    <p:set>
                                      <p:cBhvr>
                                        <p:cTn id="295" dur="1" fill="hold">
                                          <p:stCondLst>
                                            <p:cond delay="0"/>
                                          </p:stCondLst>
                                        </p:cTn>
                                        <p:tgtEl>
                                          <p:spTgt spid="129">
                                            <p:txEl>
                                              <p:pRg st="2" end="2"/>
                                            </p:txEl>
                                          </p:spTgt>
                                        </p:tgtEl>
                                        <p:attrNameLst>
                                          <p:attrName>style.visibility</p:attrName>
                                        </p:attrNameLst>
                                      </p:cBhvr>
                                      <p:to>
                                        <p:strVal val="visible"/>
                                      </p:to>
                                    </p:set>
                                    <p:anim calcmode="lin" valueType="num">
                                      <p:cBhvr additive="repl">
                                        <p:cTn id="296" dur="500" fill="hold"/>
                                        <p:tgtEl>
                                          <p:spTgt spid="129">
                                            <p:txEl>
                                              <p:pRg st="2" end="2"/>
                                            </p:txEl>
                                          </p:spTgt>
                                        </p:tgtEl>
                                        <p:attrNameLst>
                                          <p:attrName>ppt_x</p:attrName>
                                        </p:attrNameLst>
                                      </p:cBhvr>
                                      <p:tavLst>
                                        <p:tav tm="0">
                                          <p:val>
                                            <p:strVal val="#ppt_x"/>
                                          </p:val>
                                        </p:tav>
                                        <p:tav tm="100000">
                                          <p:val>
                                            <p:strVal val="#ppt_x"/>
                                          </p:val>
                                        </p:tav>
                                      </p:tavLst>
                                    </p:anim>
                                    <p:anim calcmode="lin" valueType="num">
                                      <p:cBhvr additive="repl">
                                        <p:cTn id="297" dur="500" fill="hold"/>
                                        <p:tgtEl>
                                          <p:spTgt spid="12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31" name="11 - Ορθογώνιο"/>
          <p:cNvSpPr/>
          <p:nvPr/>
        </p:nvSpPr>
        <p:spPr>
          <a:xfrm>
            <a:off x="1547640" y="1563480"/>
            <a:ext cx="5814000" cy="3945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1" lang="el-GR" sz="2000" spc="-1" strike="noStrike">
                <a:solidFill>
                  <a:srgbClr val="000000"/>
                </a:solidFill>
                <a:latin typeface="Arial"/>
              </a:rPr>
              <a:t>Τ Ε Λ Ο Σ</a:t>
            </a:r>
            <a:endParaRPr b="0" lang="en-US" sz="2000" spc="-1" strike="noStrike">
              <a:solidFill>
                <a:srgbClr val="000000"/>
              </a:solidFill>
              <a:latin typeface="Arial"/>
            </a:endParaRPr>
          </a:p>
        </p:txBody>
      </p:sp>
      <p:sp>
        <p:nvSpPr>
          <p:cNvPr id="132" name="15 - Τόξο"/>
          <p:cNvSpPr/>
          <p:nvPr/>
        </p:nvSpPr>
        <p:spPr>
          <a:xfrm>
            <a:off x="2915640" y="1995840"/>
            <a:ext cx="2376000" cy="359640"/>
          </a:xfrm>
          <a:prstGeom prst="arc">
            <a:avLst>
              <a:gd name="adj1" fmla="val 12076736"/>
              <a:gd name="adj2" fmla="val 0"/>
            </a:avLst>
          </a:prstGeom>
          <a:noFill/>
          <a:ln w="12700">
            <a:solidFill>
              <a:srgbClr val="095294"/>
            </a:solidFill>
            <a:round/>
          </a:ln>
        </p:spPr>
        <p:style>
          <a:lnRef idx="1">
            <a:schemeClr val="accent1"/>
          </a:lnRef>
          <a:fillRef idx="0">
            <a:schemeClr val="accent1"/>
          </a:fillRef>
          <a:effectRef idx="0">
            <a:schemeClr val="accent1"/>
          </a:effectRef>
          <a:fontRef idx="minor"/>
        </p:style>
        <p:txBody>
          <a:bodyPr lIns="90000" rIns="90000" tIns="45000" bIns="45000" anchor="ctr">
            <a:noAutofit/>
          </a:bodyPr>
          <a:p>
            <a:pPr algn="ctr">
              <a:lnSpc>
                <a:spcPct val="100000"/>
              </a:lnSpc>
            </a:pPr>
            <a:endParaRPr b="0" lang="el-GR" sz="1800" spc="-1" strike="noStrike">
              <a:solidFill>
                <a:srgbClr val="000000"/>
              </a:solidFill>
              <a:latin typeface="Constantia"/>
            </a:endParaRPr>
          </a:p>
        </p:txBody>
      </p:sp>
    </p:spTree>
  </p:cSld>
  <p:transition>
    <p:pull dir="rd"/>
  </p:transition>
  <p:timing>
    <p:tnLst>
      <p:par>
        <p:cTn id="298" dur="indefinite" restart="never" nodeType="tmRoot">
          <p:childTnLst>
            <p:seq>
              <p:cTn id="299" dur="indefinite" nodeType="mainSeq">
                <p:childTnLst>
                  <p:par>
                    <p:cTn id="300" fill="hold">
                      <p:stCondLst>
                        <p:cond delay="0"/>
                      </p:stCondLst>
                      <p:childTnLst>
                        <p:par>
                          <p:cTn id="301" fill="hold">
                            <p:stCondLst>
                              <p:cond delay="0"/>
                            </p:stCondLst>
                            <p:childTnLst>
                              <p:par>
                                <p:cTn id="302" nodeType="withEffect" fill="hold" presetClass="entr" presetID="29">
                                  <p:stCondLst>
                                    <p:cond delay="0"/>
                                  </p:stCondLst>
                                  <p:childTnLst>
                                    <p:set>
                                      <p:cBhvr>
                                        <p:cTn id="303" dur="1" fill="hold">
                                          <p:stCondLst>
                                            <p:cond delay="0"/>
                                          </p:stCondLst>
                                        </p:cTn>
                                        <p:tgtEl>
                                          <p:spTgt spid="131"/>
                                        </p:tgtEl>
                                        <p:attrNameLst>
                                          <p:attrName>style.visibility</p:attrName>
                                        </p:attrNameLst>
                                      </p:cBhvr>
                                      <p:to>
                                        <p:strVal val="visible"/>
                                      </p:to>
                                    </p:set>
                                    <p:anim calcmode="lin" valueType="num">
                                      <p:cBhvr additive="repl">
                                        <p:cTn id="304" dur="1000" fill="hold"/>
                                        <p:tgtEl>
                                          <p:spTgt spid="131"/>
                                        </p:tgtEl>
                                        <p:attrNameLst>
                                          <p:attrName>ppt_x</p:attrName>
                                        </p:attrNameLst>
                                      </p:cBhvr>
                                      <p:tavLst>
                                        <p:tav tm="0">
                                          <p:val>
                                            <p:strVal val="#ppt_x-.2"/>
                                          </p:val>
                                        </p:tav>
                                        <p:tav tm="100000">
                                          <p:val>
                                            <p:strVal val="#ppt_x"/>
                                          </p:val>
                                        </p:tav>
                                      </p:tavLst>
                                    </p:anim>
                                    <p:anim calcmode="lin" valueType="num">
                                      <p:cBhvr additive="repl">
                                        <p:cTn id="305" dur="1000" fill="hold"/>
                                        <p:tgtEl>
                                          <p:spTgt spid="131"/>
                                        </p:tgtEl>
                                        <p:attrNameLst>
                                          <p:attrName>ppt_y</p:attrName>
                                        </p:attrNameLst>
                                      </p:cBhvr>
                                      <p:tavLst>
                                        <p:tav tm="0">
                                          <p:val>
                                            <p:strVal val="#ppt_y"/>
                                          </p:val>
                                        </p:tav>
                                        <p:tav tm="100000">
                                          <p:val>
                                            <p:strVal val="#ppt_y"/>
                                          </p:val>
                                        </p:tav>
                                      </p:tavLst>
                                    </p:anim>
                                    <p:animEffect filter="wipe(right)" transition="in">
                                      <p:cBhvr additive="repl">
                                        <p:cTn id="306" dur="1000"/>
                                        <p:tgtEl>
                                          <p:spTgt spid="131"/>
                                        </p:tgtEl>
                                      </p:cBhvr>
                                    </p:animEffect>
                                  </p:childTnLst>
                                </p:cTn>
                              </p:par>
                              <p:par>
                                <p:cTn id="307" nodeType="withEffect" fill="hold" presetClass="entr" presetID="26">
                                  <p:stCondLst>
                                    <p:cond delay="0"/>
                                  </p:stCondLst>
                                  <p:childTnLst>
                                    <p:set>
                                      <p:cBhvr>
                                        <p:cTn id="308" dur="1" fill="hold">
                                          <p:stCondLst>
                                            <p:cond delay="0"/>
                                          </p:stCondLst>
                                        </p:cTn>
                                        <p:tgtEl>
                                          <p:spTgt spid="132"/>
                                        </p:tgtEl>
                                        <p:attrNameLst>
                                          <p:attrName>style.visibility</p:attrName>
                                        </p:attrNameLst>
                                      </p:cBhvr>
                                      <p:to>
                                        <p:strVal val="visible"/>
                                      </p:to>
                                    </p:set>
                                    <p:animEffect filter="wipe(down)" transition="in">
                                      <p:cBhvr additive="repl">
                                        <p:cTn id="309" dur="580">
                                          <p:stCondLst>
                                            <p:cond delay="0"/>
                                          </p:stCondLst>
                                        </p:cTn>
                                        <p:tgtEl>
                                          <p:spTgt spid="132"/>
                                        </p:tgtEl>
                                      </p:cBhvr>
                                    </p:animEffect>
                                    <p:anim calcmode="lin" valueType="num">
                                      <p:cBhvr additive="repl">
                                        <p:cTn id="310" dur="1822">
                                          <p:stCondLst>
                                            <p:cond delay="0"/>
                                          </p:stCondLst>
                                        </p:cTn>
                                        <p:tgtEl>
                                          <p:spTgt spid="132"/>
                                        </p:tgtEl>
                                        <p:attrNameLst>
                                          <p:attrName>ppt_x</p:attrName>
                                        </p:attrNameLst>
                                      </p:cBhvr>
                                      <p:tavLst>
                                        <p:tav tm="0">
                                          <p:val>
                                            <p:strVal val="#ppt_x-0.25"/>
                                          </p:val>
                                        </p:tav>
                                        <p:tav tm="100000">
                                          <p:val>
                                            <p:strVal val="#ppt_x"/>
                                          </p:val>
                                        </p:tav>
                                      </p:tavLst>
                                    </p:anim>
                                    <p:anim calcmode="lin" valueType="num">
                                      <p:cBhvr additive="repl">
                                        <p:cTn id="311" dur="664">
                                          <p:stCondLst>
                                            <p:cond delay="0"/>
                                          </p:stCondLst>
                                        </p:cTn>
                                        <p:tgtEl>
                                          <p:spTgt spid="132"/>
                                        </p:tgtEl>
                                        <p:attrNameLst>
                                          <p:attrName>ppt_y</p:attrName>
                                        </p:attrNameLst>
                                      </p:cBhvr>
                                      <p:tavLst>
                                        <p:tav fmla="y-sin(pi*$)/3" tm="0">
                                          <p:val>
                                            <p:fltVal val="0.5"/>
                                          </p:val>
                                        </p:tav>
                                        <p:tav fmla="y-sin(pi*$)/3" tm="100000">
                                          <p:val>
                                            <p:fltVal val="1"/>
                                          </p:val>
                                        </p:tav>
                                      </p:tavLst>
                                    </p:anim>
                                    <p:anim calcmode="lin" valueType="num">
                                      <p:cBhvr additive="repl">
                                        <p:cTn id="312" dur="664">
                                          <p:stCondLst>
                                            <p:cond delay="664"/>
                                          </p:stCondLst>
                                        </p:cTn>
                                        <p:tgtEl>
                                          <p:spTgt spid="132"/>
                                        </p:tgtEl>
                                        <p:attrNameLst>
                                          <p:attrName>ppt_y</p:attrName>
                                        </p:attrNameLst>
                                      </p:cBhvr>
                                      <p:tavLst>
                                        <p:tav fmla="y-sin(pi*$)/9" tm="0">
                                          <p:val>
                                            <p:fltVal val="0"/>
                                          </p:val>
                                        </p:tav>
                                        <p:tav fmla="y-sin(pi*$)/9" tm="100000">
                                          <p:val>
                                            <p:fltVal val="1"/>
                                          </p:val>
                                        </p:tav>
                                      </p:tavLst>
                                    </p:anim>
                                    <p:anim calcmode="lin" valueType="num">
                                      <p:cBhvr additive="repl">
                                        <p:cTn id="313" dur="332">
                                          <p:stCondLst>
                                            <p:cond delay="1324"/>
                                          </p:stCondLst>
                                        </p:cTn>
                                        <p:tgtEl>
                                          <p:spTgt spid="132"/>
                                        </p:tgtEl>
                                        <p:attrNameLst>
                                          <p:attrName>ppt_y</p:attrName>
                                        </p:attrNameLst>
                                      </p:cBhvr>
                                      <p:tavLst>
                                        <p:tav fmla="y-sin(pi*$)/27" tm="0">
                                          <p:val>
                                            <p:fltVal val="0"/>
                                          </p:val>
                                        </p:tav>
                                        <p:tav fmla="y-sin(pi*$)/27" tm="100000">
                                          <p:val>
                                            <p:fltVal val="1"/>
                                          </p:val>
                                        </p:tav>
                                      </p:tavLst>
                                    </p:anim>
                                    <p:anim calcmode="lin" valueType="num">
                                      <p:cBhvr additive="repl">
                                        <p:cTn id="314" dur="164">
                                          <p:stCondLst>
                                            <p:cond delay="1656"/>
                                          </p:stCondLst>
                                        </p:cTn>
                                        <p:tgtEl>
                                          <p:spTgt spid="132"/>
                                        </p:tgtEl>
                                        <p:attrNameLst>
                                          <p:attrName>ppt_y</p:attrName>
                                        </p:attrNameLst>
                                      </p:cBhvr>
                                      <p:tavLst>
                                        <p:tav fmla="y-sin(pi*$)/81" tm="0">
                                          <p:val>
                                            <p:fltVal val="0"/>
                                          </p:val>
                                        </p:tav>
                                        <p:tav fmla="y-sin(pi*$)/81" tm="100000">
                                          <p:val>
                                            <p:fltVal val="1"/>
                                          </p:val>
                                        </p:tav>
                                      </p:tavLst>
                                    </p:anim>
                                    <p:animScale>
                                      <p:cBhvr>
                                        <p:cTn id="315" dur="26" fill="hold">
                                          <p:stCondLst>
                                            <p:cond delay="650"/>
                                          </p:stCondLst>
                                        </p:cTn>
                                        <p:tgtEl>
                                          <p:spTgt spid="132"/>
                                        </p:tgtEl>
                                      </p:cBhvr>
                                      <p:to x="100000" y="60000"/>
                                    </p:animScale>
                                    <p:animScale>
                                      <p:cBhvr>
                                        <p:cTn id="316" dur="166" fill="hold">
                                          <p:stCondLst>
                                            <p:cond delay="676"/>
                                          </p:stCondLst>
                                        </p:cTn>
                                        <p:tgtEl>
                                          <p:spTgt spid="132"/>
                                        </p:tgtEl>
                                      </p:cBhvr>
                                      <p:to x="100000" y="100000"/>
                                    </p:animScale>
                                    <p:animScale>
                                      <p:cBhvr>
                                        <p:cTn id="317" dur="26" fill="hold">
                                          <p:stCondLst>
                                            <p:cond delay="1312"/>
                                          </p:stCondLst>
                                        </p:cTn>
                                        <p:tgtEl>
                                          <p:spTgt spid="132"/>
                                        </p:tgtEl>
                                      </p:cBhvr>
                                      <p:to x="100000" y="80000"/>
                                    </p:animScale>
                                    <p:animScale>
                                      <p:cBhvr>
                                        <p:cTn id="318" dur="166" fill="hold">
                                          <p:stCondLst>
                                            <p:cond delay="1338"/>
                                          </p:stCondLst>
                                        </p:cTn>
                                        <p:tgtEl>
                                          <p:spTgt spid="132"/>
                                        </p:tgtEl>
                                      </p:cBhvr>
                                      <p:to x="100000" y="100000"/>
                                    </p:animScale>
                                    <p:animScale>
                                      <p:cBhvr>
                                        <p:cTn id="319" dur="26" fill="hold">
                                          <p:stCondLst>
                                            <p:cond delay="1642"/>
                                          </p:stCondLst>
                                        </p:cTn>
                                        <p:tgtEl>
                                          <p:spTgt spid="132"/>
                                        </p:tgtEl>
                                      </p:cBhvr>
                                      <p:to x="100000" y="90000"/>
                                    </p:animScale>
                                    <p:animScale>
                                      <p:cBhvr>
                                        <p:cTn id="320" dur="166" fill="hold">
                                          <p:stCondLst>
                                            <p:cond delay="1668"/>
                                          </p:stCondLst>
                                        </p:cTn>
                                        <p:tgtEl>
                                          <p:spTgt spid="132"/>
                                        </p:tgtEl>
                                      </p:cBhvr>
                                      <p:to x="100000" y="100000"/>
                                    </p:animScale>
                                    <p:animScale>
                                      <p:cBhvr>
                                        <p:cTn id="321" dur="26" fill="hold">
                                          <p:stCondLst>
                                            <p:cond delay="1808"/>
                                          </p:stCondLst>
                                        </p:cTn>
                                        <p:tgtEl>
                                          <p:spTgt spid="132"/>
                                        </p:tgtEl>
                                      </p:cBhvr>
                                      <p:to x="100000" y="95000"/>
                                    </p:animScale>
                                    <p:animScale>
                                      <p:cBhvr>
                                        <p:cTn id="322" dur="166" fill="hold">
                                          <p:stCondLst>
                                            <p:cond delay="1834"/>
                                          </p:stCondLst>
                                        </p:cTn>
                                        <p:tgtEl>
                                          <p:spTgt spid="132"/>
                                        </p:tgtEl>
                                      </p:cBhvr>
                                      <p:to x="100000" y="100000"/>
                                    </p:animScale>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88" name="5 - TextBox"/>
          <p:cNvSpPr/>
          <p:nvPr/>
        </p:nvSpPr>
        <p:spPr>
          <a:xfrm>
            <a:off x="755640" y="2322360"/>
            <a:ext cx="7560360" cy="957960"/>
          </a:xfrm>
          <a:prstGeom prst="rect">
            <a:avLst/>
          </a:prstGeom>
          <a:solidFill>
            <a:srgbClr val="ffffff"/>
          </a:solidFill>
          <a:ln>
            <a:solidFill>
              <a:srgbClr val="0bd0d9"/>
            </a:solidFill>
            <a:round/>
          </a:ln>
        </p:spPr>
        <p:style>
          <a:lnRef idx="2">
            <a:schemeClr val="accent3"/>
          </a:lnRef>
          <a:fillRef idx="1">
            <a:schemeClr val="lt1"/>
          </a:fillRef>
          <a:effectRef idx="0">
            <a:schemeClr val="accent3"/>
          </a:effectRef>
          <a:fontRef idx="minor"/>
        </p:style>
        <p:txBody>
          <a:bodyPr lIns="90000" rIns="90000" tIns="45000" bIns="45000" anchor="t">
            <a:spAutoFit/>
          </a:bodyPr>
          <a:p>
            <a:pPr algn="ctr">
              <a:lnSpc>
                <a:spcPct val="100000"/>
              </a:lnSpc>
            </a:pPr>
            <a:r>
              <a:rPr b="0" lang="el-GR" sz="1900" spc="-1" strike="noStrike">
                <a:solidFill>
                  <a:schemeClr val="dk1"/>
                </a:solidFill>
                <a:latin typeface="Calibri"/>
              </a:rPr>
              <a:t>Όπως είναι γνωστό από τη Χημεία, καταλύτης είναι ένα στοιχείο που με την παρουσία του βοηθά στην πραγματοποίηση μιας χημικής αντίδρασης, χωρίς ο ίδιος να συμμετέχει σε αυτή.</a:t>
            </a:r>
            <a:endParaRPr b="0" lang="en-US" sz="1900" spc="-1" strike="noStrike">
              <a:solidFill>
                <a:srgbClr val="000000"/>
              </a:solidFill>
              <a:latin typeface="Arial"/>
            </a:endParaRPr>
          </a:p>
        </p:txBody>
      </p:sp>
      <p:sp>
        <p:nvSpPr>
          <p:cNvPr id="89" name="AutoShape 2"/>
          <p:cNvSpPr/>
          <p:nvPr/>
        </p:nvSpPr>
        <p:spPr>
          <a:xfrm>
            <a:off x="155520" y="-144360"/>
            <a:ext cx="304560" cy="304560"/>
          </a:xfrm>
          <a:prstGeom prst="rect">
            <a:avLst/>
          </a:prstGeom>
          <a:noFill/>
          <a:ln w="0">
            <a:noFill/>
          </a:ln>
        </p:spPr>
        <p:style>
          <a:lnRef idx="0"/>
          <a:fillRef idx="0"/>
          <a:effectRef idx="0"/>
          <a:fontRef idx="minor"/>
        </p:style>
        <p:txBody>
          <a:bodyPr numCol="1" spcCol="0" anchor="t">
            <a:noAutofit/>
          </a:bodyPr>
          <a:p>
            <a:pPr>
              <a:lnSpc>
                <a:spcPct val="100000"/>
              </a:lnSpc>
            </a:pPr>
            <a:endParaRPr b="0" lang="el-GR" sz="1800" spc="-1" strike="noStrike">
              <a:solidFill>
                <a:srgbClr val="000000"/>
              </a:solidFill>
              <a:latin typeface="Constantia"/>
            </a:endParaRPr>
          </a:p>
        </p:txBody>
      </p:sp>
      <p:sp>
        <p:nvSpPr>
          <p:cNvPr id="90" name="AutoShape 4"/>
          <p:cNvSpPr/>
          <p:nvPr/>
        </p:nvSpPr>
        <p:spPr>
          <a:xfrm>
            <a:off x="155520" y="-144360"/>
            <a:ext cx="304560" cy="304560"/>
          </a:xfrm>
          <a:prstGeom prst="rect">
            <a:avLst/>
          </a:prstGeom>
          <a:noFill/>
          <a:ln w="0">
            <a:noFill/>
          </a:ln>
        </p:spPr>
        <p:style>
          <a:lnRef idx="0"/>
          <a:fillRef idx="0"/>
          <a:effectRef idx="0"/>
          <a:fontRef idx="minor"/>
        </p:style>
        <p:txBody>
          <a:bodyPr numCol="1" spcCol="0" anchor="t">
            <a:noAutofit/>
          </a:bodyPr>
          <a:p>
            <a:pPr>
              <a:lnSpc>
                <a:spcPct val="100000"/>
              </a:lnSpc>
            </a:pPr>
            <a:endParaRPr b="0" lang="el-GR" sz="1800" spc="-1" strike="noStrike">
              <a:solidFill>
                <a:srgbClr val="000000"/>
              </a:solidFill>
              <a:latin typeface="Constantia"/>
            </a:endParaRPr>
          </a:p>
        </p:txBody>
      </p:sp>
      <p:pic>
        <p:nvPicPr>
          <p:cNvPr id="91" name="6 - Εικόνα" descr="αρχείο λήψης.jpg"/>
          <p:cNvPicPr/>
          <p:nvPr/>
        </p:nvPicPr>
        <p:blipFill>
          <a:blip r:embed="rId1"/>
          <a:stretch/>
        </p:blipFill>
        <p:spPr>
          <a:xfrm>
            <a:off x="3802320" y="700200"/>
            <a:ext cx="1633680" cy="1222920"/>
          </a:xfrm>
          <a:prstGeom prst="rect">
            <a:avLst/>
          </a:prstGeom>
          <a:ln w="0">
            <a:noFill/>
          </a:ln>
        </p:spPr>
      </p:pic>
    </p:spTree>
  </p:cSld>
  <p:transition>
    <p:pull dir="rd"/>
  </p:transition>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5" presetSubtype="10">
                                  <p:stCondLst>
                                    <p:cond delay="0"/>
                                  </p:stCondLst>
                                  <p:childTnLst>
                                    <p:set>
                                      <p:cBhvr>
                                        <p:cTn id="6" dur="1" fill="hold">
                                          <p:stCondLst>
                                            <p:cond delay="0"/>
                                          </p:stCondLst>
                                        </p:cTn>
                                        <p:tgtEl>
                                          <p:spTgt spid="88"/>
                                        </p:tgtEl>
                                        <p:attrNameLst>
                                          <p:attrName>style.visibility</p:attrName>
                                        </p:attrNameLst>
                                      </p:cBhvr>
                                      <p:to>
                                        <p:strVal val="visible"/>
                                      </p:to>
                                    </p:set>
                                    <p:animEffect filter="checkerboard(across)" transition="in">
                                      <p:cBhvr additive="repl">
                                        <p:cTn id="7" dur="500"/>
                                        <p:tgtEl>
                                          <p:spTgt spid="88"/>
                                        </p:tgtEl>
                                      </p:cBhvr>
                                    </p:animEffect>
                                  </p:childTnLst>
                                </p:cTn>
                              </p:par>
                              <p:par>
                                <p:cTn id="8" nodeType="withEffect" fill="hold" presetClass="entr" presetID="5" presetSubtype="10">
                                  <p:stCondLst>
                                    <p:cond delay="0"/>
                                  </p:stCondLst>
                                  <p:childTnLst>
                                    <p:set>
                                      <p:cBhvr>
                                        <p:cTn id="9" dur="1" fill="hold">
                                          <p:stCondLst>
                                            <p:cond delay="0"/>
                                          </p:stCondLst>
                                        </p:cTn>
                                        <p:tgtEl>
                                          <p:spTgt spid="91"/>
                                        </p:tgtEl>
                                        <p:attrNameLst>
                                          <p:attrName>style.visibility</p:attrName>
                                        </p:attrNameLst>
                                      </p:cBhvr>
                                      <p:to>
                                        <p:strVal val="visible"/>
                                      </p:to>
                                    </p:set>
                                    <p:animEffect filter="checkerboard(across)" transition="in">
                                      <p:cBhvr additive="repl">
                                        <p:cTn id="10" dur="500"/>
                                        <p:tgtEl>
                                          <p:spTgt spid="9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93" name="8 - TextBox"/>
          <p:cNvSpPr/>
          <p:nvPr/>
        </p:nvSpPr>
        <p:spPr>
          <a:xfrm>
            <a:off x="1403640" y="771480"/>
            <a:ext cx="7272360" cy="91260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Στα αυτοκίνητα, επικράτησε ο όρος «καταλύτης» να προσδιορίζει όλο το εξάρτημα του καταλυτικού μετατροπέα των καυσαερίων, αντί του χημικού όρου, όπως προαναφέρθηκε. </a:t>
            </a:r>
            <a:endParaRPr b="0" lang="en-US" sz="1800" spc="-1" strike="noStrike">
              <a:solidFill>
                <a:srgbClr val="000000"/>
              </a:solidFill>
              <a:latin typeface="Arial"/>
            </a:endParaRPr>
          </a:p>
        </p:txBody>
      </p:sp>
      <p:sp>
        <p:nvSpPr>
          <p:cNvPr id="94" name="3 - TextBox"/>
          <p:cNvSpPr/>
          <p:nvPr/>
        </p:nvSpPr>
        <p:spPr>
          <a:xfrm>
            <a:off x="395640" y="2067840"/>
            <a:ext cx="8280720" cy="1186920"/>
          </a:xfrm>
          <a:prstGeom prst="rect">
            <a:avLst/>
          </a:prstGeom>
          <a:solidFill>
            <a:srgbClr val="ffffff"/>
          </a:solidFill>
          <a:ln>
            <a:solidFill>
              <a:srgbClr val="0bd0d9"/>
            </a:solidFill>
            <a:round/>
          </a:ln>
        </p:spPr>
        <p:style>
          <a:lnRef idx="2">
            <a:schemeClr val="accent3"/>
          </a:lnRef>
          <a:fillRef idx="1">
            <a:schemeClr val="lt1"/>
          </a:fillRef>
          <a:effectRef idx="0">
            <a:schemeClr val="accent3"/>
          </a:effectRef>
          <a:fontRef idx="minor"/>
        </p:style>
        <p:txBody>
          <a:bodyPr lIns="90000" rIns="90000" tIns="45000" bIns="45000" anchor="t">
            <a:spAutoFit/>
          </a:bodyPr>
          <a:p>
            <a:pPr algn="ctr">
              <a:lnSpc>
                <a:spcPct val="100000"/>
              </a:lnSpc>
            </a:pPr>
            <a:r>
              <a:rPr b="0" lang="el-GR" sz="1800" spc="-1" strike="noStrike">
                <a:solidFill>
                  <a:schemeClr val="dk1"/>
                </a:solidFill>
                <a:latin typeface="Arial"/>
              </a:rPr>
              <a:t>Καταλύτη ονομάζουμε τη συσκευή εκείνη που τοποθετείται στο σύστημα εξαγωγής καυσαερίων των βενζινοκινητήρων, αλλά και των πετρελαιοκινητήρων των αυτοκινήτων, με στόχο τη μετατροπή των εκπεμπόμενων ρυπαντών σε αβλαβή, για την ατμόσφαιρα, αέρια.</a:t>
            </a:r>
            <a:endParaRPr b="0" lang="en-US" sz="1800" spc="-1" strike="noStrike">
              <a:solidFill>
                <a:srgbClr val="000000"/>
              </a:solidFill>
              <a:latin typeface="Arial"/>
            </a:endParaRPr>
          </a:p>
        </p:txBody>
      </p:sp>
      <p:sp>
        <p:nvSpPr>
          <p:cNvPr id="95" name="5 - TextBox"/>
          <p:cNvSpPr/>
          <p:nvPr/>
        </p:nvSpPr>
        <p:spPr>
          <a:xfrm>
            <a:off x="395640" y="3653640"/>
            <a:ext cx="8280720" cy="6382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Η τοποθέτηση του καταλύτη γίνεται στο σωλήνα της εξάτμισης, κοντά στην πολλαπλή εξαγωγής των καυσαερίων και πριν τον σιγαστήρα (σιλανσιέ).</a:t>
            </a:r>
            <a:endParaRPr b="0" lang="en-US" sz="1800" spc="-1" strike="noStrike">
              <a:solidFill>
                <a:srgbClr val="000000"/>
              </a:solidFill>
              <a:latin typeface="Arial"/>
            </a:endParaRPr>
          </a:p>
        </p:txBody>
      </p:sp>
      <p:pic>
        <p:nvPicPr>
          <p:cNvPr id="96" name="6 - Εικόνα" descr="images.jpg"/>
          <p:cNvPicPr/>
          <p:nvPr/>
        </p:nvPicPr>
        <p:blipFill>
          <a:blip r:embed="rId1"/>
          <a:srcRect l="0" t="26474" r="0" b="26474"/>
          <a:stretch/>
        </p:blipFill>
        <p:spPr>
          <a:xfrm>
            <a:off x="251640" y="843480"/>
            <a:ext cx="1295640" cy="609480"/>
          </a:xfrm>
          <a:prstGeom prst="rect">
            <a:avLst/>
          </a:prstGeom>
          <a:ln w="0">
            <a:noFill/>
          </a:ln>
        </p:spPr>
      </p:pic>
    </p:spTree>
  </p:cSld>
  <p:transition>
    <p:pull dir="rd"/>
  </p:transition>
  <p:timing>
    <p:tnLst>
      <p:par>
        <p:cTn id="11" dur="indefinite" restart="never" nodeType="tmRoot">
          <p:childTnLst>
            <p:seq>
              <p:cTn id="12" dur="indefinite" nodeType="mainSeq">
                <p:childTnLst>
                  <p:par>
                    <p:cTn id="13" fill="hold">
                      <p:stCondLst>
                        <p:cond delay="indefinite"/>
                      </p:stCondLst>
                      <p:childTnLst>
                        <p:par>
                          <p:cTn id="14" fill="hold">
                            <p:stCondLst>
                              <p:cond delay="0"/>
                            </p:stCondLst>
                            <p:childTnLst>
                              <p:par>
                                <p:cTn id="15" nodeType="clickEffect" fill="hold" presetClass="entr" presetID="5" presetSubtype="10">
                                  <p:stCondLst>
                                    <p:cond delay="0"/>
                                  </p:stCondLst>
                                  <p:childTnLst>
                                    <p:set>
                                      <p:cBhvr>
                                        <p:cTn id="16" dur="1" fill="hold">
                                          <p:stCondLst>
                                            <p:cond delay="0"/>
                                          </p:stCondLst>
                                        </p:cTn>
                                        <p:tgtEl>
                                          <p:spTgt spid="94"/>
                                        </p:tgtEl>
                                        <p:attrNameLst>
                                          <p:attrName>style.visibility</p:attrName>
                                        </p:attrNameLst>
                                      </p:cBhvr>
                                      <p:to>
                                        <p:strVal val="visible"/>
                                      </p:to>
                                    </p:set>
                                    <p:animEffect filter="checkerboard(across)" transition="in">
                                      <p:cBhvr additive="repl">
                                        <p:cTn id="17" dur="500"/>
                                        <p:tgtEl>
                                          <p:spTgt spid="94"/>
                                        </p:tgtEl>
                                      </p:cBhvr>
                                    </p:animEffect>
                                  </p:childTnLst>
                                </p:cTn>
                              </p:par>
                            </p:childTnLst>
                          </p:cTn>
                        </p:par>
                      </p:childTnLst>
                    </p:cTn>
                  </p:par>
                  <p:par>
                    <p:cTn id="18" fill="hold">
                      <p:stCondLst>
                        <p:cond delay="indefinite"/>
                      </p:stCondLst>
                      <p:childTnLst>
                        <p:par>
                          <p:cTn id="19" fill="hold">
                            <p:stCondLst>
                              <p:cond delay="0"/>
                            </p:stCondLst>
                            <p:childTnLst>
                              <p:par>
                                <p:cTn id="20" nodeType="clickEffect" fill="hold" presetClass="entr" presetID="2" presetSubtype="4">
                                  <p:stCondLst>
                                    <p:cond delay="0"/>
                                  </p:stCondLst>
                                  <p:childTnLst>
                                    <p:set>
                                      <p:cBhvr>
                                        <p:cTn id="21" dur="1" fill="hold">
                                          <p:stCondLst>
                                            <p:cond delay="0"/>
                                          </p:stCondLst>
                                        </p:cTn>
                                        <p:tgtEl>
                                          <p:spTgt spid="95"/>
                                        </p:tgtEl>
                                        <p:attrNameLst>
                                          <p:attrName>style.visibility</p:attrName>
                                        </p:attrNameLst>
                                      </p:cBhvr>
                                      <p:to>
                                        <p:strVal val="visible"/>
                                      </p:to>
                                    </p:set>
                                    <p:anim calcmode="lin" valueType="num">
                                      <p:cBhvr additive="repl">
                                        <p:cTn id="22" dur="500" fill="hold"/>
                                        <p:tgtEl>
                                          <p:spTgt spid="95"/>
                                        </p:tgtEl>
                                        <p:attrNameLst>
                                          <p:attrName>ppt_x</p:attrName>
                                        </p:attrNameLst>
                                      </p:cBhvr>
                                      <p:tavLst>
                                        <p:tav tm="0">
                                          <p:val>
                                            <p:strVal val="#ppt_x"/>
                                          </p:val>
                                        </p:tav>
                                        <p:tav tm="100000">
                                          <p:val>
                                            <p:strVal val="#ppt_x"/>
                                          </p:val>
                                        </p:tav>
                                      </p:tavLst>
                                    </p:anim>
                                    <p:anim calcmode="lin" valueType="num">
                                      <p:cBhvr additive="repl">
                                        <p:cTn id="23" dur="500" fill="hold"/>
                                        <p:tgtEl>
                                          <p:spTgt spid="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98" name="8 - TextBox"/>
          <p:cNvSpPr/>
          <p:nvPr/>
        </p:nvSpPr>
        <p:spPr>
          <a:xfrm>
            <a:off x="539640" y="771480"/>
            <a:ext cx="8136720" cy="398844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Η μετατροπή των ρυπαντών σε αβλαβή αέρια πραγματοποιείται μέσα από χημικές αντιδράσεις που γίνονται στο εσωτερικό του καταλύτη.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Στις αντιδράσεις αυτές:</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Το μονοξείδιο του άνθρακα (CO) μετατρέπεται σε διοξείδιο CO</a:t>
            </a:r>
            <a:r>
              <a:rPr b="0" lang="el-GR" sz="1800" spc="-1" strike="noStrike" baseline="-25000">
                <a:solidFill>
                  <a:srgbClr val="000000"/>
                </a:solidFill>
                <a:latin typeface="Arial"/>
              </a:rPr>
              <a:t>2</a:t>
            </a:r>
            <a:r>
              <a:rPr b="0" lang="el-GR" sz="1800" spc="-1" strike="noStrike">
                <a:solidFill>
                  <a:srgbClr val="000000"/>
                </a:solidFill>
                <a:latin typeface="Arial"/>
              </a:rPr>
              <a:t>.</a:t>
            </a: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 </a:t>
            </a:r>
            <a:r>
              <a:rPr b="0" lang="el-GR" sz="1800" spc="-1" strike="noStrike">
                <a:solidFill>
                  <a:srgbClr val="000000"/>
                </a:solidFill>
                <a:latin typeface="Arial"/>
              </a:rPr>
              <a:t>Οι άκαυστοι υδρογονάνθρακες (HC) μετατρέπονται σε διοξείδιο του άνθρακα (CO</a:t>
            </a:r>
            <a:r>
              <a:rPr b="0" lang="el-GR" sz="1800" spc="-1" strike="noStrike" baseline="-25000">
                <a:solidFill>
                  <a:srgbClr val="000000"/>
                </a:solidFill>
                <a:latin typeface="Arial"/>
              </a:rPr>
              <a:t>2</a:t>
            </a:r>
            <a:r>
              <a:rPr b="0" lang="el-GR" sz="1800" spc="-1" strike="noStrike">
                <a:solidFill>
                  <a:srgbClr val="000000"/>
                </a:solidFill>
                <a:latin typeface="Arial"/>
              </a:rPr>
              <a:t>) και υδρατμούς (H</a:t>
            </a:r>
            <a:r>
              <a:rPr b="0" lang="el-GR" sz="1800" spc="-1" strike="noStrike" baseline="-25000">
                <a:solidFill>
                  <a:srgbClr val="000000"/>
                </a:solidFill>
                <a:latin typeface="Arial"/>
              </a:rPr>
              <a:t>2</a:t>
            </a:r>
            <a:r>
              <a:rPr b="0" lang="el-GR" sz="1800" spc="-1" strike="noStrike">
                <a:solidFill>
                  <a:srgbClr val="000000"/>
                </a:solidFill>
                <a:latin typeface="Arial"/>
              </a:rPr>
              <a:t>O).</a:t>
            </a: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Τα οξείδια του αζώτου (NO</a:t>
            </a:r>
            <a:r>
              <a:rPr b="0" lang="el-GR" sz="1800" spc="-1" strike="noStrike" baseline="-25000">
                <a:solidFill>
                  <a:srgbClr val="000000"/>
                </a:solidFill>
                <a:latin typeface="Arial"/>
              </a:rPr>
              <a:t>x</a:t>
            </a:r>
            <a:r>
              <a:rPr b="0" lang="el-GR" sz="1800" spc="-1" strike="noStrike">
                <a:solidFill>
                  <a:srgbClr val="000000"/>
                </a:solidFill>
                <a:latin typeface="Arial"/>
              </a:rPr>
              <a:t>) μετατρέπονται σε ατμοσφαιρικό άζωτο (N</a:t>
            </a:r>
            <a:r>
              <a:rPr b="0" lang="el-GR" sz="1800" spc="-1" strike="noStrike" baseline="-25000">
                <a:solidFill>
                  <a:srgbClr val="000000"/>
                </a:solidFill>
                <a:latin typeface="Arial"/>
              </a:rPr>
              <a:t>2</a:t>
            </a:r>
            <a:r>
              <a:rPr b="0" lang="el-GR" sz="1800" spc="-1" strike="noStrike">
                <a:solidFill>
                  <a:srgbClr val="000000"/>
                </a:solidFill>
                <a:latin typeface="Arial"/>
              </a:rPr>
              <a:t>) και οξυγόνο (Ο</a:t>
            </a:r>
            <a:r>
              <a:rPr b="0" lang="el-GR" sz="1800" spc="-1" strike="noStrike" baseline="-25000">
                <a:solidFill>
                  <a:srgbClr val="000000"/>
                </a:solidFill>
                <a:latin typeface="Arial"/>
              </a:rPr>
              <a:t>2</a:t>
            </a:r>
            <a:r>
              <a:rPr b="0" lang="el-GR"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24" dur="indefinite" restart="never" nodeType="tmRoot">
          <p:childTnLst>
            <p:seq>
              <p:cTn id="25" dur="indefinite" nodeType="mainSeq">
                <p:childTnLst>
                  <p:par>
                    <p:cTn id="26" fill="hold">
                      <p:stCondLst>
                        <p:cond delay="indefinite"/>
                      </p:stCondLst>
                      <p:childTnLst>
                        <p:par>
                          <p:cTn id="27" fill="hold">
                            <p:stCondLst>
                              <p:cond delay="0"/>
                            </p:stCondLst>
                            <p:childTnLst>
                              <p:par>
                                <p:cTn id="28" nodeType="clickEffect" fill="hold" presetClass="entr" presetID="2" presetSubtype="4">
                                  <p:stCondLst>
                                    <p:cond delay="0"/>
                                  </p:stCondLst>
                                  <p:childTnLst>
                                    <p:set>
                                      <p:cBhvr>
                                        <p:cTn id="29" dur="1" fill="hold">
                                          <p:stCondLst>
                                            <p:cond delay="0"/>
                                          </p:stCondLst>
                                        </p:cTn>
                                        <p:tgtEl>
                                          <p:spTgt spid="98">
                                            <p:txEl>
                                              <p:pRg st="6" end="6"/>
                                            </p:txEl>
                                          </p:spTgt>
                                        </p:tgtEl>
                                        <p:attrNameLst>
                                          <p:attrName>style.visibility</p:attrName>
                                        </p:attrNameLst>
                                      </p:cBhvr>
                                      <p:to>
                                        <p:strVal val="visible"/>
                                      </p:to>
                                    </p:set>
                                    <p:anim calcmode="lin" valueType="num">
                                      <p:cBhvr additive="repl">
                                        <p:cTn id="30" dur="500" fill="hold"/>
                                        <p:tgtEl>
                                          <p:spTgt spid="98">
                                            <p:txEl>
                                              <p:pRg st="6" end="6"/>
                                            </p:txEl>
                                          </p:spTgt>
                                        </p:tgtEl>
                                        <p:attrNameLst>
                                          <p:attrName>ppt_x</p:attrName>
                                        </p:attrNameLst>
                                      </p:cBhvr>
                                      <p:tavLst>
                                        <p:tav tm="0">
                                          <p:val>
                                            <p:strVal val="#ppt_x"/>
                                          </p:val>
                                        </p:tav>
                                        <p:tav tm="100000">
                                          <p:val>
                                            <p:strVal val="#ppt_x"/>
                                          </p:val>
                                        </p:tav>
                                      </p:tavLst>
                                    </p:anim>
                                    <p:anim calcmode="lin" valueType="num">
                                      <p:cBhvr additive="repl">
                                        <p:cTn id="31" dur="500" fill="hold"/>
                                        <p:tgtEl>
                                          <p:spTgt spid="98">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nodeType="clickEffect" fill="hold" presetClass="entr" presetID="2" presetSubtype="4">
                                  <p:stCondLst>
                                    <p:cond delay="0"/>
                                  </p:stCondLst>
                                  <p:childTnLst>
                                    <p:set>
                                      <p:cBhvr>
                                        <p:cTn id="35" dur="1" fill="hold">
                                          <p:stCondLst>
                                            <p:cond delay="0"/>
                                          </p:stCondLst>
                                        </p:cTn>
                                        <p:tgtEl>
                                          <p:spTgt spid="98">
                                            <p:txEl>
                                              <p:pRg st="7" end="7"/>
                                            </p:txEl>
                                          </p:spTgt>
                                        </p:tgtEl>
                                        <p:attrNameLst>
                                          <p:attrName>style.visibility</p:attrName>
                                        </p:attrNameLst>
                                      </p:cBhvr>
                                      <p:to>
                                        <p:strVal val="visible"/>
                                      </p:to>
                                    </p:set>
                                    <p:anim calcmode="lin" valueType="num">
                                      <p:cBhvr additive="repl">
                                        <p:cTn id="36" dur="500" fill="hold"/>
                                        <p:tgtEl>
                                          <p:spTgt spid="98">
                                            <p:txEl>
                                              <p:pRg st="7" end="7"/>
                                            </p:txEl>
                                          </p:spTgt>
                                        </p:tgtEl>
                                        <p:attrNameLst>
                                          <p:attrName>ppt_x</p:attrName>
                                        </p:attrNameLst>
                                      </p:cBhvr>
                                      <p:tavLst>
                                        <p:tav tm="0">
                                          <p:val>
                                            <p:strVal val="#ppt_x"/>
                                          </p:val>
                                        </p:tav>
                                        <p:tav tm="100000">
                                          <p:val>
                                            <p:strVal val="#ppt_x"/>
                                          </p:val>
                                        </p:tav>
                                      </p:tavLst>
                                    </p:anim>
                                    <p:anim calcmode="lin" valueType="num">
                                      <p:cBhvr additive="repl">
                                        <p:cTn id="37" dur="500" fill="hold"/>
                                        <p:tgtEl>
                                          <p:spTgt spid="98">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nodeType="clickEffect" fill="hold" presetClass="entr" presetID="2" presetSubtype="4">
                                  <p:stCondLst>
                                    <p:cond delay="0"/>
                                  </p:stCondLst>
                                  <p:childTnLst>
                                    <p:set>
                                      <p:cBhvr>
                                        <p:cTn id="41" dur="1" fill="hold">
                                          <p:stCondLst>
                                            <p:cond delay="0"/>
                                          </p:stCondLst>
                                        </p:cTn>
                                        <p:tgtEl>
                                          <p:spTgt spid="98">
                                            <p:txEl>
                                              <p:pRg st="8" end="8"/>
                                            </p:txEl>
                                          </p:spTgt>
                                        </p:tgtEl>
                                        <p:attrNameLst>
                                          <p:attrName>style.visibility</p:attrName>
                                        </p:attrNameLst>
                                      </p:cBhvr>
                                      <p:to>
                                        <p:strVal val="visible"/>
                                      </p:to>
                                    </p:set>
                                    <p:anim calcmode="lin" valueType="num">
                                      <p:cBhvr additive="repl">
                                        <p:cTn id="42" dur="500" fill="hold"/>
                                        <p:tgtEl>
                                          <p:spTgt spid="98">
                                            <p:txEl>
                                              <p:pRg st="8" end="8"/>
                                            </p:txEl>
                                          </p:spTgt>
                                        </p:tgtEl>
                                        <p:attrNameLst>
                                          <p:attrName>ppt_x</p:attrName>
                                        </p:attrNameLst>
                                      </p:cBhvr>
                                      <p:tavLst>
                                        <p:tav tm="0">
                                          <p:val>
                                            <p:strVal val="#ppt_x"/>
                                          </p:val>
                                        </p:tav>
                                        <p:tav tm="100000">
                                          <p:val>
                                            <p:strVal val="#ppt_x"/>
                                          </p:val>
                                        </p:tav>
                                      </p:tavLst>
                                    </p:anim>
                                    <p:anim calcmode="lin" valueType="num">
                                      <p:cBhvr additive="repl">
                                        <p:cTn id="43" dur="500" fill="hold"/>
                                        <p:tgtEl>
                                          <p:spTgt spid="98">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00" name="8 - TextBox"/>
          <p:cNvSpPr/>
          <p:nvPr/>
        </p:nvSpPr>
        <p:spPr>
          <a:xfrm>
            <a:off x="539640" y="483480"/>
            <a:ext cx="8136720" cy="42721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Είδη καταλυτών.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Οι καταλύτες, ανάλογα με τον τρόπο λειτουργίας τους, χωρίζονται σε δύο κατηγορίες:</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marL="893880" indent="-268200">
              <a:lnSpc>
                <a:spcPct val="100000"/>
              </a:lnSpc>
              <a:spcAft>
                <a:spcPts val="1199"/>
              </a:spcAft>
              <a:buClr>
                <a:srgbClr val="000000"/>
              </a:buClr>
              <a:buSzPct val="90000"/>
              <a:buFont typeface="Wingdings" charset="2"/>
              <a:buChar char=""/>
            </a:pPr>
            <a:r>
              <a:rPr b="0" lang="el-GR" sz="1800" spc="-1" strike="noStrike">
                <a:solidFill>
                  <a:srgbClr val="000000"/>
                </a:solidFill>
                <a:latin typeface="Arial"/>
              </a:rPr>
              <a:t>τους διοδικούς ή οξειδωτικούς καταλύτες, και</a:t>
            </a:r>
            <a:endParaRPr b="0" lang="en-US" sz="1800" spc="-1" strike="noStrike">
              <a:solidFill>
                <a:srgbClr val="000000"/>
              </a:solidFill>
              <a:latin typeface="Arial"/>
            </a:endParaRPr>
          </a:p>
          <a:p>
            <a:pPr marL="893880" indent="-268200">
              <a:lnSpc>
                <a:spcPct val="100000"/>
              </a:lnSpc>
              <a:buClr>
                <a:srgbClr val="000000"/>
              </a:buClr>
              <a:buSzPct val="90000"/>
              <a:buFont typeface="Wingdings" charset="2"/>
              <a:buChar char=""/>
            </a:pPr>
            <a:r>
              <a:rPr b="0" lang="el-GR" sz="1800" spc="-1" strike="noStrike">
                <a:solidFill>
                  <a:srgbClr val="000000"/>
                </a:solidFill>
                <a:latin typeface="Arial"/>
              </a:rPr>
              <a:t>τους τριοδικούς καταλύτες</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nSpc>
                <a:spcPct val="100000"/>
              </a:lnSpc>
              <a:spcAft>
                <a:spcPts val="1199"/>
              </a:spcAft>
            </a:pPr>
            <a:r>
              <a:rPr b="0" lang="el-GR" sz="1800" spc="-1" strike="noStrike">
                <a:solidFill>
                  <a:srgbClr val="000000"/>
                </a:solidFill>
                <a:latin typeface="Arial"/>
              </a:rPr>
              <a:t>Οι διοδικοί ή οξειδωτικοί καταλύτες ονομάζονται έτσι, επειδή οξειδώνουν δύο μόνο ρυπαντές (γι' αυτό ονομάζονται και διοδικοί), το μονοξείδιο του άνθρακα (CO) και τους άκαυστους υδρογονάνθρακες (HC).</a:t>
            </a:r>
            <a:endParaRPr b="0" lang="en-US" sz="1800" spc="-1" strike="noStrike">
              <a:solidFill>
                <a:srgbClr val="000000"/>
              </a:solidFill>
              <a:latin typeface="Arial"/>
            </a:endParaRPr>
          </a:p>
          <a:p>
            <a:pPr>
              <a:lnSpc>
                <a:spcPct val="100000"/>
              </a:lnSpc>
              <a:spcAft>
                <a:spcPts val="1199"/>
              </a:spcAft>
            </a:pPr>
            <a:r>
              <a:rPr b="0" lang="el-GR" sz="1800" spc="-1" strike="noStrike">
                <a:solidFill>
                  <a:srgbClr val="000000"/>
                </a:solidFill>
                <a:latin typeface="Arial"/>
              </a:rPr>
              <a:t>Οι τριοδικοί καταλύτες φέρουν αυτή την ονομασία, επειδή μετατρέπουν σε μη ρυπαίνουσες ουσίες τρεις ρυπαντές, δηλαδή τους ίδιους που οξειδώνουν και οι διοδικοί και επιπλέον τα οξείδια του αζώτου (NO</a:t>
            </a:r>
            <a:r>
              <a:rPr b="0" lang="el-GR" sz="1800" spc="-1" strike="noStrike" baseline="-25000">
                <a:solidFill>
                  <a:srgbClr val="000000"/>
                </a:solidFill>
                <a:latin typeface="Arial"/>
              </a:rPr>
              <a:t>x</a:t>
            </a:r>
            <a:r>
              <a:rPr b="0" lang="el-GR"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44" dur="indefinite" restart="never" nodeType="tmRoot">
          <p:childTnLst>
            <p:seq>
              <p:cTn id="45" dur="indefinite" nodeType="mainSeq">
                <p:childTnLst>
                  <p:par>
                    <p:cTn id="46" fill="hold">
                      <p:stCondLst>
                        <p:cond delay="indefinite"/>
                      </p:stCondLst>
                      <p:childTnLst>
                        <p:par>
                          <p:cTn id="47" fill="hold">
                            <p:stCondLst>
                              <p:cond delay="0"/>
                            </p:stCondLst>
                            <p:childTnLst>
                              <p:par>
                                <p:cTn id="48" nodeType="clickEffect" fill="hold" presetClass="entr" presetID="2" presetSubtype="4">
                                  <p:stCondLst>
                                    <p:cond delay="0"/>
                                  </p:stCondLst>
                                  <p:childTnLst>
                                    <p:set>
                                      <p:cBhvr>
                                        <p:cTn id="49" dur="1" fill="hold">
                                          <p:stCondLst>
                                            <p:cond delay="0"/>
                                          </p:stCondLst>
                                        </p:cTn>
                                        <p:tgtEl>
                                          <p:spTgt spid="100">
                                            <p:txEl>
                                              <p:pRg st="4" end="4"/>
                                            </p:txEl>
                                          </p:spTgt>
                                        </p:tgtEl>
                                        <p:attrNameLst>
                                          <p:attrName>style.visibility</p:attrName>
                                        </p:attrNameLst>
                                      </p:cBhvr>
                                      <p:to>
                                        <p:strVal val="visible"/>
                                      </p:to>
                                    </p:set>
                                    <p:anim calcmode="lin" valueType="num">
                                      <p:cBhvr additive="repl">
                                        <p:cTn id="50" dur="500" fill="hold"/>
                                        <p:tgtEl>
                                          <p:spTgt spid="100">
                                            <p:txEl>
                                              <p:pRg st="4" end="4"/>
                                            </p:txEl>
                                          </p:spTgt>
                                        </p:tgtEl>
                                        <p:attrNameLst>
                                          <p:attrName>ppt_x</p:attrName>
                                        </p:attrNameLst>
                                      </p:cBhvr>
                                      <p:tavLst>
                                        <p:tav tm="0">
                                          <p:val>
                                            <p:strVal val="#ppt_x"/>
                                          </p:val>
                                        </p:tav>
                                        <p:tav tm="100000">
                                          <p:val>
                                            <p:strVal val="#ppt_x"/>
                                          </p:val>
                                        </p:tav>
                                      </p:tavLst>
                                    </p:anim>
                                    <p:anim calcmode="lin" valueType="num">
                                      <p:cBhvr additive="repl">
                                        <p:cTn id="51" dur="500" fill="hold"/>
                                        <p:tgtEl>
                                          <p:spTgt spid="100">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nodeType="clickEffect" fill="hold" presetClass="entr" presetID="2" presetSubtype="4">
                                  <p:stCondLst>
                                    <p:cond delay="0"/>
                                  </p:stCondLst>
                                  <p:childTnLst>
                                    <p:set>
                                      <p:cBhvr>
                                        <p:cTn id="55" dur="1" fill="hold">
                                          <p:stCondLst>
                                            <p:cond delay="0"/>
                                          </p:stCondLst>
                                        </p:cTn>
                                        <p:tgtEl>
                                          <p:spTgt spid="100">
                                            <p:txEl>
                                              <p:pRg st="5" end="5"/>
                                            </p:txEl>
                                          </p:spTgt>
                                        </p:tgtEl>
                                        <p:attrNameLst>
                                          <p:attrName>style.visibility</p:attrName>
                                        </p:attrNameLst>
                                      </p:cBhvr>
                                      <p:to>
                                        <p:strVal val="visible"/>
                                      </p:to>
                                    </p:set>
                                    <p:anim calcmode="lin" valueType="num">
                                      <p:cBhvr additive="repl">
                                        <p:cTn id="56" dur="500" fill="hold"/>
                                        <p:tgtEl>
                                          <p:spTgt spid="100">
                                            <p:txEl>
                                              <p:pRg st="5" end="5"/>
                                            </p:txEl>
                                          </p:spTgt>
                                        </p:tgtEl>
                                        <p:attrNameLst>
                                          <p:attrName>ppt_x</p:attrName>
                                        </p:attrNameLst>
                                      </p:cBhvr>
                                      <p:tavLst>
                                        <p:tav tm="0">
                                          <p:val>
                                            <p:strVal val="#ppt_x"/>
                                          </p:val>
                                        </p:tav>
                                        <p:tav tm="100000">
                                          <p:val>
                                            <p:strVal val="#ppt_x"/>
                                          </p:val>
                                        </p:tav>
                                      </p:tavLst>
                                    </p:anim>
                                    <p:anim calcmode="lin" valueType="num">
                                      <p:cBhvr additive="repl">
                                        <p:cTn id="57" dur="500" fill="hold"/>
                                        <p:tgtEl>
                                          <p:spTgt spid="10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nodeType="clickEffect" fill="hold" presetClass="entr" presetID="2" presetSubtype="2">
                                  <p:stCondLst>
                                    <p:cond delay="0"/>
                                  </p:stCondLst>
                                  <p:childTnLst>
                                    <p:set>
                                      <p:cBhvr>
                                        <p:cTn id="61" dur="1" fill="hold">
                                          <p:stCondLst>
                                            <p:cond delay="0"/>
                                          </p:stCondLst>
                                        </p:cTn>
                                        <p:tgtEl>
                                          <p:spTgt spid="100">
                                            <p:txEl>
                                              <p:pRg st="7" end="7"/>
                                            </p:txEl>
                                          </p:spTgt>
                                        </p:tgtEl>
                                        <p:attrNameLst>
                                          <p:attrName>style.visibility</p:attrName>
                                        </p:attrNameLst>
                                      </p:cBhvr>
                                      <p:to>
                                        <p:strVal val="visible"/>
                                      </p:to>
                                    </p:set>
                                    <p:anim calcmode="lin" valueType="num">
                                      <p:cBhvr additive="repl">
                                        <p:cTn id="62" dur="500" fill="hold"/>
                                        <p:tgtEl>
                                          <p:spTgt spid="100">
                                            <p:txEl>
                                              <p:pRg st="7" end="7"/>
                                            </p:txEl>
                                          </p:spTgt>
                                        </p:tgtEl>
                                        <p:attrNameLst>
                                          <p:attrName>ppt_x</p:attrName>
                                        </p:attrNameLst>
                                      </p:cBhvr>
                                      <p:tavLst>
                                        <p:tav tm="0">
                                          <p:val>
                                            <p:strVal val="1+#ppt_w/2"/>
                                          </p:val>
                                        </p:tav>
                                        <p:tav tm="100000">
                                          <p:val>
                                            <p:strVal val="#ppt_x"/>
                                          </p:val>
                                        </p:tav>
                                      </p:tavLst>
                                    </p:anim>
                                    <p:anim calcmode="lin" valueType="num">
                                      <p:cBhvr additive="repl">
                                        <p:cTn id="63" dur="500" fill="hold"/>
                                        <p:tgtEl>
                                          <p:spTgt spid="100">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nodeType="clickEffect" fill="hold" presetClass="entr" presetID="2" presetSubtype="2">
                                  <p:stCondLst>
                                    <p:cond delay="0"/>
                                  </p:stCondLst>
                                  <p:childTnLst>
                                    <p:set>
                                      <p:cBhvr>
                                        <p:cTn id="67" dur="1" fill="hold">
                                          <p:stCondLst>
                                            <p:cond delay="0"/>
                                          </p:stCondLst>
                                        </p:cTn>
                                        <p:tgtEl>
                                          <p:spTgt spid="100">
                                            <p:txEl>
                                              <p:pRg st="8" end="8"/>
                                            </p:txEl>
                                          </p:spTgt>
                                        </p:tgtEl>
                                        <p:attrNameLst>
                                          <p:attrName>style.visibility</p:attrName>
                                        </p:attrNameLst>
                                      </p:cBhvr>
                                      <p:to>
                                        <p:strVal val="visible"/>
                                      </p:to>
                                    </p:set>
                                    <p:anim calcmode="lin" valueType="num">
                                      <p:cBhvr additive="repl">
                                        <p:cTn id="68" dur="500" fill="hold"/>
                                        <p:tgtEl>
                                          <p:spTgt spid="100">
                                            <p:txEl>
                                              <p:pRg st="8" end="8"/>
                                            </p:txEl>
                                          </p:spTgt>
                                        </p:tgtEl>
                                        <p:attrNameLst>
                                          <p:attrName>ppt_x</p:attrName>
                                        </p:attrNameLst>
                                      </p:cBhvr>
                                      <p:tavLst>
                                        <p:tav tm="0">
                                          <p:val>
                                            <p:strVal val="1+#ppt_w/2"/>
                                          </p:val>
                                        </p:tav>
                                        <p:tav tm="100000">
                                          <p:val>
                                            <p:strVal val="#ppt_x"/>
                                          </p:val>
                                        </p:tav>
                                      </p:tavLst>
                                    </p:anim>
                                    <p:anim calcmode="lin" valueType="num">
                                      <p:cBhvr additive="repl">
                                        <p:cTn id="69" dur="500" fill="hold"/>
                                        <p:tgtEl>
                                          <p:spTgt spid="100">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02" name="8 - TextBox"/>
          <p:cNvSpPr/>
          <p:nvPr/>
        </p:nvSpPr>
        <p:spPr>
          <a:xfrm>
            <a:off x="539640" y="483480"/>
            <a:ext cx="8136720" cy="3792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Είδη καταλυτών. </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Οι καταλύτες, είτε διοδικοί είτε τριοδικοί, ανάλογα με τον τρόπο κατασκευής τους, χωρίζονται σε τρεις κατηγορίες:</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marL="538200" indent="-2700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τους καταλύτες με αντικαθιστώμενα σφαιρίδια (πελλέτες) </a:t>
            </a:r>
            <a:endParaRPr b="0" lang="en-US" sz="1800" spc="-1" strike="noStrike">
              <a:solidFill>
                <a:srgbClr val="000000"/>
              </a:solidFill>
              <a:latin typeface="Arial"/>
            </a:endParaRPr>
          </a:p>
          <a:p>
            <a:pPr marL="538200" indent="-2700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τους κεραμικούς καταλύτες ή καταλύτες με κεραμικό μονόλιθο, και</a:t>
            </a:r>
            <a:endParaRPr b="0" lang="en-US" sz="1800" spc="-1" strike="noStrike">
              <a:solidFill>
                <a:srgbClr val="000000"/>
              </a:solidFill>
              <a:latin typeface="Arial"/>
            </a:endParaRPr>
          </a:p>
          <a:p>
            <a:pPr marL="538200" indent="-2700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τους μεταλλικούς καταλύτες ή καταλύτες με μεταλλικό μονόλιθο</a:t>
            </a:r>
            <a:endParaRPr b="0" lang="en-US" sz="1800" spc="-1" strike="noStrike">
              <a:solidFill>
                <a:srgbClr val="000000"/>
              </a:solidFill>
              <a:latin typeface="Arial"/>
            </a:endParaRPr>
          </a:p>
          <a:p>
            <a:pPr algn="ctr">
              <a:lnSpc>
                <a:spcPct val="100000"/>
              </a:lnSpc>
            </a:pPr>
            <a:r>
              <a:rPr b="0" lang="el-GR" sz="1800" spc="-1" strike="noStrike">
                <a:solidFill>
                  <a:srgbClr val="000000"/>
                </a:solidFill>
                <a:latin typeface="Arial"/>
              </a:rPr>
              <a:t>Τα ευρύτερα χρησιμοποιούμενα καταλυτικά υλικά είναι ορισμένα ευγενή μέταλλα, όπως το ρόδιο (Rh), το παλλάδιο (Pd) και ο λευκόχρυσος (πλατίνα) (Pt).</a:t>
            </a:r>
            <a:endParaRPr b="0" lang="en-US" sz="1800" spc="-1" strike="noStrike">
              <a:solidFill>
                <a:srgbClr val="000000"/>
              </a:solidFill>
              <a:latin typeface="Arial"/>
            </a:endParaRPr>
          </a:p>
        </p:txBody>
      </p:sp>
    </p:spTree>
  </p:cSld>
  <p:transition>
    <p:pull dir="rd"/>
  </p:transition>
  <p:timing>
    <p:tnLst>
      <p:par>
        <p:cTn id="70" dur="indefinite" restart="never" nodeType="tmRoot">
          <p:childTnLst>
            <p:seq>
              <p:cTn id="71" dur="indefinite" nodeType="mainSeq">
                <p:childTnLst>
                  <p:par>
                    <p:cTn id="72" fill="hold">
                      <p:stCondLst>
                        <p:cond delay="indefinite"/>
                      </p:stCondLst>
                      <p:childTnLst>
                        <p:par>
                          <p:cTn id="73" fill="hold">
                            <p:stCondLst>
                              <p:cond delay="0"/>
                            </p:stCondLst>
                            <p:childTnLst>
                              <p:par>
                                <p:cTn id="74" nodeType="clickEffect" fill="hold" presetClass="entr" presetID="2" presetSubtype="4">
                                  <p:stCondLst>
                                    <p:cond delay="0"/>
                                  </p:stCondLst>
                                  <p:childTnLst>
                                    <p:set>
                                      <p:cBhvr>
                                        <p:cTn id="75" dur="1" fill="hold">
                                          <p:stCondLst>
                                            <p:cond delay="0"/>
                                          </p:stCondLst>
                                        </p:cTn>
                                        <p:tgtEl>
                                          <p:spTgt spid="102">
                                            <p:txEl>
                                              <p:pRg st="2" end="2"/>
                                            </p:txEl>
                                          </p:spTgt>
                                        </p:tgtEl>
                                        <p:attrNameLst>
                                          <p:attrName>style.visibility</p:attrName>
                                        </p:attrNameLst>
                                      </p:cBhvr>
                                      <p:to>
                                        <p:strVal val="visible"/>
                                      </p:to>
                                    </p:set>
                                    <p:anim calcmode="lin" valueType="num">
                                      <p:cBhvr additive="repl">
                                        <p:cTn id="76" dur="500" fill="hold"/>
                                        <p:tgtEl>
                                          <p:spTgt spid="102">
                                            <p:txEl>
                                              <p:pRg st="2" end="2"/>
                                            </p:txEl>
                                          </p:spTgt>
                                        </p:tgtEl>
                                        <p:attrNameLst>
                                          <p:attrName>ppt_x</p:attrName>
                                        </p:attrNameLst>
                                      </p:cBhvr>
                                      <p:tavLst>
                                        <p:tav tm="0">
                                          <p:val>
                                            <p:strVal val="#ppt_x"/>
                                          </p:val>
                                        </p:tav>
                                        <p:tav tm="100000">
                                          <p:val>
                                            <p:strVal val="#ppt_x"/>
                                          </p:val>
                                        </p:tav>
                                      </p:tavLst>
                                    </p:anim>
                                    <p:anim calcmode="lin" valueType="num">
                                      <p:cBhvr additive="repl">
                                        <p:cTn id="77" dur="500" fill="hold"/>
                                        <p:tgtEl>
                                          <p:spTgt spid="1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nodeType="clickEffect" fill="hold" presetClass="entr" presetID="2" presetSubtype="4">
                                  <p:stCondLst>
                                    <p:cond delay="0"/>
                                  </p:stCondLst>
                                  <p:childTnLst>
                                    <p:set>
                                      <p:cBhvr>
                                        <p:cTn id="81" dur="1" fill="hold">
                                          <p:stCondLst>
                                            <p:cond delay="0"/>
                                          </p:stCondLst>
                                        </p:cTn>
                                        <p:tgtEl>
                                          <p:spTgt spid="102">
                                            <p:txEl>
                                              <p:pRg st="4" end="4"/>
                                            </p:txEl>
                                          </p:spTgt>
                                        </p:tgtEl>
                                        <p:attrNameLst>
                                          <p:attrName>style.visibility</p:attrName>
                                        </p:attrNameLst>
                                      </p:cBhvr>
                                      <p:to>
                                        <p:strVal val="visible"/>
                                      </p:to>
                                    </p:set>
                                    <p:anim calcmode="lin" valueType="num">
                                      <p:cBhvr additive="repl">
                                        <p:cTn id="82" dur="500" fill="hold"/>
                                        <p:tgtEl>
                                          <p:spTgt spid="102">
                                            <p:txEl>
                                              <p:pRg st="4" end="4"/>
                                            </p:txEl>
                                          </p:spTgt>
                                        </p:tgtEl>
                                        <p:attrNameLst>
                                          <p:attrName>ppt_x</p:attrName>
                                        </p:attrNameLst>
                                      </p:cBhvr>
                                      <p:tavLst>
                                        <p:tav tm="0">
                                          <p:val>
                                            <p:strVal val="#ppt_x"/>
                                          </p:val>
                                        </p:tav>
                                        <p:tav tm="100000">
                                          <p:val>
                                            <p:strVal val="#ppt_x"/>
                                          </p:val>
                                        </p:tav>
                                      </p:tavLst>
                                    </p:anim>
                                    <p:anim calcmode="lin" valueType="num">
                                      <p:cBhvr additive="repl">
                                        <p:cTn id="83" dur="500" fill="hold"/>
                                        <p:tgtEl>
                                          <p:spTgt spid="10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nodeType="clickEffect" fill="hold" presetClass="entr" presetID="2" presetSubtype="4">
                                  <p:stCondLst>
                                    <p:cond delay="0"/>
                                  </p:stCondLst>
                                  <p:childTnLst>
                                    <p:set>
                                      <p:cBhvr>
                                        <p:cTn id="87" dur="1" fill="hold">
                                          <p:stCondLst>
                                            <p:cond delay="0"/>
                                          </p:stCondLst>
                                        </p:cTn>
                                        <p:tgtEl>
                                          <p:spTgt spid="102">
                                            <p:txEl>
                                              <p:pRg st="5" end="5"/>
                                            </p:txEl>
                                          </p:spTgt>
                                        </p:tgtEl>
                                        <p:attrNameLst>
                                          <p:attrName>style.visibility</p:attrName>
                                        </p:attrNameLst>
                                      </p:cBhvr>
                                      <p:to>
                                        <p:strVal val="visible"/>
                                      </p:to>
                                    </p:set>
                                    <p:anim calcmode="lin" valueType="num">
                                      <p:cBhvr additive="repl">
                                        <p:cTn id="88" dur="500" fill="hold"/>
                                        <p:tgtEl>
                                          <p:spTgt spid="102">
                                            <p:txEl>
                                              <p:pRg st="5" end="5"/>
                                            </p:txEl>
                                          </p:spTgt>
                                        </p:tgtEl>
                                        <p:attrNameLst>
                                          <p:attrName>ppt_x</p:attrName>
                                        </p:attrNameLst>
                                      </p:cBhvr>
                                      <p:tavLst>
                                        <p:tav tm="0">
                                          <p:val>
                                            <p:strVal val="#ppt_x"/>
                                          </p:val>
                                        </p:tav>
                                        <p:tav tm="100000">
                                          <p:val>
                                            <p:strVal val="#ppt_x"/>
                                          </p:val>
                                        </p:tav>
                                      </p:tavLst>
                                    </p:anim>
                                    <p:anim calcmode="lin" valueType="num">
                                      <p:cBhvr additive="repl">
                                        <p:cTn id="89" dur="500" fill="hold"/>
                                        <p:tgtEl>
                                          <p:spTgt spid="10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nodeType="clickEffect" fill="hold" presetClass="entr" presetID="2" presetSubtype="4">
                                  <p:stCondLst>
                                    <p:cond delay="0"/>
                                  </p:stCondLst>
                                  <p:childTnLst>
                                    <p:set>
                                      <p:cBhvr>
                                        <p:cTn id="93" dur="1" fill="hold">
                                          <p:stCondLst>
                                            <p:cond delay="0"/>
                                          </p:stCondLst>
                                        </p:cTn>
                                        <p:tgtEl>
                                          <p:spTgt spid="102">
                                            <p:txEl>
                                              <p:pRg st="6" end="6"/>
                                            </p:txEl>
                                          </p:spTgt>
                                        </p:tgtEl>
                                        <p:attrNameLst>
                                          <p:attrName>style.visibility</p:attrName>
                                        </p:attrNameLst>
                                      </p:cBhvr>
                                      <p:to>
                                        <p:strVal val="visible"/>
                                      </p:to>
                                    </p:set>
                                    <p:anim calcmode="lin" valueType="num">
                                      <p:cBhvr additive="repl">
                                        <p:cTn id="94" dur="500" fill="hold"/>
                                        <p:tgtEl>
                                          <p:spTgt spid="102">
                                            <p:txEl>
                                              <p:pRg st="6" end="6"/>
                                            </p:txEl>
                                          </p:spTgt>
                                        </p:tgtEl>
                                        <p:attrNameLst>
                                          <p:attrName>ppt_x</p:attrName>
                                        </p:attrNameLst>
                                      </p:cBhvr>
                                      <p:tavLst>
                                        <p:tav tm="0">
                                          <p:val>
                                            <p:strVal val="#ppt_x"/>
                                          </p:val>
                                        </p:tav>
                                        <p:tav tm="100000">
                                          <p:val>
                                            <p:strVal val="#ppt_x"/>
                                          </p:val>
                                        </p:tav>
                                      </p:tavLst>
                                    </p:anim>
                                    <p:anim calcmode="lin" valueType="num">
                                      <p:cBhvr additive="repl">
                                        <p:cTn id="95" dur="500" fill="hold"/>
                                        <p:tgtEl>
                                          <p:spTgt spid="10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6" fill="hold">
                      <p:stCondLst>
                        <p:cond delay="indefinite"/>
                      </p:stCondLst>
                      <p:childTnLst>
                        <p:par>
                          <p:cTn id="97" fill="hold">
                            <p:stCondLst>
                              <p:cond delay="0"/>
                            </p:stCondLst>
                            <p:childTnLst>
                              <p:par>
                                <p:cTn id="98" nodeType="clickEffect" fill="hold" presetClass="entr" presetID="2" presetSubtype="4">
                                  <p:stCondLst>
                                    <p:cond delay="0"/>
                                  </p:stCondLst>
                                  <p:childTnLst>
                                    <p:set>
                                      <p:cBhvr>
                                        <p:cTn id="99" dur="1" fill="hold">
                                          <p:stCondLst>
                                            <p:cond delay="0"/>
                                          </p:stCondLst>
                                        </p:cTn>
                                        <p:tgtEl>
                                          <p:spTgt spid="102">
                                            <p:txEl>
                                              <p:pRg st="7" end="7"/>
                                            </p:txEl>
                                          </p:spTgt>
                                        </p:tgtEl>
                                        <p:attrNameLst>
                                          <p:attrName>style.visibility</p:attrName>
                                        </p:attrNameLst>
                                      </p:cBhvr>
                                      <p:to>
                                        <p:strVal val="visible"/>
                                      </p:to>
                                    </p:set>
                                    <p:anim calcmode="lin" valueType="num">
                                      <p:cBhvr additive="repl">
                                        <p:cTn id="100" dur="500" fill="hold"/>
                                        <p:tgtEl>
                                          <p:spTgt spid="102">
                                            <p:txEl>
                                              <p:pRg st="7" end="7"/>
                                            </p:txEl>
                                          </p:spTgt>
                                        </p:tgtEl>
                                        <p:attrNameLst>
                                          <p:attrName>ppt_x</p:attrName>
                                        </p:attrNameLst>
                                      </p:cBhvr>
                                      <p:tavLst>
                                        <p:tav tm="0">
                                          <p:val>
                                            <p:strVal val="#ppt_x"/>
                                          </p:val>
                                        </p:tav>
                                        <p:tav tm="100000">
                                          <p:val>
                                            <p:strVal val="#ppt_x"/>
                                          </p:val>
                                        </p:tav>
                                      </p:tavLst>
                                    </p:anim>
                                    <p:anim calcmode="lin" valueType="num">
                                      <p:cBhvr additive="repl">
                                        <p:cTn id="101" dur="500" fill="hold"/>
                                        <p:tgtEl>
                                          <p:spTgt spid="10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04" name="8 - TextBox"/>
          <p:cNvSpPr/>
          <p:nvPr/>
        </p:nvSpPr>
        <p:spPr>
          <a:xfrm>
            <a:off x="539640" y="483480"/>
            <a:ext cx="81367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Είδη καταλυτών. </a:t>
            </a:r>
            <a:endParaRPr b="0" lang="en-US" sz="1800" spc="-1" strike="noStrike">
              <a:solidFill>
                <a:srgbClr val="000000"/>
              </a:solidFill>
              <a:latin typeface="Arial"/>
            </a:endParaRPr>
          </a:p>
        </p:txBody>
      </p:sp>
      <p:pic>
        <p:nvPicPr>
          <p:cNvPr id="105" name="Picture 2" descr=""/>
          <p:cNvPicPr/>
          <p:nvPr/>
        </p:nvPicPr>
        <p:blipFill>
          <a:blip r:embed="rId1"/>
          <a:stretch/>
        </p:blipFill>
        <p:spPr>
          <a:xfrm>
            <a:off x="611640" y="1900800"/>
            <a:ext cx="2426760" cy="958680"/>
          </a:xfrm>
          <a:prstGeom prst="rect">
            <a:avLst/>
          </a:prstGeom>
          <a:ln w="9525">
            <a:noFill/>
          </a:ln>
        </p:spPr>
      </p:pic>
      <p:pic>
        <p:nvPicPr>
          <p:cNvPr id="106" name="Picture 3" descr=""/>
          <p:cNvPicPr/>
          <p:nvPr/>
        </p:nvPicPr>
        <p:blipFill>
          <a:blip r:embed="rId2"/>
          <a:stretch/>
        </p:blipFill>
        <p:spPr>
          <a:xfrm>
            <a:off x="3276000" y="1131480"/>
            <a:ext cx="4989240" cy="2564280"/>
          </a:xfrm>
          <a:prstGeom prst="rect">
            <a:avLst/>
          </a:prstGeom>
          <a:ln w="9525">
            <a:noFill/>
          </a:ln>
        </p:spPr>
      </p:pic>
      <p:sp>
        <p:nvSpPr>
          <p:cNvPr id="107" name="5 - TextBox"/>
          <p:cNvSpPr/>
          <p:nvPr/>
        </p:nvSpPr>
        <p:spPr>
          <a:xfrm>
            <a:off x="539640" y="2859840"/>
            <a:ext cx="2520000" cy="51588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400" spc="-1" strike="noStrike">
                <a:solidFill>
                  <a:srgbClr val="000000"/>
                </a:solidFill>
                <a:latin typeface="Calibri"/>
              </a:rPr>
              <a:t>Καταλύτης με αντικαθιστώμενα σφαιρίδια.</a:t>
            </a:r>
            <a:r>
              <a:rPr b="0" i="1" lang="en-US" sz="1400" spc="-1" strike="noStrike">
                <a:solidFill>
                  <a:srgbClr val="000000"/>
                </a:solidFill>
                <a:latin typeface="Calibri"/>
              </a:rPr>
              <a:t> </a:t>
            </a:r>
            <a:endParaRPr b="0" lang="en-US" sz="1400" spc="-1" strike="noStrike">
              <a:solidFill>
                <a:srgbClr val="000000"/>
              </a:solidFill>
              <a:latin typeface="Arial"/>
            </a:endParaRPr>
          </a:p>
        </p:txBody>
      </p:sp>
      <p:sp>
        <p:nvSpPr>
          <p:cNvPr id="108" name="6 - TextBox"/>
          <p:cNvSpPr/>
          <p:nvPr/>
        </p:nvSpPr>
        <p:spPr>
          <a:xfrm>
            <a:off x="3348000" y="3704040"/>
            <a:ext cx="4968360" cy="3027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i="1" lang="el-GR" sz="1400" spc="-1" strike="noStrike">
                <a:solidFill>
                  <a:srgbClr val="000000"/>
                </a:solidFill>
                <a:latin typeface="Calibri"/>
              </a:rPr>
              <a:t>Καταλύτης με μονόλιθο (κεραμικό ή μεταλλικό).</a:t>
            </a:r>
            <a:endParaRPr b="0" lang="en-US" sz="1400" spc="-1" strike="noStrike">
              <a:solidFill>
                <a:srgbClr val="000000"/>
              </a:solidFill>
              <a:latin typeface="Arial"/>
            </a:endParaRPr>
          </a:p>
        </p:txBody>
      </p:sp>
    </p:spTree>
  </p:cSld>
  <p:transition>
    <p:pull dir="rd"/>
  </p:transition>
  <p:timing>
    <p:tnLst>
      <p:par>
        <p:cTn id="102" dur="indefinite" restart="never" nodeType="tmRoot">
          <p:childTnLst>
            <p:seq>
              <p:cTn id="103" dur="indefinite" nodeType="mainSeq">
                <p:childTnLst>
                  <p:par>
                    <p:cTn id="104" fill="hold">
                      <p:stCondLst>
                        <p:cond delay="indefinite"/>
                      </p:stCondLst>
                      <p:childTnLst>
                        <p:par>
                          <p:cTn id="105" fill="hold">
                            <p:stCondLst>
                              <p:cond delay="0"/>
                            </p:stCondLst>
                            <p:childTnLst>
                              <p:par>
                                <p:cTn id="106" nodeType="clickEffect" fill="hold" presetClass="entr" presetID="5" presetSubtype="10">
                                  <p:stCondLst>
                                    <p:cond delay="0"/>
                                  </p:stCondLst>
                                  <p:childTnLst>
                                    <p:set>
                                      <p:cBhvr>
                                        <p:cTn id="107" dur="1" fill="hold">
                                          <p:stCondLst>
                                            <p:cond delay="0"/>
                                          </p:stCondLst>
                                        </p:cTn>
                                        <p:tgtEl>
                                          <p:spTgt spid="105"/>
                                        </p:tgtEl>
                                        <p:attrNameLst>
                                          <p:attrName>style.visibility</p:attrName>
                                        </p:attrNameLst>
                                      </p:cBhvr>
                                      <p:to>
                                        <p:strVal val="visible"/>
                                      </p:to>
                                    </p:set>
                                    <p:animEffect filter="checkerboard(across)" transition="in">
                                      <p:cBhvr additive="repl">
                                        <p:cTn id="108" dur="500"/>
                                        <p:tgtEl>
                                          <p:spTgt spid="105"/>
                                        </p:tgtEl>
                                      </p:cBhvr>
                                    </p:animEffect>
                                  </p:childTnLst>
                                </p:cTn>
                              </p:par>
                              <p:par>
                                <p:cTn id="109" nodeType="withEffect" fill="hold" presetClass="entr" presetID="5" presetSubtype="10">
                                  <p:stCondLst>
                                    <p:cond delay="0"/>
                                  </p:stCondLst>
                                  <p:childTnLst>
                                    <p:set>
                                      <p:cBhvr>
                                        <p:cTn id="110" dur="1" fill="hold">
                                          <p:stCondLst>
                                            <p:cond delay="0"/>
                                          </p:stCondLst>
                                        </p:cTn>
                                        <p:tgtEl>
                                          <p:spTgt spid="107"/>
                                        </p:tgtEl>
                                        <p:attrNameLst>
                                          <p:attrName>style.visibility</p:attrName>
                                        </p:attrNameLst>
                                      </p:cBhvr>
                                      <p:to>
                                        <p:strVal val="visible"/>
                                      </p:to>
                                    </p:set>
                                    <p:animEffect filter="checkerboard(across)" transition="in">
                                      <p:cBhvr additive="repl">
                                        <p:cTn id="111" dur="500"/>
                                        <p:tgtEl>
                                          <p:spTgt spid="107"/>
                                        </p:tgtEl>
                                      </p:cBhvr>
                                    </p:animEffect>
                                  </p:childTnLst>
                                </p:cTn>
                              </p:par>
                            </p:childTnLst>
                          </p:cTn>
                        </p:par>
                      </p:childTnLst>
                    </p:cTn>
                  </p:par>
                  <p:par>
                    <p:cTn id="112" fill="hold">
                      <p:stCondLst>
                        <p:cond delay="indefinite"/>
                      </p:stCondLst>
                      <p:childTnLst>
                        <p:par>
                          <p:cTn id="113" fill="hold">
                            <p:stCondLst>
                              <p:cond delay="0"/>
                            </p:stCondLst>
                            <p:childTnLst>
                              <p:par>
                                <p:cTn id="114" nodeType="clickEffect" fill="hold" presetClass="entr" presetID="5" presetSubtype="10">
                                  <p:stCondLst>
                                    <p:cond delay="0"/>
                                  </p:stCondLst>
                                  <p:childTnLst>
                                    <p:set>
                                      <p:cBhvr>
                                        <p:cTn id="115" dur="1" fill="hold">
                                          <p:stCondLst>
                                            <p:cond delay="0"/>
                                          </p:stCondLst>
                                        </p:cTn>
                                        <p:tgtEl>
                                          <p:spTgt spid="106"/>
                                        </p:tgtEl>
                                        <p:attrNameLst>
                                          <p:attrName>style.visibility</p:attrName>
                                        </p:attrNameLst>
                                      </p:cBhvr>
                                      <p:to>
                                        <p:strVal val="visible"/>
                                      </p:to>
                                    </p:set>
                                    <p:animEffect filter="checkerboard(across)" transition="in">
                                      <p:cBhvr additive="repl">
                                        <p:cTn id="116" dur="500"/>
                                        <p:tgtEl>
                                          <p:spTgt spid="106"/>
                                        </p:tgtEl>
                                      </p:cBhvr>
                                    </p:animEffect>
                                  </p:childTnLst>
                                </p:cTn>
                              </p:par>
                              <p:par>
                                <p:cTn id="117" nodeType="withEffect" fill="hold" presetClass="entr" presetID="5" presetSubtype="10">
                                  <p:stCondLst>
                                    <p:cond delay="0"/>
                                  </p:stCondLst>
                                  <p:childTnLst>
                                    <p:set>
                                      <p:cBhvr>
                                        <p:cTn id="118" dur="1" fill="hold">
                                          <p:stCondLst>
                                            <p:cond delay="0"/>
                                          </p:stCondLst>
                                        </p:cTn>
                                        <p:tgtEl>
                                          <p:spTgt spid="108"/>
                                        </p:tgtEl>
                                        <p:attrNameLst>
                                          <p:attrName>style.visibility</p:attrName>
                                        </p:attrNameLst>
                                      </p:cBhvr>
                                      <p:to>
                                        <p:strVal val="visible"/>
                                      </p:to>
                                    </p:set>
                                    <p:animEffect filter="checkerboard(across)" transition="in">
                                      <p:cBhvr additive="repl">
                                        <p:cTn id="119" dur="500"/>
                                        <p:tgtEl>
                                          <p:spTgt spid="1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9"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10" name="8 - TextBox"/>
          <p:cNvSpPr/>
          <p:nvPr/>
        </p:nvSpPr>
        <p:spPr>
          <a:xfrm>
            <a:off x="539640" y="483480"/>
            <a:ext cx="8136720" cy="2221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0" lang="el-GR" sz="1800" spc="-1" strike="noStrike">
                <a:solidFill>
                  <a:srgbClr val="000000"/>
                </a:solidFill>
                <a:latin typeface="Arial"/>
              </a:rPr>
              <a:t>Λειτουργία του τριοδικού καταλύτη. </a:t>
            </a:r>
            <a:endParaRPr b="0" lang="en-US" sz="1800" spc="-1" strike="noStrike">
              <a:solidFill>
                <a:srgbClr val="000000"/>
              </a:solidFill>
              <a:latin typeface="Arial"/>
            </a:endParaRPr>
          </a:p>
          <a:p>
            <a:pPr>
              <a:lnSpc>
                <a:spcPct val="100000"/>
              </a:lnSpc>
            </a:pPr>
            <a:endParaRPr b="0" lang="en-US" sz="900" spc="-1" strike="noStrike">
              <a:solidFill>
                <a:srgbClr val="000000"/>
              </a:solidFill>
              <a:latin typeface="Arial"/>
            </a:endParaRPr>
          </a:p>
          <a:p>
            <a:pPr algn="ctr">
              <a:lnSpc>
                <a:spcPct val="100000"/>
              </a:lnSpc>
            </a:pPr>
            <a:r>
              <a:rPr b="0" lang="el-GR" sz="1800" spc="-1" strike="noStrike">
                <a:solidFill>
                  <a:srgbClr val="000000"/>
                </a:solidFill>
                <a:latin typeface="Arial"/>
              </a:rPr>
              <a:t>Προορισμός του καταλύτη, όπως προαναφέρθηκε, είναι να μετατρέπει -μέσω χημικών αντιδράσεων- τους ρυπαντές των καυσαερίων (CO, HC και NO</a:t>
            </a:r>
            <a:r>
              <a:rPr b="0" lang="el-GR" sz="1800" spc="-1" strike="noStrike" baseline="-25000">
                <a:solidFill>
                  <a:srgbClr val="000000"/>
                </a:solidFill>
                <a:latin typeface="Arial"/>
              </a:rPr>
              <a:t>x</a:t>
            </a:r>
            <a:r>
              <a:rPr b="0" lang="el-GR" sz="1800" spc="-1" strike="noStrike">
                <a:solidFill>
                  <a:srgbClr val="000000"/>
                </a:solidFill>
                <a:latin typeface="Arial"/>
              </a:rPr>
              <a:t>) σε μη ρυπαίνουσες ουσίες. Πιο συγκεκριμένα, το CO και οι HC οξειδώνονται, με την παρουσία του O</a:t>
            </a:r>
            <a:r>
              <a:rPr b="0" lang="el-GR" sz="1800" spc="-1" strike="noStrike" baseline="-25000">
                <a:solidFill>
                  <a:srgbClr val="000000"/>
                </a:solidFill>
                <a:latin typeface="Arial"/>
              </a:rPr>
              <a:t>2</a:t>
            </a:r>
            <a:r>
              <a:rPr b="0" lang="el-GR" sz="1800" spc="-1" strike="noStrike">
                <a:solidFill>
                  <a:srgbClr val="000000"/>
                </a:solidFill>
                <a:latin typeface="Arial"/>
              </a:rPr>
              <a:t>, σε CO</a:t>
            </a:r>
            <a:r>
              <a:rPr b="0" lang="el-GR" sz="1800" spc="-1" strike="noStrike" baseline="-25000">
                <a:solidFill>
                  <a:srgbClr val="000000"/>
                </a:solidFill>
                <a:latin typeface="Arial"/>
              </a:rPr>
              <a:t>2</a:t>
            </a:r>
            <a:r>
              <a:rPr b="0" lang="el-GR" sz="1800" spc="-1" strike="noStrike">
                <a:solidFill>
                  <a:srgbClr val="000000"/>
                </a:solidFill>
                <a:latin typeface="Arial"/>
              </a:rPr>
              <a:t> και H</a:t>
            </a:r>
            <a:r>
              <a:rPr b="0" lang="el-GR" sz="1800" spc="-1" strike="noStrike" baseline="-25000">
                <a:solidFill>
                  <a:srgbClr val="000000"/>
                </a:solidFill>
                <a:latin typeface="Arial"/>
              </a:rPr>
              <a:t>2</a:t>
            </a:r>
            <a:r>
              <a:rPr b="0" lang="el-GR" sz="1800" spc="-1" strike="noStrike">
                <a:solidFill>
                  <a:srgbClr val="000000"/>
                </a:solidFill>
                <a:latin typeface="Arial"/>
              </a:rPr>
              <a:t>O, ενώ τα NO</a:t>
            </a:r>
            <a:r>
              <a:rPr b="0" lang="el-GR" sz="1800" spc="-1" strike="noStrike" baseline="-25000">
                <a:solidFill>
                  <a:srgbClr val="000000"/>
                </a:solidFill>
                <a:latin typeface="Arial"/>
              </a:rPr>
              <a:t>x</a:t>
            </a:r>
            <a:r>
              <a:rPr b="0" lang="el-GR" sz="1800" spc="-1" strike="noStrike">
                <a:solidFill>
                  <a:srgbClr val="000000"/>
                </a:solidFill>
                <a:latin typeface="Arial"/>
              </a:rPr>
              <a:t> ανάγονται σε στοιχειακό N</a:t>
            </a:r>
            <a:r>
              <a:rPr b="0" lang="el-GR" sz="1800" spc="-1" strike="noStrike" baseline="-25000">
                <a:solidFill>
                  <a:srgbClr val="000000"/>
                </a:solidFill>
                <a:latin typeface="Arial"/>
              </a:rPr>
              <a:t>2</a:t>
            </a:r>
            <a:r>
              <a:rPr b="0" lang="el-GR" sz="1800" spc="-1" strike="noStrike">
                <a:solidFill>
                  <a:srgbClr val="000000"/>
                </a:solidFill>
                <a:latin typeface="Arial"/>
              </a:rPr>
              <a:t> και ελεύθερο οξυγόνο, που μαζί με το οξυγόνο του αέρα, κάνει τις οξειδώσεις των CO και HC</a:t>
            </a:r>
            <a:endParaRPr b="0" lang="en-US" sz="1800" spc="-1" strike="noStrike">
              <a:solidFill>
                <a:srgbClr val="000000"/>
              </a:solidFill>
              <a:latin typeface="Arial"/>
            </a:endParaRPr>
          </a:p>
        </p:txBody>
      </p:sp>
      <p:pic>
        <p:nvPicPr>
          <p:cNvPr id="111" name="Picture 2" descr=""/>
          <p:cNvPicPr/>
          <p:nvPr/>
        </p:nvPicPr>
        <p:blipFill>
          <a:blip r:embed="rId1"/>
          <a:stretch/>
        </p:blipFill>
        <p:spPr>
          <a:xfrm>
            <a:off x="1844280" y="2787840"/>
            <a:ext cx="5535720" cy="1921680"/>
          </a:xfrm>
          <a:prstGeom prst="rect">
            <a:avLst/>
          </a:prstGeom>
          <a:ln w="9525">
            <a:noFill/>
          </a:ln>
        </p:spPr>
      </p:pic>
    </p:spTree>
  </p:cSld>
  <p:transition>
    <p:pull dir="rd"/>
  </p:transition>
  <p:timing>
    <p:tnLst>
      <p:par>
        <p:cTn id="120" dur="indefinite" restart="never" nodeType="tmRoot">
          <p:childTnLst>
            <p:seq>
              <p:cTn id="121" dur="indefinite" nodeType="mainSeq">
                <p:childTnLst>
                  <p:par>
                    <p:cTn id="122" fill="hold">
                      <p:stCondLst>
                        <p:cond delay="indefinite"/>
                      </p:stCondLst>
                      <p:childTnLst>
                        <p:par>
                          <p:cTn id="123" fill="hold">
                            <p:stCondLst>
                              <p:cond delay="0"/>
                            </p:stCondLst>
                            <p:childTnLst>
                              <p:par>
                                <p:cTn id="124" nodeType="clickEffect" fill="hold" presetClass="entr" presetID="2" presetSubtype="4">
                                  <p:stCondLst>
                                    <p:cond delay="0"/>
                                  </p:stCondLst>
                                  <p:childTnLst>
                                    <p:set>
                                      <p:cBhvr>
                                        <p:cTn id="125" dur="1" fill="hold">
                                          <p:stCondLst>
                                            <p:cond delay="0"/>
                                          </p:stCondLst>
                                        </p:cTn>
                                        <p:tgtEl>
                                          <p:spTgt spid="110">
                                            <p:txEl>
                                              <p:pRg st="2" end="2"/>
                                            </p:txEl>
                                          </p:spTgt>
                                        </p:tgtEl>
                                        <p:attrNameLst>
                                          <p:attrName>style.visibility</p:attrName>
                                        </p:attrNameLst>
                                      </p:cBhvr>
                                      <p:to>
                                        <p:strVal val="visible"/>
                                      </p:to>
                                    </p:set>
                                    <p:anim calcmode="lin" valueType="num">
                                      <p:cBhvr additive="repl">
                                        <p:cTn id="126" dur="500" fill="hold"/>
                                        <p:tgtEl>
                                          <p:spTgt spid="110">
                                            <p:txEl>
                                              <p:pRg st="2" end="2"/>
                                            </p:txEl>
                                          </p:spTgt>
                                        </p:tgtEl>
                                        <p:attrNameLst>
                                          <p:attrName>ppt_x</p:attrName>
                                        </p:attrNameLst>
                                      </p:cBhvr>
                                      <p:tavLst>
                                        <p:tav tm="0">
                                          <p:val>
                                            <p:strVal val="#ppt_x"/>
                                          </p:val>
                                        </p:tav>
                                        <p:tav tm="100000">
                                          <p:val>
                                            <p:strVal val="#ppt_x"/>
                                          </p:val>
                                        </p:tav>
                                      </p:tavLst>
                                    </p:anim>
                                    <p:anim calcmode="lin" valueType="num">
                                      <p:cBhvr additive="repl">
                                        <p:cTn id="127" dur="500" fill="hold"/>
                                        <p:tgtEl>
                                          <p:spTgt spid="110">
                                            <p:txEl>
                                              <p:pRg st="2" end="2"/>
                                            </p:txEl>
                                          </p:spTgt>
                                        </p:tgtEl>
                                        <p:attrNameLst>
                                          <p:attrName>ppt_y</p:attrName>
                                        </p:attrNameLst>
                                      </p:cBhvr>
                                      <p:tavLst>
                                        <p:tav tm="0">
                                          <p:val>
                                            <p:strVal val="1+#ppt_h/2"/>
                                          </p:val>
                                        </p:tav>
                                        <p:tav tm="100000">
                                          <p:val>
                                            <p:strVal val="#ppt_y"/>
                                          </p:val>
                                        </p:tav>
                                      </p:tavLst>
                                    </p:anim>
                                  </p:childTnLst>
                                </p:cTn>
                              </p:par>
                            </p:childTnLst>
                          </p:cTn>
                        </p:par>
                        <p:par>
                          <p:cTn id="128" fill="hold">
                            <p:stCondLst>
                              <p:cond delay="500"/>
                            </p:stCondLst>
                            <p:childTnLst>
                              <p:par>
                                <p:cTn id="129" nodeType="afterEffect" fill="hold" presetClass="entr" presetID="5" presetSubtype="10">
                                  <p:stCondLst>
                                    <p:cond delay="0"/>
                                  </p:stCondLst>
                                  <p:childTnLst>
                                    <p:set>
                                      <p:cBhvr>
                                        <p:cTn id="130" dur="1" fill="hold">
                                          <p:stCondLst>
                                            <p:cond delay="0"/>
                                          </p:stCondLst>
                                        </p:cTn>
                                        <p:tgtEl>
                                          <p:spTgt spid="111"/>
                                        </p:tgtEl>
                                        <p:attrNameLst>
                                          <p:attrName>style.visibility</p:attrName>
                                        </p:attrNameLst>
                                      </p:cBhvr>
                                      <p:to>
                                        <p:strVal val="visible"/>
                                      </p:to>
                                    </p:set>
                                    <p:animEffect filter="checkerboard(across)" transition="in">
                                      <p:cBhvr additive="repl">
                                        <p:cTn id="131" dur="500"/>
                                        <p:tgtEl>
                                          <p:spTgt spid="11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2" name="4 - TextBox"/>
          <p:cNvSpPr/>
          <p:nvPr/>
        </p:nvSpPr>
        <p:spPr>
          <a:xfrm>
            <a:off x="179640" y="0"/>
            <a:ext cx="8784720" cy="43992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2300" spc="-1" strike="noStrike">
                <a:solidFill>
                  <a:srgbClr val="03495c"/>
                </a:solidFill>
                <a:latin typeface="Calibri"/>
              </a:rPr>
              <a:t>Καταλύτης</a:t>
            </a:r>
            <a:endParaRPr b="0" lang="en-US" sz="2300" spc="-1" strike="noStrike">
              <a:solidFill>
                <a:srgbClr val="000000"/>
              </a:solidFill>
              <a:latin typeface="Arial"/>
            </a:endParaRPr>
          </a:p>
        </p:txBody>
      </p:sp>
      <p:sp>
        <p:nvSpPr>
          <p:cNvPr id="113" name="8 - TextBox"/>
          <p:cNvSpPr/>
          <p:nvPr/>
        </p:nvSpPr>
        <p:spPr>
          <a:xfrm>
            <a:off x="539640" y="483480"/>
            <a:ext cx="8136720" cy="4142160"/>
          </a:xfrm>
          <a:prstGeom prst="rect">
            <a:avLst/>
          </a:prstGeom>
          <a:noFill/>
          <a:ln w="0">
            <a:noFill/>
          </a:ln>
        </p:spPr>
        <p:style>
          <a:lnRef idx="0"/>
          <a:fillRef idx="0"/>
          <a:effectRef idx="0"/>
          <a:fontRef idx="minor"/>
        </p:style>
        <p:txBody>
          <a:bodyPr lIns="90000" rIns="90000" tIns="45000" bIns="45000" anchor="t">
            <a:spAutoFit/>
          </a:bodyPr>
          <a:p>
            <a:pPr algn="ctr">
              <a:lnSpc>
                <a:spcPct val="100000"/>
              </a:lnSpc>
            </a:pPr>
            <a:r>
              <a:rPr b="0" lang="el-GR" sz="1800" spc="-1" strike="noStrike">
                <a:solidFill>
                  <a:srgbClr val="000000"/>
                </a:solidFill>
                <a:latin typeface="Arial"/>
              </a:rPr>
              <a:t>Για να πραγματοποιηθούν, όμως, οι αντιδράσεις αυτές, θα πρέπει:</a:t>
            </a:r>
            <a:endParaRPr b="0" lang="en-US" sz="1800" spc="-1" strike="noStrike">
              <a:solidFill>
                <a:srgbClr val="000000"/>
              </a:solidFill>
              <a:latin typeface="Arial"/>
            </a:endParaRPr>
          </a:p>
          <a:p>
            <a:pPr algn="ctr">
              <a:lnSpc>
                <a:spcPct val="100000"/>
              </a:lnSpc>
            </a:pP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Η θερμοκρασία του καταλύτη να μην είναι μικρότερη από 250 °C.</a:t>
            </a: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Να μην υπάρχει πολύ οξυγόνο στην εξάτμιση.</a:t>
            </a: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Το μίγμα των αερίων CO, HC και NO</a:t>
            </a:r>
            <a:r>
              <a:rPr b="0" lang="el-GR" sz="1800" spc="-1" strike="noStrike" baseline="-25000">
                <a:solidFill>
                  <a:srgbClr val="000000"/>
                </a:solidFill>
                <a:latin typeface="Arial"/>
              </a:rPr>
              <a:t>x</a:t>
            </a:r>
            <a:r>
              <a:rPr b="0" lang="el-GR" sz="1800" spc="-1" strike="noStrike">
                <a:solidFill>
                  <a:srgbClr val="000000"/>
                </a:solidFill>
                <a:latin typeface="Arial"/>
              </a:rPr>
              <a:t> θα πρέπει να είναι σε επαρκή ποσότητα για την πραγματοποίηση των αντιδράσεων αναγωγής. Για να εξασφαλίζεται αυτό, ο κινητήρας θα πρέπει να λειτουργεί με πλούσιο μίγμα, να έχουμε δηλαδή λ&lt;1. </a:t>
            </a:r>
            <a:endParaRPr b="0" lang="en-US" sz="1800" spc="-1" strike="noStrike">
              <a:solidFill>
                <a:srgbClr val="000000"/>
              </a:solidFill>
              <a:latin typeface="Arial"/>
            </a:endParaRPr>
          </a:p>
          <a:p>
            <a:pPr marL="268200" indent="-268200">
              <a:lnSpc>
                <a:spcPct val="100000"/>
              </a:lnSpc>
              <a:spcAft>
                <a:spcPts val="1800"/>
              </a:spcAft>
              <a:buClr>
                <a:srgbClr val="000000"/>
              </a:buClr>
              <a:buSzPct val="90000"/>
              <a:buFont typeface="Wingdings" charset="2"/>
              <a:buChar char=""/>
            </a:pPr>
            <a:r>
              <a:rPr b="0" lang="el-GR" sz="1800" spc="-1" strike="noStrike">
                <a:solidFill>
                  <a:srgbClr val="000000"/>
                </a:solidFill>
                <a:latin typeface="Arial"/>
              </a:rPr>
              <a:t>Το είδος του καταλύτη να είναι το κατάλληλο, ώστε σε συνδυασμό με τη σωστή θερμοκρασία λειτουργίας του, να δημιουργούνται οι προϋποθέσεις αποφυγής δημιουργίας δευτερογενών ρυπαντών, όπως είναι η αμμωνία (NH</a:t>
            </a:r>
            <a:r>
              <a:rPr b="0" lang="el-GR" sz="1800" spc="-1" strike="noStrike" baseline="-25000">
                <a:solidFill>
                  <a:srgbClr val="000000"/>
                </a:solidFill>
                <a:latin typeface="Arial"/>
              </a:rPr>
              <a:t>3</a:t>
            </a:r>
            <a:r>
              <a:rPr b="0" lang="el-GR" sz="1800" spc="-1" strike="noStrike">
                <a:solidFill>
                  <a:srgbClr val="000000"/>
                </a:solidFill>
                <a:latin typeface="Arial"/>
              </a:rPr>
              <a:t>).</a:t>
            </a:r>
            <a:endParaRPr b="0" lang="en-US" sz="1800" spc="-1" strike="noStrike">
              <a:solidFill>
                <a:srgbClr val="000000"/>
              </a:solidFill>
              <a:latin typeface="Arial"/>
            </a:endParaRPr>
          </a:p>
        </p:txBody>
      </p:sp>
    </p:spTree>
  </p:cSld>
  <p:transition>
    <p:pull dir="rd"/>
  </p:transition>
  <p:timing>
    <p:tnLst>
      <p:par>
        <p:cTn id="132" dur="indefinite" restart="never" nodeType="tmRoot">
          <p:childTnLst>
            <p:seq>
              <p:cTn id="133" dur="indefinite" nodeType="mainSeq">
                <p:childTnLst>
                  <p:par>
                    <p:cTn id="134" fill="hold">
                      <p:stCondLst>
                        <p:cond delay="indefinite"/>
                      </p:stCondLst>
                      <p:childTnLst>
                        <p:par>
                          <p:cTn id="135" fill="hold">
                            <p:stCondLst>
                              <p:cond delay="0"/>
                            </p:stCondLst>
                            <p:childTnLst>
                              <p:par>
                                <p:cTn id="136" nodeType="clickEffect" fill="hold" presetClass="entr" presetID="2" presetSubtype="4">
                                  <p:stCondLst>
                                    <p:cond delay="0"/>
                                  </p:stCondLst>
                                  <p:childTnLst>
                                    <p:set>
                                      <p:cBhvr>
                                        <p:cTn id="137" dur="1" fill="hold">
                                          <p:stCondLst>
                                            <p:cond delay="0"/>
                                          </p:stCondLst>
                                        </p:cTn>
                                        <p:tgtEl>
                                          <p:spTgt spid="113">
                                            <p:txEl>
                                              <p:pRg st="2" end="2"/>
                                            </p:txEl>
                                          </p:spTgt>
                                        </p:tgtEl>
                                        <p:attrNameLst>
                                          <p:attrName>style.visibility</p:attrName>
                                        </p:attrNameLst>
                                      </p:cBhvr>
                                      <p:to>
                                        <p:strVal val="visible"/>
                                      </p:to>
                                    </p:set>
                                    <p:anim calcmode="lin" valueType="num">
                                      <p:cBhvr additive="repl">
                                        <p:cTn id="138" dur="500" fill="hold"/>
                                        <p:tgtEl>
                                          <p:spTgt spid="113">
                                            <p:txEl>
                                              <p:pRg st="2" end="2"/>
                                            </p:txEl>
                                          </p:spTgt>
                                        </p:tgtEl>
                                        <p:attrNameLst>
                                          <p:attrName>ppt_x</p:attrName>
                                        </p:attrNameLst>
                                      </p:cBhvr>
                                      <p:tavLst>
                                        <p:tav tm="0">
                                          <p:val>
                                            <p:strVal val="#ppt_x"/>
                                          </p:val>
                                        </p:tav>
                                        <p:tav tm="100000">
                                          <p:val>
                                            <p:strVal val="#ppt_x"/>
                                          </p:val>
                                        </p:tav>
                                      </p:tavLst>
                                    </p:anim>
                                    <p:anim calcmode="lin" valueType="num">
                                      <p:cBhvr additive="repl">
                                        <p:cTn id="139" dur="500" fill="hold"/>
                                        <p:tgtEl>
                                          <p:spTgt spid="1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nodeType="clickEffect" fill="hold" presetClass="entr" presetID="2" presetSubtype="4">
                                  <p:stCondLst>
                                    <p:cond delay="0"/>
                                  </p:stCondLst>
                                  <p:childTnLst>
                                    <p:set>
                                      <p:cBhvr>
                                        <p:cTn id="143" dur="1" fill="hold">
                                          <p:stCondLst>
                                            <p:cond delay="0"/>
                                          </p:stCondLst>
                                        </p:cTn>
                                        <p:tgtEl>
                                          <p:spTgt spid="113">
                                            <p:txEl>
                                              <p:pRg st="3" end="3"/>
                                            </p:txEl>
                                          </p:spTgt>
                                        </p:tgtEl>
                                        <p:attrNameLst>
                                          <p:attrName>style.visibility</p:attrName>
                                        </p:attrNameLst>
                                      </p:cBhvr>
                                      <p:to>
                                        <p:strVal val="visible"/>
                                      </p:to>
                                    </p:set>
                                    <p:anim calcmode="lin" valueType="num">
                                      <p:cBhvr additive="repl">
                                        <p:cTn id="144" dur="500" fill="hold"/>
                                        <p:tgtEl>
                                          <p:spTgt spid="113">
                                            <p:txEl>
                                              <p:pRg st="3" end="3"/>
                                            </p:txEl>
                                          </p:spTgt>
                                        </p:tgtEl>
                                        <p:attrNameLst>
                                          <p:attrName>ppt_x</p:attrName>
                                        </p:attrNameLst>
                                      </p:cBhvr>
                                      <p:tavLst>
                                        <p:tav tm="0">
                                          <p:val>
                                            <p:strVal val="#ppt_x"/>
                                          </p:val>
                                        </p:tav>
                                        <p:tav tm="100000">
                                          <p:val>
                                            <p:strVal val="#ppt_x"/>
                                          </p:val>
                                        </p:tav>
                                      </p:tavLst>
                                    </p:anim>
                                    <p:anim calcmode="lin" valueType="num">
                                      <p:cBhvr additive="repl">
                                        <p:cTn id="145" dur="500" fill="hold"/>
                                        <p:tgtEl>
                                          <p:spTgt spid="11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nodeType="clickEffect" fill="hold" presetClass="entr" presetID="2" presetSubtype="4">
                                  <p:stCondLst>
                                    <p:cond delay="0"/>
                                  </p:stCondLst>
                                  <p:childTnLst>
                                    <p:set>
                                      <p:cBhvr>
                                        <p:cTn id="149" dur="1" fill="hold">
                                          <p:stCondLst>
                                            <p:cond delay="0"/>
                                          </p:stCondLst>
                                        </p:cTn>
                                        <p:tgtEl>
                                          <p:spTgt spid="113">
                                            <p:txEl>
                                              <p:pRg st="4" end="4"/>
                                            </p:txEl>
                                          </p:spTgt>
                                        </p:tgtEl>
                                        <p:attrNameLst>
                                          <p:attrName>style.visibility</p:attrName>
                                        </p:attrNameLst>
                                      </p:cBhvr>
                                      <p:to>
                                        <p:strVal val="visible"/>
                                      </p:to>
                                    </p:set>
                                    <p:anim calcmode="lin" valueType="num">
                                      <p:cBhvr additive="repl">
                                        <p:cTn id="150" dur="500" fill="hold"/>
                                        <p:tgtEl>
                                          <p:spTgt spid="113">
                                            <p:txEl>
                                              <p:pRg st="4" end="4"/>
                                            </p:txEl>
                                          </p:spTgt>
                                        </p:tgtEl>
                                        <p:attrNameLst>
                                          <p:attrName>ppt_x</p:attrName>
                                        </p:attrNameLst>
                                      </p:cBhvr>
                                      <p:tavLst>
                                        <p:tav tm="0">
                                          <p:val>
                                            <p:strVal val="#ppt_x"/>
                                          </p:val>
                                        </p:tav>
                                        <p:tav tm="100000">
                                          <p:val>
                                            <p:strVal val="#ppt_x"/>
                                          </p:val>
                                        </p:tav>
                                      </p:tavLst>
                                    </p:anim>
                                    <p:anim calcmode="lin" valueType="num">
                                      <p:cBhvr additive="repl">
                                        <p:cTn id="151" dur="500" fill="hold"/>
                                        <p:tgtEl>
                                          <p:spTgt spid="11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nodeType="clickEffect" fill="hold" presetClass="entr" presetID="2" presetSubtype="4">
                                  <p:stCondLst>
                                    <p:cond delay="0"/>
                                  </p:stCondLst>
                                  <p:childTnLst>
                                    <p:set>
                                      <p:cBhvr>
                                        <p:cTn id="155" dur="1" fill="hold">
                                          <p:stCondLst>
                                            <p:cond delay="0"/>
                                          </p:stCondLst>
                                        </p:cTn>
                                        <p:tgtEl>
                                          <p:spTgt spid="113">
                                            <p:txEl>
                                              <p:pRg st="5" end="5"/>
                                            </p:txEl>
                                          </p:spTgt>
                                        </p:tgtEl>
                                        <p:attrNameLst>
                                          <p:attrName>style.visibility</p:attrName>
                                        </p:attrNameLst>
                                      </p:cBhvr>
                                      <p:to>
                                        <p:strVal val="visible"/>
                                      </p:to>
                                    </p:set>
                                    <p:anim calcmode="lin" valueType="num">
                                      <p:cBhvr additive="repl">
                                        <p:cTn id="156" dur="500" fill="hold"/>
                                        <p:tgtEl>
                                          <p:spTgt spid="113">
                                            <p:txEl>
                                              <p:pRg st="5" end="5"/>
                                            </p:txEl>
                                          </p:spTgt>
                                        </p:tgtEl>
                                        <p:attrNameLst>
                                          <p:attrName>ppt_x</p:attrName>
                                        </p:attrNameLst>
                                      </p:cBhvr>
                                      <p:tavLst>
                                        <p:tav tm="0">
                                          <p:val>
                                            <p:strVal val="#ppt_x"/>
                                          </p:val>
                                        </p:tav>
                                        <p:tav tm="100000">
                                          <p:val>
                                            <p:strVal val="#ppt_x"/>
                                          </p:val>
                                        </p:tav>
                                      </p:tavLst>
                                    </p:anim>
                                    <p:anim calcmode="lin" valueType="num">
                                      <p:cBhvr additive="repl">
                                        <p:cTn id="157" dur="500" fill="hold"/>
                                        <p:tgtEl>
                                          <p:spTgt spid="11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Ροή">
  <a:themeElements>
    <a:clrScheme name="Ροή">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Flow</Template>
  <TotalTime>670</TotalTime>
  <Application>LibreOffice/7.4.7.2$Linux_X86_64 LibreOffice_project/40$Build-2</Application>
  <AppVersion>15.0000</AppVersion>
  <Words>1251</Words>
  <Paragraphs>111</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2015-09-27T16:42:25Z</dcterms:created>
  <dc:creator>xps</dc:creator>
  <dc:description/>
  <dc:language>en-US</dc:language>
  <cp:lastModifiedBy>xps</cp:lastModifiedBy>
  <dcterms:modified xsi:type="dcterms:W3CDTF">2016-03-30T19:30:34Z</dcterms:modified>
  <cp:revision>97</cp:revision>
  <dc:subject/>
  <dc:title>Μ.Ε.Κ.  Ι</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Προβολή στην οθόνη (16:9)</vt:lpwstr>
  </property>
  <property fmtid="{D5CDD505-2E9C-101B-9397-08002B2CF9AE}" pid="3" name="Slides">
    <vt:r8>18</vt:r8>
  </property>
</Properties>
</file>