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12.png" ContentType="image/png"/>
  <Override PartName="/ppt/media/image9.png" ContentType="image/png"/>
  <Override PartName="/ppt/media/image13.png" ContentType="image/png"/>
  <Override PartName="/ppt/media/image8.png" ContentType="image/png"/>
  <Override PartName="/ppt/media/image11.png" ContentType="image/png"/>
  <Override PartName="/ppt/media/image17.png" ContentType="image/png"/>
  <Override PartName="/ppt/media/image16.png" ContentType="image/png"/>
  <Override PartName="/ppt/media/image15.png" ContentType="image/png"/>
  <Override PartName="/ppt/media/image14.png" ContentType="image/png"/>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6.png" ContentType="image/png"/>
  <Override PartName="/ppt/media/image7.jpeg" ContentType="image/jpeg"/>
  <Override PartName="/ppt/media/image18.png" ContentType="image/png"/>
  <Override PartName="/ppt/presProps.xml" ContentType="application/vnd.openxmlformats-officedocument.presentationml.presProps+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5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5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41.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39.xml" ContentType="application/vnd.openxmlformats-officedocument.presentationml.slide+xml"/>
  <Override PartName="/ppt/slides/slide50.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48.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_rels/slide47.xml.rels" ContentType="application/vnd.openxmlformats-package.relationships+xml"/>
  <Override PartName="/ppt/slides/_rels/slide54.xml.rels" ContentType="application/vnd.openxmlformats-package.relationships+xml"/>
  <Override PartName="/ppt/slides/_rels/slide4.xml.rels" ContentType="application/vnd.openxmlformats-package.relationships+xml"/>
  <Override PartName="/ppt/slides/_rels/slide8.xml.rels" ContentType="application/vnd.openxmlformats-package.relationships+xml"/>
  <Override PartName="/ppt/slides/_rels/slide43.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1.xml.rels" ContentType="application/vnd.openxmlformats-package.relationships+xml"/>
  <Override PartName="/ppt/slides/_rels/slide27.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44.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8.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31.xml.rels" ContentType="application/vnd.openxmlformats-package.relationships+xml"/>
  <Override PartName="/ppt/slides/_rels/slide39.xml.rels" ContentType="application/vnd.openxmlformats-package.relationships+xml"/>
  <Override PartName="/ppt/slides/_rels/slide15.xml.rels" ContentType="application/vnd.openxmlformats-package.relationships+xml"/>
  <Override PartName="/ppt/slides/_rels/slide24.xml.rels" ContentType="application/vnd.openxmlformats-package.relationships+xml"/>
  <Override PartName="/ppt/slides/_rels/slide53.xml.rels" ContentType="application/vnd.openxmlformats-package.relationships+xml"/>
  <Override PartName="/ppt/slides/_rels/slide46.xml.rels" ContentType="application/vnd.openxmlformats-package.relationships+xml"/>
  <Override PartName="/ppt/slides/_rels/slide45.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9.xml.rels" ContentType="application/vnd.openxmlformats-package.relationships+xml"/>
  <Override PartName="/ppt/slides/_rels/slide38.xml.rels" ContentType="application/vnd.openxmlformats-package.relationships+xml"/>
  <Override PartName="/ppt/slides/_rels/slide23.xml.rels" ContentType="application/vnd.openxmlformats-package.relationships+xml"/>
  <Override PartName="/ppt/slides/_rels/slide52.xml.rels" ContentType="application/vnd.openxmlformats-package.relationships+xml"/>
  <Override PartName="/ppt/slides/_rels/slide58.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51.xml.rels" ContentType="application/vnd.openxmlformats-package.relationships+xml"/>
  <Override PartName="/ppt/slides/_rels/slide35.xml.rels" ContentType="application/vnd.openxmlformats-package.relationships+xml"/>
  <Override PartName="/ppt/slides/_rels/slide57.xml.rels" ContentType="application/vnd.openxmlformats-package.relationships+xml"/>
  <Override PartName="/ppt/slides/_rels/slide42.xml.rels" ContentType="application/vnd.openxmlformats-package.relationships+xml"/>
  <Override PartName="/ppt/slides/_rels/slide7.xml.rels" ContentType="application/vnd.openxmlformats-package.relationships+xml"/>
  <Override PartName="/ppt/slides/_rels/slide50.xml.rels" ContentType="application/vnd.openxmlformats-package.relationships+xml"/>
  <Override PartName="/ppt/slides/_rels/slide34.xml.rels" ContentType="application/vnd.openxmlformats-package.relationships+xml"/>
  <Override PartName="/ppt/slides/_rels/slide49.xml.rels" ContentType="application/vnd.openxmlformats-package.relationships+xml"/>
  <Override PartName="/ppt/slides/_rels/slide41.xml.rels" ContentType="application/vnd.openxmlformats-package.relationships+xml"/>
  <Override PartName="/ppt/slides/_rels/slide56.xml.rels" ContentType="application/vnd.openxmlformats-package.relationships+xml"/>
  <Override PartName="/ppt/slides/_rels/slide6.xml.rels" ContentType="application/vnd.openxmlformats-package.relationships+xml"/>
  <Override PartName="/ppt/slides/_rels/slide40.xml.rels" ContentType="application/vnd.openxmlformats-package.relationships+xml"/>
  <Override PartName="/ppt/slides/_rels/slide55.xml.rels" ContentType="application/vnd.openxmlformats-package.relationships+xml"/>
  <Override PartName="/ppt/slides/_rels/slide5.xml.rels" ContentType="application/vnd.openxmlformats-package.relationships+xml"/>
  <Override PartName="/ppt/slides/_rels/slide33.xml.rels" ContentType="application/vnd.openxmlformats-package.relationships+xml"/>
  <Override PartName="/ppt/slides/_rels/slide48.xml.rels" ContentType="application/vnd.openxmlformats-package.relationships+xml"/>
  <Override PartName="/ppt/slides/_rels/slide32.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25.xml.rels" ContentType="application/vnd.openxmlformats-package.relationships+xml"/>
  <Override PartName="/ppt/slides/slide30.xml" ContentType="application/vnd.openxmlformats-officedocument.presentationml.slide+xml"/>
  <Override PartName="/ppt/slides/slide49.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47.xml" ContentType="application/vnd.openxmlformats-officedocument.presentationml.slide+xml"/>
  <Override PartName="/ppt/slides/slide9.xml" ContentType="application/vnd.openxmlformats-officedocument.presentationml.slide+xml"/>
  <Override PartName="/ppt/slides/slide44.xml" ContentType="application/vnd.openxmlformats-officedocument.presentationml.slide+xml"/>
  <Override PartName="/ppt/slides/slide8.xml" ContentType="application/vnd.openxmlformats-officedocument.presentationml.slide+xml"/>
  <Override PartName="/ppt/slides/slide4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Lst>
  <p:sldSz cx="9144000" cy="51435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598791FC-B7E1-4369-AE6A-DBF890AFC0E2}"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9" name="PlaceHolder 2"/>
          <p:cNvSpPr>
            <a:spLocks noGrp="1"/>
          </p:cNvSpPr>
          <p:nvPr>
            <p:ph/>
          </p:nvPr>
        </p:nvSpPr>
        <p:spPr>
          <a:xfrm>
            <a:off x="457200" y="55548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0" name="PlaceHolder 3"/>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8ECFE1A7-3383-4DB9-9434-F28B219957B1}"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2"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3"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4"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5" name="PlaceHolder 5"/>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C12FA9B7-A311-485D-8F8D-C53C8C289909}"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7" name="PlaceHolder 2"/>
          <p:cNvSpPr>
            <a:spLocks noGrp="1"/>
          </p:cNvSpPr>
          <p:nvPr>
            <p:ph/>
          </p:nvPr>
        </p:nvSpPr>
        <p:spPr>
          <a:xfrm>
            <a:off x="45720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8" name="PlaceHolder 3"/>
          <p:cNvSpPr>
            <a:spLocks noGrp="1"/>
          </p:cNvSpPr>
          <p:nvPr>
            <p:ph/>
          </p:nvPr>
        </p:nvSpPr>
        <p:spPr>
          <a:xfrm>
            <a:off x="323964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39" name="PlaceHolder 4"/>
          <p:cNvSpPr>
            <a:spLocks noGrp="1"/>
          </p:cNvSpPr>
          <p:nvPr>
            <p:ph/>
          </p:nvPr>
        </p:nvSpPr>
        <p:spPr>
          <a:xfrm>
            <a:off x="602208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0" name="PlaceHolder 5"/>
          <p:cNvSpPr>
            <a:spLocks noGrp="1"/>
          </p:cNvSpPr>
          <p:nvPr>
            <p:ph/>
          </p:nvPr>
        </p:nvSpPr>
        <p:spPr>
          <a:xfrm>
            <a:off x="45720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1" name="PlaceHolder 6"/>
          <p:cNvSpPr>
            <a:spLocks noGrp="1"/>
          </p:cNvSpPr>
          <p:nvPr>
            <p:ph/>
          </p:nvPr>
        </p:nvSpPr>
        <p:spPr>
          <a:xfrm>
            <a:off x="323964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2" name="PlaceHolder 7"/>
          <p:cNvSpPr>
            <a:spLocks noGrp="1"/>
          </p:cNvSpPr>
          <p:nvPr>
            <p:ph/>
          </p:nvPr>
        </p:nvSpPr>
        <p:spPr>
          <a:xfrm>
            <a:off x="602208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C2C56D9E-883C-492A-A23D-9596B3F6E518}"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49" name="PlaceHolder 2"/>
          <p:cNvSpPr>
            <a:spLocks noGrp="1"/>
          </p:cNvSpPr>
          <p:nvPr>
            <p:ph type="subTitle"/>
          </p:nvPr>
        </p:nvSpPr>
        <p:spPr>
          <a:xfrm>
            <a:off x="457200" y="555480"/>
            <a:ext cx="8229240" cy="418752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1" name="PlaceHolder 2"/>
          <p:cNvSpPr>
            <a:spLocks noGrp="1"/>
          </p:cNvSpPr>
          <p:nvPr>
            <p:ph/>
          </p:nvPr>
        </p:nvSpPr>
        <p:spPr>
          <a:xfrm>
            <a:off x="457200" y="555480"/>
            <a:ext cx="822924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3"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4"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0520"/>
            <a:ext cx="8229240" cy="16682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58"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9"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0"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8" name="PlaceHolder 2"/>
          <p:cNvSpPr>
            <a:spLocks noGrp="1"/>
          </p:cNvSpPr>
          <p:nvPr>
            <p:ph type="subTitle"/>
          </p:nvPr>
        </p:nvSpPr>
        <p:spPr>
          <a:xfrm>
            <a:off x="457200" y="555480"/>
            <a:ext cx="8229240" cy="418752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C49E232A-B800-4CFD-A750-8291F2691102}"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62"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3"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4" name="PlaceHolder 4"/>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66"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7"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8" name="PlaceHolder 4"/>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0" name="PlaceHolder 2"/>
          <p:cNvSpPr>
            <a:spLocks noGrp="1"/>
          </p:cNvSpPr>
          <p:nvPr>
            <p:ph/>
          </p:nvPr>
        </p:nvSpPr>
        <p:spPr>
          <a:xfrm>
            <a:off x="457200" y="55548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1" name="PlaceHolder 3"/>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3"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4"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5"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6" name="PlaceHolder 5"/>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78" name="PlaceHolder 2"/>
          <p:cNvSpPr>
            <a:spLocks noGrp="1"/>
          </p:cNvSpPr>
          <p:nvPr>
            <p:ph/>
          </p:nvPr>
        </p:nvSpPr>
        <p:spPr>
          <a:xfrm>
            <a:off x="45720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79" name="PlaceHolder 3"/>
          <p:cNvSpPr>
            <a:spLocks noGrp="1"/>
          </p:cNvSpPr>
          <p:nvPr>
            <p:ph/>
          </p:nvPr>
        </p:nvSpPr>
        <p:spPr>
          <a:xfrm>
            <a:off x="323964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0" name="PlaceHolder 4"/>
          <p:cNvSpPr>
            <a:spLocks noGrp="1"/>
          </p:cNvSpPr>
          <p:nvPr>
            <p:ph/>
          </p:nvPr>
        </p:nvSpPr>
        <p:spPr>
          <a:xfrm>
            <a:off x="6022080" y="55548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1" name="PlaceHolder 5"/>
          <p:cNvSpPr>
            <a:spLocks noGrp="1"/>
          </p:cNvSpPr>
          <p:nvPr>
            <p:ph/>
          </p:nvPr>
        </p:nvSpPr>
        <p:spPr>
          <a:xfrm>
            <a:off x="45720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2" name="PlaceHolder 6"/>
          <p:cNvSpPr>
            <a:spLocks noGrp="1"/>
          </p:cNvSpPr>
          <p:nvPr>
            <p:ph/>
          </p:nvPr>
        </p:nvSpPr>
        <p:spPr>
          <a:xfrm>
            <a:off x="323964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83" name="PlaceHolder 7"/>
          <p:cNvSpPr>
            <a:spLocks noGrp="1"/>
          </p:cNvSpPr>
          <p:nvPr>
            <p:ph/>
          </p:nvPr>
        </p:nvSpPr>
        <p:spPr>
          <a:xfrm>
            <a:off x="6022080" y="2742840"/>
            <a:ext cx="26496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0" name="PlaceHolder 2"/>
          <p:cNvSpPr>
            <a:spLocks noGrp="1"/>
          </p:cNvSpPr>
          <p:nvPr>
            <p:ph/>
          </p:nvPr>
        </p:nvSpPr>
        <p:spPr>
          <a:xfrm>
            <a:off x="457200" y="555480"/>
            <a:ext cx="822924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EA4DCD98-529F-406D-939A-54D7AE34C0FB}"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2"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13"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6D502226-354E-4A1D-9B54-E0F46E5208A9}"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C7B52336-3897-44B9-AA69-313B15BB25C7}"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457200" y="-20520"/>
            <a:ext cx="8229240" cy="166824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B9E34AA3-9AF4-476E-A114-465C51039FE1}"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17"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18" name="PlaceHolder 3"/>
          <p:cNvSpPr>
            <a:spLocks noGrp="1"/>
          </p:cNvSpPr>
          <p:nvPr>
            <p:ph/>
          </p:nvPr>
        </p:nvSpPr>
        <p:spPr>
          <a:xfrm>
            <a:off x="467424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19" name="PlaceHolder 4"/>
          <p:cNvSpPr>
            <a:spLocks noGrp="1"/>
          </p:cNvSpPr>
          <p:nvPr>
            <p:ph/>
          </p:nvPr>
        </p:nvSpPr>
        <p:spPr>
          <a:xfrm>
            <a:off x="45720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A264C6C1-FA5E-4B80-A006-25A7DB5203DB}"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1" name="PlaceHolder 2"/>
          <p:cNvSpPr>
            <a:spLocks noGrp="1"/>
          </p:cNvSpPr>
          <p:nvPr>
            <p:ph/>
          </p:nvPr>
        </p:nvSpPr>
        <p:spPr>
          <a:xfrm>
            <a:off x="457200" y="555480"/>
            <a:ext cx="4015800" cy="418752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2"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3" name="PlaceHolder 4"/>
          <p:cNvSpPr>
            <a:spLocks noGrp="1"/>
          </p:cNvSpPr>
          <p:nvPr>
            <p:ph/>
          </p:nvPr>
        </p:nvSpPr>
        <p:spPr>
          <a:xfrm>
            <a:off x="4674240" y="274284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B994D4A-0450-4F7B-8D45-E2F4F621F41D}"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
            <a:ext cx="8229240" cy="359640"/>
          </a:xfrm>
          <a:prstGeom prst="rect">
            <a:avLst/>
          </a:prstGeom>
          <a:noFill/>
          <a:ln w="0">
            <a:noFill/>
          </a:ln>
        </p:spPr>
        <p:txBody>
          <a:bodyPr lIns="0" rIns="0" tIns="0" bIns="0" anchor="ctr">
            <a:noAutofit/>
          </a:bodyPr>
          <a:p>
            <a:pPr indent="0">
              <a:buNone/>
            </a:pPr>
            <a:endParaRPr b="0" lang="el-GR" sz="1800" spc="-1" strike="noStrike">
              <a:solidFill>
                <a:srgbClr val="000000"/>
              </a:solidFill>
              <a:latin typeface="Constantia"/>
            </a:endParaRPr>
          </a:p>
        </p:txBody>
      </p:sp>
      <p:sp>
        <p:nvSpPr>
          <p:cNvPr id="25" name="PlaceHolder 2"/>
          <p:cNvSpPr>
            <a:spLocks noGrp="1"/>
          </p:cNvSpPr>
          <p:nvPr>
            <p:ph/>
          </p:nvPr>
        </p:nvSpPr>
        <p:spPr>
          <a:xfrm>
            <a:off x="45720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6" name="PlaceHolder 3"/>
          <p:cNvSpPr>
            <a:spLocks noGrp="1"/>
          </p:cNvSpPr>
          <p:nvPr>
            <p:ph/>
          </p:nvPr>
        </p:nvSpPr>
        <p:spPr>
          <a:xfrm>
            <a:off x="4674240" y="555480"/>
            <a:ext cx="401580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27" name="PlaceHolder 4"/>
          <p:cNvSpPr>
            <a:spLocks noGrp="1"/>
          </p:cNvSpPr>
          <p:nvPr>
            <p:ph/>
          </p:nvPr>
        </p:nvSpPr>
        <p:spPr>
          <a:xfrm>
            <a:off x="457200" y="2742840"/>
            <a:ext cx="8229240" cy="199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F53D103-536B-40A8-89AB-9220C86E101B}"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aa2d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0" name="6 - Ελεύθερη σχεδίαση"/>
          <p:cNvSpPr/>
          <p:nvPr/>
        </p:nvSpPr>
        <p:spPr>
          <a:xfrm>
            <a:off x="-9360" y="-5400"/>
            <a:ext cx="9162720" cy="78084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sp>
        <p:nvSpPr>
          <p:cNvPr id="1" name="7 - Ελεύθερη σχεδίαση"/>
          <p:cNvSpPr/>
          <p:nvPr/>
        </p:nvSpPr>
        <p:spPr>
          <a:xfrm>
            <a:off x="4381560" y="-5400"/>
            <a:ext cx="4762080" cy="47844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sp>
        <p:nvSpPr>
          <p:cNvPr id="2" name="PlaceHolder 1"/>
          <p:cNvSpPr>
            <a:spLocks noGrp="1"/>
          </p:cNvSpPr>
          <p:nvPr>
            <p:ph type="title"/>
          </p:nvPr>
        </p:nvSpPr>
        <p:spPr>
          <a:xfrm>
            <a:off x="533520" y="1028880"/>
            <a:ext cx="7851240" cy="1371240"/>
          </a:xfrm>
          <a:prstGeom prst="rect">
            <a:avLst/>
          </a:prstGeom>
          <a:noFill/>
          <a:ln w="0">
            <a:noFill/>
          </a:ln>
        </p:spPr>
        <p:txBody>
          <a:bodyPr lIns="90000" rIns="18360" tIns="0" bIns="0" anchor="b">
            <a:normAutofit fontScale="82000"/>
          </a:bodyPr>
          <a:p>
            <a:pPr indent="0" algn="r">
              <a:lnSpc>
                <a:spcPct val="100000"/>
              </a:lnSpc>
              <a:buNone/>
            </a:pPr>
            <a:r>
              <a:rPr b="1" lang="el-GR" sz="5600" spc="-1" strike="noStrike">
                <a:solidFill>
                  <a:srgbClr val="50e0ea"/>
                </a:solidFill>
                <a:latin typeface="Calibri"/>
              </a:rPr>
              <a:t>Kλικ για επεξεργασία του τίτλου</a:t>
            </a:r>
            <a:endParaRPr b="0" lang="el-GR" sz="5600" spc="-1" strike="noStrike">
              <a:solidFill>
                <a:srgbClr val="ffffff"/>
              </a:solidFill>
              <a:latin typeface="Constantia"/>
            </a:endParaRPr>
          </a:p>
        </p:txBody>
      </p:sp>
      <p:sp>
        <p:nvSpPr>
          <p:cNvPr id="3" name="PlaceHolder 2"/>
          <p:cNvSpPr>
            <a:spLocks noGrp="1"/>
          </p:cNvSpPr>
          <p:nvPr>
            <p:ph type="dt" idx="1"/>
          </p:nvPr>
        </p:nvSpPr>
        <p:spPr>
          <a:xfrm>
            <a:off x="457200" y="4767120"/>
            <a:ext cx="2133360" cy="273600"/>
          </a:xfrm>
          <a:prstGeom prst="rect">
            <a:avLst/>
          </a:prstGeom>
          <a:noFill/>
          <a:ln w="0">
            <a:noFill/>
          </a:ln>
        </p:spPr>
        <p:txBody>
          <a:bodyPr lIns="0" rIns="0" tIns="0" bIns="0" anchor="b">
            <a:noAutofit/>
          </a:bodyPr>
          <a:lstStyle>
            <a:lvl1pPr indent="0">
              <a:lnSpc>
                <a:spcPct val="100000"/>
              </a:lnSpc>
              <a:buNone/>
              <a:defRPr b="0" lang="el-GR" sz="1200" spc="-1" strike="noStrike">
                <a:solidFill>
                  <a:srgbClr val="d1eaed"/>
                </a:solidFill>
                <a:latin typeface="Constantia"/>
              </a:defRPr>
            </a:lvl1pPr>
          </a:lstStyle>
          <a:p>
            <a:pPr indent="0">
              <a:lnSpc>
                <a:spcPct val="100000"/>
              </a:lnSpc>
              <a:buNone/>
            </a:pPr>
            <a:r>
              <a:rPr b="0" lang="el-GR" sz="1200" spc="-1" strike="noStrike">
                <a:solidFill>
                  <a:srgbClr val="d1eaed"/>
                </a:solidFill>
                <a:latin typeface="Constantia"/>
              </a:rPr>
              <a:t>&lt;date/time&gt;</a:t>
            </a:r>
            <a:endParaRPr b="0" lang="en-US" sz="1200" spc="-1" strike="noStrike">
              <a:solidFill>
                <a:srgbClr val="000000"/>
              </a:solidFill>
              <a:latin typeface="Times New Roman"/>
            </a:endParaRPr>
          </a:p>
        </p:txBody>
      </p:sp>
      <p:sp>
        <p:nvSpPr>
          <p:cNvPr id="4" name="PlaceHolder 3"/>
          <p:cNvSpPr>
            <a:spLocks noGrp="1"/>
          </p:cNvSpPr>
          <p:nvPr>
            <p:ph type="ftr" idx="2"/>
          </p:nvPr>
        </p:nvSpPr>
        <p:spPr>
          <a:xfrm>
            <a:off x="2666880" y="4767120"/>
            <a:ext cx="3352320" cy="273600"/>
          </a:xfrm>
          <a:prstGeom prst="rect">
            <a:avLst/>
          </a:prstGeom>
          <a:noFill/>
          <a:ln w="0">
            <a:noFill/>
          </a:ln>
        </p:spPr>
        <p:txBody>
          <a:bodyPr lIns="0" rIns="0" tIns="0" bIns="0" anchor="b">
            <a:noAutofit/>
          </a:bodyPr>
          <a:lstStyle>
            <a:lvl1pPr indent="0" algn="ctr">
              <a:buNone/>
              <a:defRPr b="0" lang="en-US" sz="1400" spc="-1" strike="noStrike">
                <a:solidFill>
                  <a:srgbClr val="000000"/>
                </a:solidFill>
                <a:latin typeface="Times New Roman"/>
              </a:defRPr>
            </a:lvl1pPr>
          </a:lstStyle>
          <a:p>
            <a:pPr indent="0" algn="ctr">
              <a:buNone/>
            </a:pPr>
            <a:r>
              <a:rPr b="0" lang="en-US" sz="1400" spc="-1" strike="noStrike">
                <a:solidFill>
                  <a:srgbClr val="000000"/>
                </a:solidFill>
                <a:latin typeface="Times New Roman"/>
              </a:rPr>
              <a:t>&lt;footer&gt;</a:t>
            </a:r>
            <a:endParaRPr b="0" lang="en-US" sz="1400" spc="-1" strike="noStrike">
              <a:solidFill>
                <a:srgbClr val="000000"/>
              </a:solidFill>
              <a:latin typeface="Times New Roman"/>
            </a:endParaRPr>
          </a:p>
        </p:txBody>
      </p:sp>
      <p:sp>
        <p:nvSpPr>
          <p:cNvPr id="5" name="PlaceHolder 4"/>
          <p:cNvSpPr>
            <a:spLocks noGrp="1"/>
          </p:cNvSpPr>
          <p:nvPr>
            <p:ph type="sldNum" idx="3"/>
          </p:nvPr>
        </p:nvSpPr>
        <p:spPr>
          <a:xfrm>
            <a:off x="7924680" y="4767120"/>
            <a:ext cx="761760" cy="273600"/>
          </a:xfrm>
          <a:prstGeom prst="rect">
            <a:avLst/>
          </a:prstGeom>
          <a:noFill/>
          <a:ln w="0">
            <a:noFill/>
          </a:ln>
        </p:spPr>
        <p:txBody>
          <a:bodyPr lIns="0" rIns="0" tIns="0" bIns="0" anchor="b">
            <a:noAutofit/>
          </a:bodyPr>
          <a:lstStyle>
            <a:lvl1pPr indent="0" algn="r">
              <a:lnSpc>
                <a:spcPct val="100000"/>
              </a:lnSpc>
              <a:buNone/>
              <a:defRPr b="0" lang="el-GR" sz="1200" spc="-1" strike="noStrike">
                <a:solidFill>
                  <a:srgbClr val="d1eaed"/>
                </a:solidFill>
                <a:latin typeface="Constantia"/>
              </a:defRPr>
            </a:lvl1pPr>
          </a:lstStyle>
          <a:p>
            <a:pPr indent="0" algn="r">
              <a:lnSpc>
                <a:spcPct val="100000"/>
              </a:lnSpc>
              <a:buNone/>
            </a:pPr>
            <a:fld id="{0E3BC195-A24E-4859-9F00-C73BEE976C65}" type="slidenum">
              <a:rPr b="0" lang="el-GR" sz="1200" spc="-1" strike="noStrike">
                <a:solidFill>
                  <a:srgbClr val="d1eaed"/>
                </a:solidFill>
                <a:latin typeface="Constantia"/>
              </a:rPr>
              <a:t>&lt;number&gt;</a:t>
            </a:fld>
            <a:endParaRPr b="0" lang="en-US" sz="1200" spc="-1" strike="noStrike">
              <a:solidFill>
                <a:srgbClr val="000000"/>
              </a:solidFill>
              <a:latin typeface="Times New Roman"/>
            </a:endParaRPr>
          </a:p>
        </p:txBody>
      </p:sp>
      <p:sp>
        <p:nvSpPr>
          <p:cNvPr id="6" name="PlaceHolder 5"/>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2600" spc="-1" strike="noStrike">
                <a:solidFill>
                  <a:srgbClr val="ffffff"/>
                </a:solidFill>
                <a:latin typeface="Calibri"/>
              </a:rPr>
              <a:t>Click to edit the outline text format</a:t>
            </a:r>
            <a:endParaRPr b="0" lang="el-GR" sz="2600" spc="-1" strike="noStrike">
              <a:solidFill>
                <a:srgbClr val="ffffff"/>
              </a:solidFill>
              <a:latin typeface="Calibri"/>
            </a:endParaRPr>
          </a:p>
          <a:p>
            <a:pPr lvl="1" marL="864000" indent="-324000">
              <a:spcBef>
                <a:spcPts val="1134"/>
              </a:spcBef>
              <a:buClr>
                <a:srgbClr val="000000"/>
              </a:buClr>
              <a:buSzPct val="75000"/>
              <a:buFont typeface="Symbol" charset="2"/>
              <a:buChar char=""/>
            </a:pPr>
            <a:r>
              <a:rPr b="0" lang="el-GR" sz="2100" spc="-1" strike="noStrike">
                <a:solidFill>
                  <a:srgbClr val="ffffff"/>
                </a:solidFill>
                <a:latin typeface="Calibri"/>
              </a:rPr>
              <a:t>Second Outline Level</a:t>
            </a:r>
            <a:endParaRPr b="0" lang="el-GR" sz="2100" spc="-1" strike="noStrike">
              <a:solidFill>
                <a:srgbClr val="ffffff"/>
              </a:solidFill>
              <a:latin typeface="Calibri"/>
            </a:endParaRPr>
          </a:p>
          <a:p>
            <a:pPr lvl="2" marL="1296000" indent="-288000">
              <a:spcBef>
                <a:spcPts val="850"/>
              </a:spcBef>
              <a:buClr>
                <a:srgbClr val="000000"/>
              </a:buClr>
              <a:buSzPct val="45000"/>
              <a:buFont typeface="Wingdings" charset="2"/>
              <a:buChar char=""/>
            </a:pPr>
            <a:r>
              <a:rPr b="0" lang="el-GR" sz="2000" spc="-1" strike="noStrike">
                <a:solidFill>
                  <a:srgbClr val="ffffff"/>
                </a:solidFill>
                <a:latin typeface="Calibri"/>
              </a:rPr>
              <a:t>Third Outline Level</a:t>
            </a:r>
            <a:endParaRPr b="0" lang="el-GR" sz="2000" spc="-1" strike="noStrike">
              <a:solidFill>
                <a:srgbClr val="ffffff"/>
              </a:solidFill>
              <a:latin typeface="Calibri"/>
            </a:endParaRPr>
          </a:p>
          <a:p>
            <a:pPr lvl="3" marL="1728000" indent="-216000">
              <a:spcBef>
                <a:spcPts val="567"/>
              </a:spcBef>
              <a:buClr>
                <a:srgbClr val="000000"/>
              </a:buClr>
              <a:buSzPct val="75000"/>
              <a:buFont typeface="Symbol" charset="2"/>
              <a:buChar char=""/>
            </a:pPr>
            <a:r>
              <a:rPr b="0" lang="el-GR" sz="2000" spc="-1" strike="noStrike">
                <a:solidFill>
                  <a:srgbClr val="ffffff"/>
                </a:solidFill>
                <a:latin typeface="Calibri"/>
              </a:rPr>
              <a:t>Fourth Outline Level</a:t>
            </a:r>
            <a:endParaRPr b="0" lang="el-GR" sz="2000" spc="-1" strike="noStrike">
              <a:solidFill>
                <a:srgbClr val="ffffff"/>
              </a:solidFill>
              <a:latin typeface="Calibri"/>
            </a:endParaRPr>
          </a:p>
          <a:p>
            <a:pPr lvl="4" marL="2160000" indent="-216000">
              <a:spcBef>
                <a:spcPts val="283"/>
              </a:spcBef>
              <a:buClr>
                <a:srgbClr val="000000"/>
              </a:buClr>
              <a:buSzPct val="45000"/>
              <a:buFont typeface="Wingdings" charset="2"/>
              <a:buChar char=""/>
            </a:pPr>
            <a:r>
              <a:rPr b="0" lang="el-GR" sz="2000" spc="-1" strike="noStrike">
                <a:solidFill>
                  <a:srgbClr val="ffffff"/>
                </a:solidFill>
                <a:latin typeface="Calibri"/>
              </a:rPr>
              <a:t>Fifth Outline Level</a:t>
            </a:r>
            <a:endParaRPr b="0" lang="el-GR" sz="2000" spc="-1" strike="noStrike">
              <a:solidFill>
                <a:srgbClr val="ffffff"/>
              </a:solidFill>
              <a:latin typeface="Calibri"/>
            </a:endParaRPr>
          </a:p>
          <a:p>
            <a:pPr lvl="5" marL="2592000" indent="-216000">
              <a:spcBef>
                <a:spcPts val="283"/>
              </a:spcBef>
              <a:buClr>
                <a:srgbClr val="000000"/>
              </a:buClr>
              <a:buSzPct val="45000"/>
              <a:buFont typeface="Wingdings" charset="2"/>
              <a:buChar char=""/>
            </a:pPr>
            <a:r>
              <a:rPr b="0" lang="el-GR" sz="2000" spc="-1" strike="noStrike">
                <a:solidFill>
                  <a:srgbClr val="ffffff"/>
                </a:solidFill>
                <a:latin typeface="Calibri"/>
              </a:rPr>
              <a:t>Sixth Outline Level</a:t>
            </a:r>
            <a:endParaRPr b="0" lang="el-GR" sz="2000" spc="-1" strike="noStrike">
              <a:solidFill>
                <a:srgbClr val="ffffff"/>
              </a:solidFill>
              <a:latin typeface="Calibri"/>
            </a:endParaRPr>
          </a:p>
          <a:p>
            <a:pPr lvl="6" marL="3024000" indent="-216000">
              <a:spcBef>
                <a:spcPts val="283"/>
              </a:spcBef>
              <a:buClr>
                <a:srgbClr val="000000"/>
              </a:buClr>
              <a:buSzPct val="45000"/>
              <a:buFont typeface="Wingdings" charset="2"/>
              <a:buChar char=""/>
            </a:pPr>
            <a:r>
              <a:rPr b="0" lang="el-GR" sz="2000" spc="-1" strike="noStrike">
                <a:solidFill>
                  <a:srgbClr val="ffffff"/>
                </a:solidFill>
                <a:latin typeface="Calibri"/>
              </a:rPr>
              <a:t>Seventh Outline Level</a:t>
            </a:r>
            <a:endParaRPr b="0" lang="el-GR" sz="2000" spc="-1" strike="noStrike">
              <a:solidFill>
                <a:srgbClr val="ffffff"/>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772" sy="64772" algn="tl"/>
        </a:blipFill>
      </p:bgPr>
    </p:bg>
    <p:spTree>
      <p:nvGrpSpPr>
        <p:cNvPr id="1" name=""/>
        <p:cNvGrpSpPr/>
        <p:nvPr/>
      </p:nvGrpSpPr>
      <p:grpSpPr>
        <a:xfrm>
          <a:off x="0" y="0"/>
          <a:ext cx="0" cy="0"/>
          <a:chOff x="0" y="0"/>
          <a:chExt cx="0" cy="0"/>
        </a:xfrm>
      </p:grpSpPr>
      <p:sp>
        <p:nvSpPr>
          <p:cNvPr id="43" name="6 - Ελεύθερη σχεδίαση"/>
          <p:cNvSpPr/>
          <p:nvPr/>
        </p:nvSpPr>
        <p:spPr>
          <a:xfrm>
            <a:off x="-9360" y="-5400"/>
            <a:ext cx="9162720" cy="78084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44" name="7 - Ελεύθερη σχεδίαση"/>
          <p:cNvSpPr/>
          <p:nvPr/>
        </p:nvSpPr>
        <p:spPr>
          <a:xfrm>
            <a:off x="4381560" y="-5400"/>
            <a:ext cx="4762080" cy="47844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45" name="PlaceHolder 1"/>
          <p:cNvSpPr>
            <a:spLocks noGrp="1"/>
          </p:cNvSpPr>
          <p:nvPr>
            <p:ph type="title"/>
          </p:nvPr>
        </p:nvSpPr>
        <p:spPr>
          <a:xfrm>
            <a:off x="457200" y="-20520"/>
            <a:ext cx="8229240" cy="359640"/>
          </a:xfrm>
          <a:prstGeom prst="rect">
            <a:avLst/>
          </a:prstGeom>
          <a:noFill/>
          <a:ln w="0">
            <a:noFill/>
          </a:ln>
        </p:spPr>
        <p:txBody>
          <a:bodyPr lIns="90000" rIns="90000" tIns="45000" bIns="45000" anchor="t">
            <a:noAutofit/>
          </a:bodyPr>
          <a:p>
            <a:pPr indent="0" algn="ctr">
              <a:lnSpc>
                <a:spcPct val="100000"/>
              </a:lnSpc>
              <a:buNone/>
            </a:pPr>
            <a:r>
              <a:rPr b="0" lang="el-GR" sz="2300" spc="-1" strike="noStrike">
                <a:solidFill>
                  <a:srgbClr val="04617b"/>
                </a:solidFill>
                <a:latin typeface="Calibri"/>
              </a:rPr>
              <a:t>Ιστορική αναδρομή - Εισαγωγή</a:t>
            </a:r>
            <a:endParaRPr b="0" lang="el-GR" sz="2300" spc="-1" strike="noStrike">
              <a:solidFill>
                <a:srgbClr val="000000"/>
              </a:solidFill>
              <a:latin typeface="Constantia"/>
            </a:endParaRPr>
          </a:p>
        </p:txBody>
      </p:sp>
      <p:sp>
        <p:nvSpPr>
          <p:cNvPr id="46" name="PlaceHolder 2"/>
          <p:cNvSpPr>
            <a:spLocks noGrp="1"/>
          </p:cNvSpPr>
          <p:nvPr>
            <p:ph type="body"/>
          </p:nvPr>
        </p:nvSpPr>
        <p:spPr>
          <a:xfrm>
            <a:off x="457200" y="555480"/>
            <a:ext cx="8229240" cy="418752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l-GR" sz="2600" spc="-1" strike="noStrike">
                <a:solidFill>
                  <a:srgbClr val="000000"/>
                </a:solidFill>
                <a:latin typeface="Calibri"/>
              </a:rPr>
              <a:t>Kλικ για επεξεργασία των στυλ του υποδείγματος</a:t>
            </a:r>
            <a:endParaRPr b="0" lang="el-GR" sz="2600" spc="-1" strike="noStrike">
              <a:solidFill>
                <a:srgbClr val="000000"/>
              </a:solidFill>
              <a:latin typeface="Calibri"/>
            </a:endParaRPr>
          </a:p>
          <a:p>
            <a:pPr lvl="1" marL="640080" indent="-246960">
              <a:lnSpc>
                <a:spcPct val="100000"/>
              </a:lnSpc>
              <a:spcBef>
                <a:spcPts val="479"/>
              </a:spcBef>
              <a:buClr>
                <a:srgbClr val="0f6fc6"/>
              </a:buClr>
              <a:buSzPct val="85000"/>
              <a:buFont typeface="Wingdings 2" charset="2"/>
              <a:buChar char=""/>
            </a:pPr>
            <a:r>
              <a:rPr b="0" lang="el-GR" sz="2400" spc="-1" strike="noStrike">
                <a:solidFill>
                  <a:srgbClr val="000000"/>
                </a:solidFill>
                <a:latin typeface="Calibri"/>
              </a:rPr>
              <a:t>Δεύτερου επιπέδου</a:t>
            </a:r>
            <a:endParaRPr b="0" lang="el-GR" sz="2400" spc="-1" strike="noStrike">
              <a:solidFill>
                <a:srgbClr val="000000"/>
              </a:solidFill>
              <a:latin typeface="Calibri"/>
            </a:endParaRPr>
          </a:p>
          <a:p>
            <a:pPr lvl="2" marL="914400" indent="-246960">
              <a:lnSpc>
                <a:spcPct val="100000"/>
              </a:lnSpc>
              <a:spcBef>
                <a:spcPts val="420"/>
              </a:spcBef>
              <a:buClr>
                <a:srgbClr val="009dd9"/>
              </a:buClr>
              <a:buSzPct val="70000"/>
              <a:buFont typeface="Wingdings 2" charset="2"/>
              <a:buChar char=""/>
            </a:pPr>
            <a:r>
              <a:rPr b="0" lang="el-GR" sz="2100" spc="-1" strike="noStrike">
                <a:solidFill>
                  <a:srgbClr val="000000"/>
                </a:solidFill>
                <a:latin typeface="Calibri"/>
              </a:rPr>
              <a:t>Τρίτου επιπέδου</a:t>
            </a:r>
            <a:endParaRPr b="0" lang="el-GR" sz="2100" spc="-1" strike="noStrike">
              <a:solidFill>
                <a:srgbClr val="000000"/>
              </a:solidFill>
              <a:latin typeface="Calibri"/>
            </a:endParaRPr>
          </a:p>
          <a:p>
            <a:pPr lvl="3" marL="1188720" indent="-210240">
              <a:lnSpc>
                <a:spcPct val="100000"/>
              </a:lnSpc>
              <a:spcBef>
                <a:spcPts val="400"/>
              </a:spcBef>
              <a:buClr>
                <a:srgbClr val="0bd0d9"/>
              </a:buClr>
              <a:buSzPct val="65000"/>
              <a:buFont typeface="Wingdings 2" charset="2"/>
              <a:buChar char=""/>
            </a:pPr>
            <a:r>
              <a:rPr b="0" lang="el-GR" sz="2000" spc="-1" strike="noStrike">
                <a:solidFill>
                  <a:srgbClr val="000000"/>
                </a:solidFill>
                <a:latin typeface="Calibri"/>
              </a:rPr>
              <a:t>Τέταρτου επιπέδου</a:t>
            </a:r>
            <a:endParaRPr b="0" lang="el-GR" sz="2000" spc="-1" strike="noStrike">
              <a:solidFill>
                <a:srgbClr val="000000"/>
              </a:solidFill>
              <a:latin typeface="Calibri"/>
            </a:endParaRPr>
          </a:p>
          <a:p>
            <a:pPr lvl="4" marL="1463040" indent="-210240">
              <a:lnSpc>
                <a:spcPct val="100000"/>
              </a:lnSpc>
              <a:spcBef>
                <a:spcPts val="400"/>
              </a:spcBef>
              <a:buClr>
                <a:srgbClr val="10cf9b"/>
              </a:buClr>
              <a:buSzPct val="65000"/>
              <a:buFont typeface="Wingdings 2" charset="2"/>
              <a:buChar char=""/>
            </a:pPr>
            <a:r>
              <a:rPr b="0" lang="el-GR" sz="2000" spc="-1" strike="noStrike">
                <a:solidFill>
                  <a:srgbClr val="000000"/>
                </a:solidFill>
                <a:latin typeface="Calibri"/>
              </a:rPr>
              <a:t>Πέμπτου επιπέδου</a:t>
            </a:r>
            <a:endParaRPr b="0" lang="el-GR" sz="2000" spc="-1" strike="noStrike">
              <a:solidFill>
                <a:srgbClr val="000000"/>
              </a:solidFill>
              <a:latin typeface="Calibri"/>
            </a:endParaRPr>
          </a:p>
        </p:txBody>
      </p:sp>
      <p:sp>
        <p:nvSpPr>
          <p:cNvPr id="47" name="6 - TextBox"/>
          <p:cNvSpPr/>
          <p:nvPr/>
        </p:nvSpPr>
        <p:spPr>
          <a:xfrm>
            <a:off x="467640" y="4875840"/>
            <a:ext cx="8208720" cy="272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200" spc="-1" strike="noStrike">
                <a:solidFill>
                  <a:srgbClr val="000000"/>
                </a:solidFill>
                <a:latin typeface="Constantia"/>
              </a:rPr>
              <a:t>Σαλής Αναστάσιος – Μηχανολόγος 1</a:t>
            </a:r>
            <a:r>
              <a:rPr b="0" i="1" lang="el-GR" sz="1200" spc="-1" strike="noStrike" baseline="30000">
                <a:solidFill>
                  <a:srgbClr val="000000"/>
                </a:solidFill>
                <a:latin typeface="Constantia"/>
              </a:rPr>
              <a:t>ου</a:t>
            </a:r>
            <a:r>
              <a:rPr b="0" i="1" lang="el-GR" sz="1200" spc="-1" strike="noStrike">
                <a:solidFill>
                  <a:srgbClr val="000000"/>
                </a:solidFill>
                <a:latin typeface="Constantia"/>
              </a:rPr>
              <a:t> ΕΠΑ.Λ.  Δράμας</a:t>
            </a:r>
            <a:endParaRPr b="0" lang="en-US"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title"/>
          </p:nvPr>
        </p:nvSpPr>
        <p:spPr>
          <a:xfrm>
            <a:off x="533520" y="339480"/>
            <a:ext cx="7851240" cy="935640"/>
          </a:xfrm>
          <a:prstGeom prst="rect">
            <a:avLst/>
          </a:prstGeom>
          <a:noFill/>
          <a:ln w="0">
            <a:noFill/>
          </a:ln>
        </p:spPr>
        <p:txBody>
          <a:bodyPr lIns="90000" rIns="18360" tIns="0" bIns="0" anchor="b">
            <a:normAutofit/>
          </a:bodyPr>
          <a:p>
            <a:pPr indent="0" algn="ctr">
              <a:lnSpc>
                <a:spcPct val="100000"/>
              </a:lnSpc>
              <a:buNone/>
            </a:pPr>
            <a:r>
              <a:rPr b="1" lang="el-GR" sz="5600" spc="-1" strike="noStrike">
                <a:solidFill>
                  <a:srgbClr val="50e0ea"/>
                </a:solidFill>
                <a:latin typeface="Calibri"/>
              </a:rPr>
              <a:t>Μ.Ε.Κ.  Ι</a:t>
            </a:r>
            <a:endParaRPr b="0" lang="el-GR" sz="5600" spc="-1" strike="noStrike">
              <a:solidFill>
                <a:srgbClr val="ffffff"/>
              </a:solidFill>
              <a:latin typeface="Constantia"/>
            </a:endParaRPr>
          </a:p>
        </p:txBody>
      </p:sp>
      <p:sp>
        <p:nvSpPr>
          <p:cNvPr id="85" name="PlaceHolder 2"/>
          <p:cNvSpPr>
            <a:spLocks noGrp="1"/>
          </p:cNvSpPr>
          <p:nvPr>
            <p:ph type="subTitle"/>
          </p:nvPr>
        </p:nvSpPr>
        <p:spPr>
          <a:xfrm>
            <a:off x="533520" y="1131480"/>
            <a:ext cx="7854480" cy="2376000"/>
          </a:xfrm>
          <a:prstGeom prst="rect">
            <a:avLst/>
          </a:prstGeom>
          <a:noFill/>
          <a:ln w="0">
            <a:noFill/>
          </a:ln>
        </p:spPr>
        <p:txBody>
          <a:bodyPr lIns="0" rIns="18360" tIns="45000" bIns="45000" anchor="t">
            <a:normAutofit fontScale="98000"/>
          </a:bodyPr>
          <a:p>
            <a:pPr indent="0" algn="r">
              <a:lnSpc>
                <a:spcPct val="150000"/>
              </a:lnSpc>
              <a:spcBef>
                <a:spcPts val="799"/>
              </a:spcBef>
              <a:buNone/>
              <a:tabLst>
                <a:tab algn="l" pos="0"/>
              </a:tabLst>
            </a:pPr>
            <a:r>
              <a:rPr b="0" lang="el-GR" sz="4000" spc="-1" strike="noStrike">
                <a:solidFill>
                  <a:srgbClr val="ffffff"/>
                </a:solidFill>
                <a:latin typeface="Calibri"/>
              </a:rPr>
              <a:t>Κεφάλαιο  4</a:t>
            </a:r>
            <a:endParaRPr b="0" lang="en-US" sz="4000" spc="-1" strike="noStrike">
              <a:solidFill>
                <a:srgbClr val="000000"/>
              </a:solidFill>
              <a:latin typeface="Arial"/>
            </a:endParaRPr>
          </a:p>
          <a:p>
            <a:pPr indent="0" algn="ctr">
              <a:lnSpc>
                <a:spcPct val="100000"/>
              </a:lnSpc>
              <a:spcBef>
                <a:spcPts val="799"/>
              </a:spcBef>
              <a:buNone/>
              <a:tabLst>
                <a:tab algn="l" pos="0"/>
              </a:tabLst>
            </a:pPr>
            <a:r>
              <a:rPr b="1" lang="el-GR" sz="4000" spc="-1" strike="noStrike">
                <a:solidFill>
                  <a:schemeClr val="accent5">
                    <a:lumMod val="20000"/>
                    <a:lumOff val="80000"/>
                  </a:schemeClr>
                </a:solidFill>
                <a:latin typeface="Calibri"/>
              </a:rPr>
              <a:t>Σύστημα παρασκευής</a:t>
            </a:r>
            <a:endParaRPr b="0" lang="en-US" sz="4000" spc="-1" strike="noStrike">
              <a:solidFill>
                <a:srgbClr val="000000"/>
              </a:solidFill>
              <a:latin typeface="Arial"/>
            </a:endParaRPr>
          </a:p>
          <a:p>
            <a:pPr indent="0" algn="ctr">
              <a:lnSpc>
                <a:spcPct val="100000"/>
              </a:lnSpc>
              <a:spcBef>
                <a:spcPts val="799"/>
              </a:spcBef>
              <a:buNone/>
              <a:tabLst>
                <a:tab algn="l" pos="0"/>
              </a:tabLst>
            </a:pPr>
            <a:r>
              <a:rPr b="1" lang="el-GR" sz="4000" spc="-1" strike="noStrike">
                <a:solidFill>
                  <a:schemeClr val="accent5">
                    <a:lumMod val="20000"/>
                    <a:lumOff val="80000"/>
                  </a:schemeClr>
                </a:solidFill>
                <a:latin typeface="Calibri"/>
              </a:rPr>
              <a:t>καυσίμου μίγματος</a:t>
            </a:r>
            <a:endParaRPr b="0" lang="en-US" sz="4000" spc="-1" strike="noStrike">
              <a:solidFill>
                <a:srgbClr val="000000"/>
              </a:solidFill>
              <a:latin typeface="Arial"/>
            </a:endParaRPr>
          </a:p>
        </p:txBody>
      </p:sp>
      <p:sp>
        <p:nvSpPr>
          <p:cNvPr id="86" name="3 - TextBox"/>
          <p:cNvSpPr/>
          <p:nvPr/>
        </p:nvSpPr>
        <p:spPr>
          <a:xfrm>
            <a:off x="611640" y="3579840"/>
            <a:ext cx="7920360" cy="12474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400" spc="-1" strike="noStrike">
                <a:solidFill>
                  <a:srgbClr val="ffffff"/>
                </a:solidFill>
                <a:latin typeface="Constantia"/>
              </a:rPr>
              <a:t>ΣΑΛΗΣ  ΑΝΑΣΤΑΣΙΟΣ</a:t>
            </a:r>
            <a:endParaRPr b="0" lang="en-US" sz="2400" spc="-1" strike="noStrike">
              <a:solidFill>
                <a:srgbClr val="000000"/>
              </a:solidFill>
              <a:latin typeface="Arial"/>
            </a:endParaRPr>
          </a:p>
          <a:p>
            <a:pPr algn="ctr">
              <a:lnSpc>
                <a:spcPct val="100000"/>
              </a:lnSpc>
            </a:pPr>
            <a:r>
              <a:rPr b="1" lang="en-US" sz="1800" spc="-1" strike="noStrike">
                <a:solidFill>
                  <a:srgbClr val="f2f2f2"/>
                </a:solidFill>
                <a:latin typeface="Constantia"/>
              </a:rPr>
              <a:t>MSc in Management and Information Systems</a:t>
            </a:r>
            <a:endParaRPr b="0" lang="en-US" sz="1800" spc="-1" strike="noStrike">
              <a:solidFill>
                <a:srgbClr val="000000"/>
              </a:solidFill>
              <a:latin typeface="Arial"/>
            </a:endParaRPr>
          </a:p>
          <a:p>
            <a:pPr algn="ctr">
              <a:lnSpc>
                <a:spcPct val="100000"/>
              </a:lnSpc>
            </a:pPr>
            <a:r>
              <a:rPr b="0" lang="el-GR" sz="1800" spc="-1" strike="noStrike">
                <a:solidFill>
                  <a:srgbClr val="ffffff"/>
                </a:solidFill>
                <a:latin typeface="Constantia"/>
              </a:rPr>
              <a:t>Μηχανολόγος</a:t>
            </a:r>
            <a:endParaRPr b="0" lang="en-US" sz="1800" spc="-1" strike="noStrike">
              <a:solidFill>
                <a:srgbClr val="000000"/>
              </a:solidFill>
              <a:latin typeface="Arial"/>
            </a:endParaRPr>
          </a:p>
          <a:p>
            <a:pPr algn="ctr">
              <a:lnSpc>
                <a:spcPct val="100000"/>
              </a:lnSpc>
            </a:pPr>
            <a:r>
              <a:rPr b="0" lang="el-GR" sz="1600" spc="-1" strike="noStrike">
                <a:solidFill>
                  <a:srgbClr val="ffffff"/>
                </a:solidFill>
                <a:latin typeface="Constantia"/>
              </a:rPr>
              <a:t>Εκπαιδευτικός  1</a:t>
            </a:r>
            <a:r>
              <a:rPr b="0" lang="el-GR" sz="1600" spc="-1" strike="noStrike" baseline="30000">
                <a:solidFill>
                  <a:srgbClr val="ffffff"/>
                </a:solidFill>
                <a:latin typeface="Constantia"/>
              </a:rPr>
              <a:t>ου</a:t>
            </a:r>
            <a:r>
              <a:rPr b="0" lang="el-GR" sz="1600" spc="-1" strike="noStrike">
                <a:solidFill>
                  <a:srgbClr val="ffffff"/>
                </a:solidFill>
                <a:latin typeface="Constantia"/>
              </a:rPr>
              <a:t>  ΕΠΑ.Λ.  Δράμας</a:t>
            </a:r>
            <a:endParaRPr b="0" lang="en-US" sz="1600" spc="-1" strike="noStrike">
              <a:solidFill>
                <a:srgbClr val="000000"/>
              </a:solidFill>
              <a:latin typeface="Arial"/>
            </a:endParaRPr>
          </a:p>
        </p:txBody>
      </p:sp>
    </p:spTree>
  </p:cSld>
  <p:transition>
    <p:pull dir="rd"/>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Καύση</a:t>
            </a:r>
            <a:endParaRPr b="0" lang="en-US" sz="2300" spc="-1" strike="noStrike">
              <a:solidFill>
                <a:srgbClr val="000000"/>
              </a:solidFill>
              <a:latin typeface="Arial"/>
            </a:endParaRPr>
          </a:p>
        </p:txBody>
      </p:sp>
      <p:sp>
        <p:nvSpPr>
          <p:cNvPr id="107" name="5 - TextBox"/>
          <p:cNvSpPr/>
          <p:nvPr/>
        </p:nvSpPr>
        <p:spPr>
          <a:xfrm>
            <a:off x="395640" y="627480"/>
            <a:ext cx="8352720" cy="39906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199"/>
              </a:spcAft>
            </a:pPr>
            <a:r>
              <a:rPr b="0" lang="el-GR" sz="1800" spc="-1" strike="noStrike">
                <a:solidFill>
                  <a:srgbClr val="000000"/>
                </a:solidFill>
                <a:latin typeface="Arial"/>
              </a:rPr>
              <a:t>Οι παράμετροι που επιδρούν στην ποιότητα της καύσης είναι: </a:t>
            </a:r>
            <a:endParaRPr b="0" lang="en-US" sz="1800" spc="-1" strike="noStrike">
              <a:solidFill>
                <a:srgbClr val="000000"/>
              </a:solidFill>
              <a:latin typeface="Arial"/>
            </a:endParaRPr>
          </a:p>
          <a:p>
            <a:pPr marL="268200" indent="-268200" algn="just">
              <a:lnSpc>
                <a:spcPct val="100000"/>
              </a:lnSpc>
              <a:spcAft>
                <a:spcPts val="1199"/>
              </a:spcAft>
              <a:buClr>
                <a:srgbClr val="000000"/>
              </a:buClr>
              <a:buSzPct val="90000"/>
              <a:buFont typeface="Wingdings" charset="2"/>
              <a:buChar char=""/>
            </a:pPr>
            <a:r>
              <a:rPr b="0" lang="el-GR" sz="1800" spc="-1" strike="noStrike">
                <a:solidFill>
                  <a:srgbClr val="000000"/>
                </a:solidFill>
                <a:latin typeface="Arial"/>
              </a:rPr>
              <a:t>το καύσιμο,</a:t>
            </a:r>
            <a:endParaRPr b="0" lang="en-US" sz="1800" spc="-1" strike="noStrike">
              <a:solidFill>
                <a:srgbClr val="000000"/>
              </a:solidFill>
              <a:latin typeface="Arial"/>
            </a:endParaRPr>
          </a:p>
          <a:p>
            <a:pPr marL="268200" indent="-268200" algn="just">
              <a:lnSpc>
                <a:spcPct val="100000"/>
              </a:lnSpc>
              <a:spcAft>
                <a:spcPts val="1199"/>
              </a:spcAft>
              <a:buClr>
                <a:srgbClr val="000000"/>
              </a:buClr>
              <a:buSzPct val="90000"/>
              <a:buFont typeface="Wingdings" charset="2"/>
              <a:buChar char=""/>
            </a:pPr>
            <a:r>
              <a:rPr b="0" lang="el-GR" sz="1800" spc="-1" strike="noStrike">
                <a:solidFill>
                  <a:srgbClr val="000000"/>
                </a:solidFill>
                <a:latin typeface="Arial"/>
              </a:rPr>
              <a:t>οι λειτουργικές συνθήκες του κινητήρα (στροφές, θερμοκρασία, φορτίο, περίσσεια ή έλλειψη αέρα), και</a:t>
            </a:r>
            <a:endParaRPr b="0" lang="en-US" sz="1800" spc="-1" strike="noStrike">
              <a:solidFill>
                <a:srgbClr val="000000"/>
              </a:solidFill>
              <a:latin typeface="Arial"/>
            </a:endParaRPr>
          </a:p>
          <a:p>
            <a:pPr marL="268200" indent="-268200" algn="just">
              <a:lnSpc>
                <a:spcPct val="100000"/>
              </a:lnSpc>
              <a:spcAft>
                <a:spcPts val="1199"/>
              </a:spcAft>
              <a:buClr>
                <a:srgbClr val="000000"/>
              </a:buClr>
              <a:buSzPct val="90000"/>
              <a:buFont typeface="Wingdings" charset="2"/>
              <a:buChar char=""/>
            </a:pPr>
            <a:r>
              <a:rPr b="0" lang="el-GR" sz="1800" spc="-1" strike="noStrike">
                <a:solidFill>
                  <a:srgbClr val="000000"/>
                </a:solidFill>
                <a:latin typeface="Arial"/>
              </a:rPr>
              <a:t>η σχεδίαση του κινητήρα (σχέση συμπίεσης, διαστάσεις και μέγεθος κυλίνδρου, σχήμα του θαλάμου καύσης)</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Η καύση είναι αποδοτική, όταν η απόσταση διάδοσης του μετώπου της φλόγας είναι μικρή. </a:t>
            </a: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Η ανάφλεξη του μίγματος γίνεται στο πιο ζεστό σημείο του θαλάμου καύσης, ενώ το μέτωπο της φλόγας προχωρά προς τα ψυχρότερα τοιχώματα του κυλίνδρου, χωρίς να σχηματίζεται ενδιάμεσα άλλο μέτωπο φλόγας.</a:t>
            </a:r>
            <a:endParaRPr b="0" lang="en-US" sz="1800" spc="-1" strike="noStrike">
              <a:solidFill>
                <a:srgbClr val="000000"/>
              </a:solidFill>
              <a:latin typeface="Arial"/>
            </a:endParaRPr>
          </a:p>
        </p:txBody>
      </p:sp>
    </p:spTree>
  </p:cSld>
  <p:transition>
    <p:pull dir="rd"/>
  </p:transition>
  <p:timing>
    <p:tnLst>
      <p:par>
        <p:cTn id="148" dur="indefinite" restart="never" nodeType="tmRoot">
          <p:childTnLst>
            <p:seq>
              <p:cTn id="149" dur="indefinite" nodeType="mainSeq">
                <p:childTnLst>
                  <p:par>
                    <p:cTn id="150" fill="hold">
                      <p:stCondLst>
                        <p:cond delay="indefinite"/>
                      </p:stCondLst>
                      <p:childTnLst>
                        <p:par>
                          <p:cTn id="151" fill="hold">
                            <p:stCondLst>
                              <p:cond delay="0"/>
                            </p:stCondLst>
                            <p:childTnLst>
                              <p:par>
                                <p:cTn id="152" nodeType="clickEffect" fill="hold" presetClass="entr" presetID="2" presetSubtype="4">
                                  <p:stCondLst>
                                    <p:cond delay="0"/>
                                  </p:stCondLst>
                                  <p:childTnLst>
                                    <p:set>
                                      <p:cBhvr>
                                        <p:cTn id="153" dur="1" fill="hold">
                                          <p:stCondLst>
                                            <p:cond delay="0"/>
                                          </p:stCondLst>
                                        </p:cTn>
                                        <p:tgtEl>
                                          <p:spTgt spid="107">
                                            <p:txEl>
                                              <p:pRg st="1" end="1"/>
                                            </p:txEl>
                                          </p:spTgt>
                                        </p:tgtEl>
                                        <p:attrNameLst>
                                          <p:attrName>style.visibility</p:attrName>
                                        </p:attrNameLst>
                                      </p:cBhvr>
                                      <p:to>
                                        <p:strVal val="visible"/>
                                      </p:to>
                                    </p:set>
                                    <p:anim calcmode="lin" valueType="num">
                                      <p:cBhvr additive="repl">
                                        <p:cTn id="154" dur="500" fill="hold"/>
                                        <p:tgtEl>
                                          <p:spTgt spid="107">
                                            <p:txEl>
                                              <p:pRg st="1" end="1"/>
                                            </p:txEl>
                                          </p:spTgt>
                                        </p:tgtEl>
                                        <p:attrNameLst>
                                          <p:attrName>ppt_x</p:attrName>
                                        </p:attrNameLst>
                                      </p:cBhvr>
                                      <p:tavLst>
                                        <p:tav tm="0">
                                          <p:val>
                                            <p:strVal val="#ppt_x"/>
                                          </p:val>
                                        </p:tav>
                                        <p:tav tm="100000">
                                          <p:val>
                                            <p:strVal val="#ppt_x"/>
                                          </p:val>
                                        </p:tav>
                                      </p:tavLst>
                                    </p:anim>
                                    <p:anim calcmode="lin" valueType="num">
                                      <p:cBhvr additive="repl">
                                        <p:cTn id="155" dur="500" fill="hold"/>
                                        <p:tgtEl>
                                          <p:spTgt spid="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nodeType="clickEffect" fill="hold" presetClass="entr" presetID="2" presetSubtype="4">
                                  <p:stCondLst>
                                    <p:cond delay="0"/>
                                  </p:stCondLst>
                                  <p:childTnLst>
                                    <p:set>
                                      <p:cBhvr>
                                        <p:cTn id="159" dur="1" fill="hold">
                                          <p:stCondLst>
                                            <p:cond delay="0"/>
                                          </p:stCondLst>
                                        </p:cTn>
                                        <p:tgtEl>
                                          <p:spTgt spid="107">
                                            <p:txEl>
                                              <p:pRg st="2" end="2"/>
                                            </p:txEl>
                                          </p:spTgt>
                                        </p:tgtEl>
                                        <p:attrNameLst>
                                          <p:attrName>style.visibility</p:attrName>
                                        </p:attrNameLst>
                                      </p:cBhvr>
                                      <p:to>
                                        <p:strVal val="visible"/>
                                      </p:to>
                                    </p:set>
                                    <p:anim calcmode="lin" valueType="num">
                                      <p:cBhvr additive="repl">
                                        <p:cTn id="160" dur="500" fill="hold"/>
                                        <p:tgtEl>
                                          <p:spTgt spid="107">
                                            <p:txEl>
                                              <p:pRg st="2" end="2"/>
                                            </p:txEl>
                                          </p:spTgt>
                                        </p:tgtEl>
                                        <p:attrNameLst>
                                          <p:attrName>ppt_x</p:attrName>
                                        </p:attrNameLst>
                                      </p:cBhvr>
                                      <p:tavLst>
                                        <p:tav tm="0">
                                          <p:val>
                                            <p:strVal val="#ppt_x"/>
                                          </p:val>
                                        </p:tav>
                                        <p:tav tm="100000">
                                          <p:val>
                                            <p:strVal val="#ppt_x"/>
                                          </p:val>
                                        </p:tav>
                                      </p:tavLst>
                                    </p:anim>
                                    <p:anim calcmode="lin" valueType="num">
                                      <p:cBhvr additive="repl">
                                        <p:cTn id="161" dur="500" fill="hold"/>
                                        <p:tgtEl>
                                          <p:spTgt spid="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nodeType="clickEffect" fill="hold" presetClass="entr" presetID="2" presetSubtype="4">
                                  <p:stCondLst>
                                    <p:cond delay="0"/>
                                  </p:stCondLst>
                                  <p:childTnLst>
                                    <p:set>
                                      <p:cBhvr>
                                        <p:cTn id="165" dur="1" fill="hold">
                                          <p:stCondLst>
                                            <p:cond delay="0"/>
                                          </p:stCondLst>
                                        </p:cTn>
                                        <p:tgtEl>
                                          <p:spTgt spid="107">
                                            <p:txEl>
                                              <p:pRg st="3" end="3"/>
                                            </p:txEl>
                                          </p:spTgt>
                                        </p:tgtEl>
                                        <p:attrNameLst>
                                          <p:attrName>style.visibility</p:attrName>
                                        </p:attrNameLst>
                                      </p:cBhvr>
                                      <p:to>
                                        <p:strVal val="visible"/>
                                      </p:to>
                                    </p:set>
                                    <p:anim calcmode="lin" valueType="num">
                                      <p:cBhvr additive="repl">
                                        <p:cTn id="166" dur="500" fill="hold"/>
                                        <p:tgtEl>
                                          <p:spTgt spid="107">
                                            <p:txEl>
                                              <p:pRg st="3" end="3"/>
                                            </p:txEl>
                                          </p:spTgt>
                                        </p:tgtEl>
                                        <p:attrNameLst>
                                          <p:attrName>ppt_x</p:attrName>
                                        </p:attrNameLst>
                                      </p:cBhvr>
                                      <p:tavLst>
                                        <p:tav tm="0">
                                          <p:val>
                                            <p:strVal val="#ppt_x"/>
                                          </p:val>
                                        </p:tav>
                                        <p:tav tm="100000">
                                          <p:val>
                                            <p:strVal val="#ppt_x"/>
                                          </p:val>
                                        </p:tav>
                                      </p:tavLst>
                                    </p:anim>
                                    <p:anim calcmode="lin" valueType="num">
                                      <p:cBhvr additive="repl">
                                        <p:cTn id="167" dur="500" fill="hold"/>
                                        <p:tgtEl>
                                          <p:spTgt spid="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nodeType="clickEffect" fill="hold" presetClass="entr" presetID="2" presetSubtype="4">
                                  <p:stCondLst>
                                    <p:cond delay="0"/>
                                  </p:stCondLst>
                                  <p:childTnLst>
                                    <p:set>
                                      <p:cBhvr>
                                        <p:cTn id="171" dur="1" fill="hold">
                                          <p:stCondLst>
                                            <p:cond delay="0"/>
                                          </p:stCondLst>
                                        </p:cTn>
                                        <p:tgtEl>
                                          <p:spTgt spid="107">
                                            <p:txEl>
                                              <p:pRg st="5" end="5"/>
                                            </p:txEl>
                                          </p:spTgt>
                                        </p:tgtEl>
                                        <p:attrNameLst>
                                          <p:attrName>style.visibility</p:attrName>
                                        </p:attrNameLst>
                                      </p:cBhvr>
                                      <p:to>
                                        <p:strVal val="visible"/>
                                      </p:to>
                                    </p:set>
                                    <p:anim calcmode="lin" valueType="num">
                                      <p:cBhvr additive="repl">
                                        <p:cTn id="172" dur="500" fill="hold"/>
                                        <p:tgtEl>
                                          <p:spTgt spid="107">
                                            <p:txEl>
                                              <p:pRg st="5" end="5"/>
                                            </p:txEl>
                                          </p:spTgt>
                                        </p:tgtEl>
                                        <p:attrNameLst>
                                          <p:attrName>ppt_x</p:attrName>
                                        </p:attrNameLst>
                                      </p:cBhvr>
                                      <p:tavLst>
                                        <p:tav tm="0">
                                          <p:val>
                                            <p:strVal val="#ppt_x"/>
                                          </p:val>
                                        </p:tav>
                                        <p:tav tm="100000">
                                          <p:val>
                                            <p:strVal val="#ppt_x"/>
                                          </p:val>
                                        </p:tav>
                                      </p:tavLst>
                                    </p:anim>
                                    <p:anim calcmode="lin" valueType="num">
                                      <p:cBhvr additive="repl">
                                        <p:cTn id="173" dur="500" fill="hold"/>
                                        <p:tgtEl>
                                          <p:spTgt spid="1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nodeType="clickEffect" fill="hold" presetClass="entr" presetID="2" presetSubtype="4">
                                  <p:stCondLst>
                                    <p:cond delay="0"/>
                                  </p:stCondLst>
                                  <p:childTnLst>
                                    <p:set>
                                      <p:cBhvr>
                                        <p:cTn id="177" dur="1" fill="hold">
                                          <p:stCondLst>
                                            <p:cond delay="0"/>
                                          </p:stCondLst>
                                        </p:cTn>
                                        <p:tgtEl>
                                          <p:spTgt spid="107">
                                            <p:txEl>
                                              <p:pRg st="6" end="6"/>
                                            </p:txEl>
                                          </p:spTgt>
                                        </p:tgtEl>
                                        <p:attrNameLst>
                                          <p:attrName>style.visibility</p:attrName>
                                        </p:attrNameLst>
                                      </p:cBhvr>
                                      <p:to>
                                        <p:strVal val="visible"/>
                                      </p:to>
                                    </p:set>
                                    <p:anim calcmode="lin" valueType="num">
                                      <p:cBhvr additive="repl">
                                        <p:cTn id="178" dur="500" fill="hold"/>
                                        <p:tgtEl>
                                          <p:spTgt spid="107">
                                            <p:txEl>
                                              <p:pRg st="6" end="6"/>
                                            </p:txEl>
                                          </p:spTgt>
                                        </p:tgtEl>
                                        <p:attrNameLst>
                                          <p:attrName>ppt_x</p:attrName>
                                        </p:attrNameLst>
                                      </p:cBhvr>
                                      <p:tavLst>
                                        <p:tav tm="0">
                                          <p:val>
                                            <p:strVal val="#ppt_x"/>
                                          </p:val>
                                        </p:tav>
                                        <p:tav tm="100000">
                                          <p:val>
                                            <p:strVal val="#ppt_x"/>
                                          </p:val>
                                        </p:tav>
                                      </p:tavLst>
                                    </p:anim>
                                    <p:anim calcmode="lin" valueType="num">
                                      <p:cBhvr additive="repl">
                                        <p:cTn id="179" dur="500" fill="hold"/>
                                        <p:tgtEl>
                                          <p:spTgt spid="1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Καυσαέρια</a:t>
            </a:r>
            <a:endParaRPr b="0" lang="en-US" sz="2300" spc="-1" strike="noStrike">
              <a:solidFill>
                <a:srgbClr val="000000"/>
              </a:solidFill>
              <a:latin typeface="Arial"/>
            </a:endParaRPr>
          </a:p>
        </p:txBody>
      </p:sp>
      <p:sp>
        <p:nvSpPr>
          <p:cNvPr id="109" name="5 - TextBox"/>
          <p:cNvSpPr/>
          <p:nvPr/>
        </p:nvSpPr>
        <p:spPr>
          <a:xfrm>
            <a:off x="395640" y="771480"/>
            <a:ext cx="8352720" cy="34419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199"/>
              </a:spcAft>
            </a:pPr>
            <a:r>
              <a:rPr b="0" lang="el-GR" sz="1800" spc="-1" strike="noStrike">
                <a:solidFill>
                  <a:srgbClr val="000000"/>
                </a:solidFill>
                <a:latin typeface="Arial"/>
              </a:rPr>
              <a:t>Από την καύση του μίγματος αέρα-βενζίνης παράγονται ορισμένα προϊόντα που συνθέτουν τα καυσαέρια.</a:t>
            </a:r>
            <a:endParaRPr b="0" lang="en-US" sz="1800" spc="-1" strike="noStrike">
              <a:solidFill>
                <a:srgbClr val="000000"/>
              </a:solidFill>
              <a:latin typeface="Arial"/>
            </a:endParaRPr>
          </a:p>
          <a:p>
            <a:pPr algn="ctr">
              <a:lnSpc>
                <a:spcPct val="100000"/>
              </a:lnSpc>
              <a:spcAft>
                <a:spcPts val="1199"/>
              </a:spcAft>
            </a:pPr>
            <a:endParaRPr b="0" lang="en-US" sz="1800" spc="-1" strike="noStrike">
              <a:solidFill>
                <a:srgbClr val="000000"/>
              </a:solidFill>
              <a:latin typeface="Arial"/>
            </a:endParaRPr>
          </a:p>
          <a:p>
            <a:pPr algn="ctr">
              <a:lnSpc>
                <a:spcPct val="100000"/>
              </a:lnSpc>
              <a:spcAft>
                <a:spcPts val="1199"/>
              </a:spcAft>
            </a:pPr>
            <a:r>
              <a:rPr b="0" lang="el-GR" sz="1800" spc="-1" strike="noStrike">
                <a:solidFill>
                  <a:srgbClr val="000000"/>
                </a:solidFill>
                <a:latin typeface="Arial"/>
              </a:rPr>
              <a:t>Εάν η καύση είναι τέλεια (πλήρης), τότε ολόκληρη η ποσότητα του άνθρακα και του υδρογόνου του υδρογονάνθρακα (βενζίνης) ενώνεται με το οξυγόνο του ατμοσφαιρικού αέρα και παράγεται διοξείδιο του άνθρακα (CO2) και νερό (H2O) υπό μορφή υδρατμών, λόγω της υψηλής θερμοκρασίας. </a:t>
            </a:r>
            <a:endParaRPr b="0" lang="en-US" sz="1800" spc="-1" strike="noStrike">
              <a:solidFill>
                <a:srgbClr val="000000"/>
              </a:solidFill>
              <a:latin typeface="Arial"/>
            </a:endParaRPr>
          </a:p>
          <a:p>
            <a:pPr algn="ctr">
              <a:lnSpc>
                <a:spcPct val="100000"/>
              </a:lnSpc>
              <a:spcAft>
                <a:spcPts val="1199"/>
              </a:spcAft>
            </a:pPr>
            <a:endParaRPr b="0" lang="en-US" sz="1800" spc="-1" strike="noStrike">
              <a:solidFill>
                <a:srgbClr val="000000"/>
              </a:solidFill>
              <a:latin typeface="Arial"/>
            </a:endParaRPr>
          </a:p>
          <a:p>
            <a:pPr algn="ctr">
              <a:lnSpc>
                <a:spcPct val="100000"/>
              </a:lnSpc>
              <a:spcAft>
                <a:spcPts val="1199"/>
              </a:spcAft>
            </a:pPr>
            <a:r>
              <a:rPr b="0" lang="el-GR" sz="1800" spc="-1" strike="noStrike">
                <a:solidFill>
                  <a:srgbClr val="000000"/>
                </a:solidFill>
                <a:latin typeface="Arial"/>
              </a:rPr>
              <a:t>Για να γίνει πλήρης καύση, η βενζίνη και ο αέρας πρέπει να βρίσκονται, τουλάχιστον με τη στοιχειομετρική αναλογία 14,7:1.</a:t>
            </a:r>
            <a:endParaRPr b="0" lang="en-US" sz="1800" spc="-1" strike="noStrike">
              <a:solidFill>
                <a:srgbClr val="000000"/>
              </a:solidFill>
              <a:latin typeface="Arial"/>
            </a:endParaRPr>
          </a:p>
        </p:txBody>
      </p:sp>
    </p:spTree>
  </p:cSld>
  <p:transition>
    <p:pull dir="rd"/>
  </p:transition>
  <p:timing>
    <p:tnLst>
      <p:par>
        <p:cTn id="180" dur="indefinite" restart="never" nodeType="tmRoot">
          <p:childTnLst>
            <p:seq>
              <p:cTn id="181" dur="indefinite" nodeType="mainSeq">
                <p:childTnLst>
                  <p:par>
                    <p:cTn id="182" fill="hold">
                      <p:stCondLst>
                        <p:cond delay="indefinite"/>
                      </p:stCondLst>
                      <p:childTnLst>
                        <p:par>
                          <p:cTn id="183" fill="hold">
                            <p:stCondLst>
                              <p:cond delay="0"/>
                            </p:stCondLst>
                            <p:childTnLst>
                              <p:par>
                                <p:cTn id="184" nodeType="clickEffect" fill="hold" presetClass="entr" presetID="2" presetSubtype="4">
                                  <p:stCondLst>
                                    <p:cond delay="0"/>
                                  </p:stCondLst>
                                  <p:childTnLst>
                                    <p:set>
                                      <p:cBhvr>
                                        <p:cTn id="185" dur="1" fill="hold">
                                          <p:stCondLst>
                                            <p:cond delay="0"/>
                                          </p:stCondLst>
                                        </p:cTn>
                                        <p:tgtEl>
                                          <p:spTgt spid="109">
                                            <p:txEl>
                                              <p:pRg st="2" end="2"/>
                                            </p:txEl>
                                          </p:spTgt>
                                        </p:tgtEl>
                                        <p:attrNameLst>
                                          <p:attrName>style.visibility</p:attrName>
                                        </p:attrNameLst>
                                      </p:cBhvr>
                                      <p:to>
                                        <p:strVal val="visible"/>
                                      </p:to>
                                    </p:set>
                                    <p:anim calcmode="lin" valueType="num">
                                      <p:cBhvr additive="repl">
                                        <p:cTn id="186" dur="500" fill="hold"/>
                                        <p:tgtEl>
                                          <p:spTgt spid="109">
                                            <p:txEl>
                                              <p:pRg st="2" end="2"/>
                                            </p:txEl>
                                          </p:spTgt>
                                        </p:tgtEl>
                                        <p:attrNameLst>
                                          <p:attrName>ppt_x</p:attrName>
                                        </p:attrNameLst>
                                      </p:cBhvr>
                                      <p:tavLst>
                                        <p:tav tm="0">
                                          <p:val>
                                            <p:strVal val="#ppt_x"/>
                                          </p:val>
                                        </p:tav>
                                        <p:tav tm="100000">
                                          <p:val>
                                            <p:strVal val="#ppt_x"/>
                                          </p:val>
                                        </p:tav>
                                      </p:tavLst>
                                    </p:anim>
                                    <p:anim calcmode="lin" valueType="num">
                                      <p:cBhvr additive="repl">
                                        <p:cTn id="187" dur="500" fill="hold"/>
                                        <p:tgtEl>
                                          <p:spTgt spid="10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nodeType="clickEffect" fill="hold" presetClass="entr" presetID="2" presetSubtype="4">
                                  <p:stCondLst>
                                    <p:cond delay="0"/>
                                  </p:stCondLst>
                                  <p:childTnLst>
                                    <p:set>
                                      <p:cBhvr>
                                        <p:cTn id="191" dur="1" fill="hold">
                                          <p:stCondLst>
                                            <p:cond delay="0"/>
                                          </p:stCondLst>
                                        </p:cTn>
                                        <p:tgtEl>
                                          <p:spTgt spid="109">
                                            <p:txEl>
                                              <p:pRg st="4" end="4"/>
                                            </p:txEl>
                                          </p:spTgt>
                                        </p:tgtEl>
                                        <p:attrNameLst>
                                          <p:attrName>style.visibility</p:attrName>
                                        </p:attrNameLst>
                                      </p:cBhvr>
                                      <p:to>
                                        <p:strVal val="visible"/>
                                      </p:to>
                                    </p:set>
                                    <p:anim calcmode="lin" valueType="num">
                                      <p:cBhvr additive="repl">
                                        <p:cTn id="192" dur="500" fill="hold"/>
                                        <p:tgtEl>
                                          <p:spTgt spid="109">
                                            <p:txEl>
                                              <p:pRg st="4" end="4"/>
                                            </p:txEl>
                                          </p:spTgt>
                                        </p:tgtEl>
                                        <p:attrNameLst>
                                          <p:attrName>ppt_x</p:attrName>
                                        </p:attrNameLst>
                                      </p:cBhvr>
                                      <p:tavLst>
                                        <p:tav tm="0">
                                          <p:val>
                                            <p:strVal val="#ppt_x"/>
                                          </p:val>
                                        </p:tav>
                                        <p:tav tm="100000">
                                          <p:val>
                                            <p:strVal val="#ppt_x"/>
                                          </p:val>
                                        </p:tav>
                                      </p:tavLst>
                                    </p:anim>
                                    <p:anim calcmode="lin" valueType="num">
                                      <p:cBhvr additive="repl">
                                        <p:cTn id="193" dur="500" fill="hold"/>
                                        <p:tgtEl>
                                          <p:spTgt spid="10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Σύστημα τροφοδοσίας καυσίμου</a:t>
            </a:r>
            <a:endParaRPr b="0" lang="en-US" sz="2300" spc="-1" strike="noStrike">
              <a:solidFill>
                <a:srgbClr val="000000"/>
              </a:solidFill>
              <a:latin typeface="Arial"/>
            </a:endParaRPr>
          </a:p>
        </p:txBody>
      </p:sp>
      <p:sp>
        <p:nvSpPr>
          <p:cNvPr id="111" name="5 - TextBox"/>
          <p:cNvSpPr/>
          <p:nvPr/>
        </p:nvSpPr>
        <p:spPr>
          <a:xfrm>
            <a:off x="395640" y="555480"/>
            <a:ext cx="8352720" cy="2284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Το σύστημα τροφοδοσίας καυσίμου σκοπό έχει την άντληση καυσίμου από το δοχείο αποθήκευσής του και την τροφοδοσία του κινητήρα με την αναγκαία, για την καλύτερη δυνατή καύση, ποσότητα καυσίμου.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Η αναγκαία αυτή ποσότητα καυσίμου εξαρτάται από τις συνθήκες φορτίου του κινητήρα και την ατμοσφαιρική πίεση και θερμοκρασία που επικρατεί.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Το σύστημα τροφοδοσίας καυσίμου αποτελείται από</a:t>
            </a:r>
            <a:endParaRPr b="0" lang="en-US" sz="1800" spc="-1" strike="noStrike">
              <a:solidFill>
                <a:srgbClr val="000000"/>
              </a:solidFill>
              <a:latin typeface="Arial"/>
            </a:endParaRPr>
          </a:p>
        </p:txBody>
      </p:sp>
      <p:pic>
        <p:nvPicPr>
          <p:cNvPr id="112" name="Picture 2" descr=""/>
          <p:cNvPicPr/>
          <p:nvPr/>
        </p:nvPicPr>
        <p:blipFill>
          <a:blip r:embed="rId1"/>
          <a:stretch/>
        </p:blipFill>
        <p:spPr>
          <a:xfrm>
            <a:off x="716400" y="2900880"/>
            <a:ext cx="5511600" cy="1830600"/>
          </a:xfrm>
          <a:prstGeom prst="rect">
            <a:avLst/>
          </a:prstGeom>
          <a:ln w="9525">
            <a:noFill/>
          </a:ln>
        </p:spPr>
      </p:pic>
      <p:pic>
        <p:nvPicPr>
          <p:cNvPr id="113" name="Picture 3" descr=""/>
          <p:cNvPicPr/>
          <p:nvPr/>
        </p:nvPicPr>
        <p:blipFill>
          <a:blip r:embed="rId2"/>
          <a:stretch/>
        </p:blipFill>
        <p:spPr>
          <a:xfrm>
            <a:off x="6372360" y="3147840"/>
            <a:ext cx="1728000" cy="1025280"/>
          </a:xfrm>
          <a:prstGeom prst="rect">
            <a:avLst/>
          </a:prstGeom>
          <a:ln w="9525">
            <a:noFill/>
          </a:ln>
        </p:spPr>
      </p:pic>
    </p:spTree>
  </p:cSld>
  <p:transition>
    <p:pull dir="rd"/>
  </p:transition>
  <p:timing>
    <p:tnLst>
      <p:par>
        <p:cTn id="194" dur="indefinite" restart="never" nodeType="tmRoot">
          <p:childTnLst>
            <p:seq>
              <p:cTn id="195" dur="indefinite" nodeType="mainSeq">
                <p:childTnLst>
                  <p:par>
                    <p:cTn id="196" fill="hold">
                      <p:stCondLst>
                        <p:cond delay="indefinite"/>
                      </p:stCondLst>
                      <p:childTnLst>
                        <p:par>
                          <p:cTn id="197" fill="hold">
                            <p:stCondLst>
                              <p:cond delay="0"/>
                            </p:stCondLst>
                            <p:childTnLst>
                              <p:par>
                                <p:cTn id="198" nodeType="clickEffect" fill="hold" presetClass="entr" presetID="2" presetSubtype="4">
                                  <p:stCondLst>
                                    <p:cond delay="0"/>
                                  </p:stCondLst>
                                  <p:childTnLst>
                                    <p:set>
                                      <p:cBhvr>
                                        <p:cTn id="199" dur="1" fill="hold">
                                          <p:stCondLst>
                                            <p:cond delay="0"/>
                                          </p:stCondLst>
                                        </p:cTn>
                                        <p:tgtEl>
                                          <p:spTgt spid="111">
                                            <p:txEl>
                                              <p:pRg st="2" end="2"/>
                                            </p:txEl>
                                          </p:spTgt>
                                        </p:tgtEl>
                                        <p:attrNameLst>
                                          <p:attrName>style.visibility</p:attrName>
                                        </p:attrNameLst>
                                      </p:cBhvr>
                                      <p:to>
                                        <p:strVal val="visible"/>
                                      </p:to>
                                    </p:set>
                                    <p:anim calcmode="lin" valueType="num">
                                      <p:cBhvr additive="repl">
                                        <p:cTn id="200" dur="500" fill="hold"/>
                                        <p:tgtEl>
                                          <p:spTgt spid="111">
                                            <p:txEl>
                                              <p:pRg st="2" end="2"/>
                                            </p:txEl>
                                          </p:spTgt>
                                        </p:tgtEl>
                                        <p:attrNameLst>
                                          <p:attrName>ppt_x</p:attrName>
                                        </p:attrNameLst>
                                      </p:cBhvr>
                                      <p:tavLst>
                                        <p:tav tm="0">
                                          <p:val>
                                            <p:strVal val="#ppt_x"/>
                                          </p:val>
                                        </p:tav>
                                        <p:tav tm="100000">
                                          <p:val>
                                            <p:strVal val="#ppt_x"/>
                                          </p:val>
                                        </p:tav>
                                      </p:tavLst>
                                    </p:anim>
                                    <p:anim calcmode="lin" valueType="num">
                                      <p:cBhvr additive="repl">
                                        <p:cTn id="201" dur="500" fill="hold"/>
                                        <p:tgtEl>
                                          <p:spTgt spid="111">
                                            <p:txEl>
                                              <p:pRg st="2" end="2"/>
                                            </p:txEl>
                                          </p:spTgt>
                                        </p:tgtEl>
                                        <p:attrNameLst>
                                          <p:attrName>ppt_y</p:attrName>
                                        </p:attrNameLst>
                                      </p:cBhvr>
                                      <p:tavLst>
                                        <p:tav tm="0">
                                          <p:val>
                                            <p:strVal val="1+#ppt_h/2"/>
                                          </p:val>
                                        </p:tav>
                                        <p:tav tm="100000">
                                          <p:val>
                                            <p:strVal val="#ppt_y"/>
                                          </p:val>
                                        </p:tav>
                                      </p:tavLst>
                                    </p:anim>
                                  </p:childTnLst>
                                </p:cTn>
                              </p:par>
                              <p:par>
                                <p:cTn id="202" nodeType="withEffect" fill="hold" presetClass="entr" presetID="2" presetSubtype="4">
                                  <p:stCondLst>
                                    <p:cond delay="0"/>
                                  </p:stCondLst>
                                  <p:childTnLst>
                                    <p:set>
                                      <p:cBhvr>
                                        <p:cTn id="203" dur="1" fill="hold">
                                          <p:stCondLst>
                                            <p:cond delay="0"/>
                                          </p:stCondLst>
                                        </p:cTn>
                                        <p:tgtEl>
                                          <p:spTgt spid="111">
                                            <p:txEl>
                                              <p:pRg st="4" end="4"/>
                                            </p:txEl>
                                          </p:spTgt>
                                        </p:tgtEl>
                                        <p:attrNameLst>
                                          <p:attrName>style.visibility</p:attrName>
                                        </p:attrNameLst>
                                      </p:cBhvr>
                                      <p:to>
                                        <p:strVal val="visible"/>
                                      </p:to>
                                    </p:set>
                                    <p:anim calcmode="lin" valueType="num">
                                      <p:cBhvr additive="repl">
                                        <p:cTn id="204" dur="500" fill="hold"/>
                                        <p:tgtEl>
                                          <p:spTgt spid="111">
                                            <p:txEl>
                                              <p:pRg st="4" end="4"/>
                                            </p:txEl>
                                          </p:spTgt>
                                        </p:tgtEl>
                                        <p:attrNameLst>
                                          <p:attrName>ppt_x</p:attrName>
                                        </p:attrNameLst>
                                      </p:cBhvr>
                                      <p:tavLst>
                                        <p:tav tm="0">
                                          <p:val>
                                            <p:strVal val="#ppt_x"/>
                                          </p:val>
                                        </p:tav>
                                        <p:tav tm="100000">
                                          <p:val>
                                            <p:strVal val="#ppt_x"/>
                                          </p:val>
                                        </p:tav>
                                      </p:tavLst>
                                    </p:anim>
                                    <p:anim calcmode="lin" valueType="num">
                                      <p:cBhvr additive="repl">
                                        <p:cTn id="205" dur="500" fill="hold"/>
                                        <p:tgtEl>
                                          <p:spTgt spid="111">
                                            <p:txEl>
                                              <p:pRg st="4" end="4"/>
                                            </p:txEl>
                                          </p:spTgt>
                                        </p:tgtEl>
                                        <p:attrNameLst>
                                          <p:attrName>ppt_y</p:attrName>
                                        </p:attrNameLst>
                                      </p:cBhvr>
                                      <p:tavLst>
                                        <p:tav tm="0">
                                          <p:val>
                                            <p:strVal val="1+#ppt_h/2"/>
                                          </p:val>
                                        </p:tav>
                                        <p:tav tm="100000">
                                          <p:val>
                                            <p:strVal val="#ppt_y"/>
                                          </p:val>
                                        </p:tav>
                                      </p:tavLst>
                                    </p:anim>
                                  </p:childTnLst>
                                </p:cTn>
                              </p:par>
                            </p:childTnLst>
                          </p:cTn>
                        </p:par>
                        <p:par>
                          <p:cTn id="206" fill="hold">
                            <p:stCondLst>
                              <p:cond delay="500"/>
                            </p:stCondLst>
                            <p:childTnLst>
                              <p:par>
                                <p:cTn id="207" nodeType="afterEffect" fill="hold" presetClass="entr" presetID="3" presetSubtype="10">
                                  <p:stCondLst>
                                    <p:cond delay="500"/>
                                  </p:stCondLst>
                                  <p:childTnLst>
                                    <p:set>
                                      <p:cBhvr>
                                        <p:cTn id="208" dur="1" fill="hold">
                                          <p:stCondLst>
                                            <p:cond delay="0"/>
                                          </p:stCondLst>
                                        </p:cTn>
                                        <p:tgtEl>
                                          <p:spTgt spid="112"/>
                                        </p:tgtEl>
                                        <p:attrNameLst>
                                          <p:attrName>style.visibility</p:attrName>
                                        </p:attrNameLst>
                                      </p:cBhvr>
                                      <p:to>
                                        <p:strVal val="visible"/>
                                      </p:to>
                                    </p:set>
                                    <p:animEffect filter="blinds(horizontal)" transition="in">
                                      <p:cBhvr additive="repl">
                                        <p:cTn id="209" dur="500"/>
                                        <p:tgtEl>
                                          <p:spTgt spid="112"/>
                                        </p:tgtEl>
                                      </p:cBhvr>
                                    </p:animEffect>
                                  </p:childTnLst>
                                </p:cTn>
                              </p:par>
                            </p:childTnLst>
                          </p:cTn>
                        </p:par>
                        <p:par>
                          <p:cTn id="210" fill="hold">
                            <p:stCondLst>
                              <p:cond delay="1500"/>
                            </p:stCondLst>
                            <p:childTnLst>
                              <p:par>
                                <p:cTn id="211" nodeType="afterEffect" fill="hold" presetClass="entr" presetID="3" presetSubtype="10">
                                  <p:stCondLst>
                                    <p:cond delay="500"/>
                                  </p:stCondLst>
                                  <p:childTnLst>
                                    <p:set>
                                      <p:cBhvr>
                                        <p:cTn id="212" dur="1" fill="hold">
                                          <p:stCondLst>
                                            <p:cond delay="0"/>
                                          </p:stCondLst>
                                        </p:cTn>
                                        <p:tgtEl>
                                          <p:spTgt spid="113"/>
                                        </p:tgtEl>
                                        <p:attrNameLst>
                                          <p:attrName>style.visibility</p:attrName>
                                        </p:attrNameLst>
                                      </p:cBhvr>
                                      <p:to>
                                        <p:strVal val="visible"/>
                                      </p:to>
                                    </p:set>
                                    <p:animEffect filter="blinds(horizontal)" transition="in">
                                      <p:cBhvr additive="repl">
                                        <p:cTn id="213" dur="5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Σύστημα τροφοδοσίας καυσίμου</a:t>
            </a:r>
            <a:endParaRPr b="0" lang="en-US" sz="2300" spc="-1" strike="noStrike">
              <a:solidFill>
                <a:srgbClr val="000000"/>
              </a:solidFill>
              <a:latin typeface="Arial"/>
            </a:endParaRPr>
          </a:p>
        </p:txBody>
      </p:sp>
      <p:sp>
        <p:nvSpPr>
          <p:cNvPr id="115" name="5 - TextBox"/>
          <p:cNvSpPr/>
          <p:nvPr/>
        </p:nvSpPr>
        <p:spPr>
          <a:xfrm>
            <a:off x="395640" y="2427840"/>
            <a:ext cx="8352720" cy="2192400"/>
          </a:xfrm>
          <a:prstGeom prst="rect">
            <a:avLst/>
          </a:prstGeom>
          <a:noFill/>
          <a:ln w="0">
            <a:noFill/>
          </a:ln>
        </p:spPr>
        <p:style>
          <a:lnRef idx="0"/>
          <a:fillRef idx="0"/>
          <a:effectRef idx="0"/>
          <a:fontRef idx="minor"/>
        </p:style>
        <p:txBody>
          <a:bodyPr lIns="90000" rIns="90000" tIns="45000" bIns="45000" anchor="t">
            <a:spAutoFit/>
          </a:bodyPr>
          <a:p>
            <a:pPr marL="268200" indent="-268200" algn="just">
              <a:lnSpc>
                <a:spcPct val="100000"/>
              </a:lnSpc>
              <a:spcAft>
                <a:spcPts val="1199"/>
              </a:spcAft>
              <a:buClr>
                <a:srgbClr val="000000"/>
              </a:buClr>
              <a:buSzPct val="90000"/>
              <a:buFont typeface="Wingdings" charset="2"/>
              <a:buChar char=""/>
            </a:pPr>
            <a:r>
              <a:rPr b="0" lang="el-GR" sz="1800" spc="-1" strike="noStrike">
                <a:solidFill>
                  <a:srgbClr val="000000"/>
                </a:solidFill>
                <a:latin typeface="Arial"/>
              </a:rPr>
              <a:t>Τη δεξαμενή βενζίνης (ρεζερβουάρ) (Α) μαζί με τον ηλεκτρικό δείκτη στάθμης (Β), ο οποίος μεταφέρει τις ενδείξεις του σε ένα όργανο που βρίσκεται στον πίνακα οργάνων (ταμπλώ) μπροστά στον οδηγό.</a:t>
            </a:r>
            <a:endParaRPr b="0" lang="en-US" sz="1800" spc="-1" strike="noStrike">
              <a:solidFill>
                <a:srgbClr val="000000"/>
              </a:solidFill>
              <a:latin typeface="Arial"/>
            </a:endParaRPr>
          </a:p>
          <a:p>
            <a:pPr marL="268200" indent="-268200" algn="just">
              <a:lnSpc>
                <a:spcPct val="100000"/>
              </a:lnSpc>
              <a:spcAft>
                <a:spcPts val="1199"/>
              </a:spcAft>
              <a:buClr>
                <a:srgbClr val="000000"/>
              </a:buClr>
              <a:buSzPct val="90000"/>
              <a:buFont typeface="Wingdings" charset="2"/>
              <a:buChar char=""/>
            </a:pPr>
            <a:r>
              <a:rPr b="0" lang="el-GR" sz="1800" spc="-1" strike="noStrike">
                <a:solidFill>
                  <a:srgbClr val="000000"/>
                </a:solidFill>
                <a:latin typeface="Arial"/>
              </a:rPr>
              <a:t>Τις σωληνώσεις βενζίνης (Γ) από τη δεξαμενή στην αντλία και τον εξαεριωτή.</a:t>
            </a:r>
            <a:endParaRPr b="0" lang="en-US" sz="1800" spc="-1" strike="noStrike">
              <a:solidFill>
                <a:srgbClr val="000000"/>
              </a:solidFill>
              <a:latin typeface="Arial"/>
            </a:endParaRPr>
          </a:p>
          <a:p>
            <a:pPr marL="268200" indent="-268200" algn="just">
              <a:lnSpc>
                <a:spcPct val="100000"/>
              </a:lnSpc>
              <a:spcAft>
                <a:spcPts val="1199"/>
              </a:spcAft>
              <a:buClr>
                <a:srgbClr val="000000"/>
              </a:buClr>
              <a:buSzPct val="90000"/>
              <a:buFont typeface="Wingdings" charset="2"/>
              <a:buChar char=""/>
            </a:pPr>
            <a:r>
              <a:rPr b="0" lang="el-GR" sz="1800" spc="-1" strike="noStrike">
                <a:solidFill>
                  <a:srgbClr val="000000"/>
                </a:solidFill>
                <a:latin typeface="Arial"/>
              </a:rPr>
              <a:t>Τα φίλτρα βενζίνης.</a:t>
            </a:r>
            <a:endParaRPr b="0" lang="en-US" sz="1800" spc="-1" strike="noStrike">
              <a:solidFill>
                <a:srgbClr val="000000"/>
              </a:solidFill>
              <a:latin typeface="Arial"/>
            </a:endParaRPr>
          </a:p>
          <a:p>
            <a:pPr marL="268200" indent="-268200" algn="just">
              <a:lnSpc>
                <a:spcPct val="100000"/>
              </a:lnSpc>
              <a:spcAft>
                <a:spcPts val="1199"/>
              </a:spcAft>
              <a:buClr>
                <a:srgbClr val="000000"/>
              </a:buClr>
              <a:buSzPct val="90000"/>
              <a:buFont typeface="Wingdings" charset="2"/>
              <a:buChar char=""/>
            </a:pPr>
            <a:r>
              <a:rPr b="0" lang="el-GR" sz="1800" spc="-1" strike="noStrike">
                <a:solidFill>
                  <a:srgbClr val="000000"/>
                </a:solidFill>
                <a:latin typeface="Arial"/>
              </a:rPr>
              <a:t>Το φίλτρο αέρα.</a:t>
            </a:r>
            <a:endParaRPr b="0" lang="en-US" sz="1800" spc="-1" strike="noStrike">
              <a:solidFill>
                <a:srgbClr val="000000"/>
              </a:solidFill>
              <a:latin typeface="Arial"/>
            </a:endParaRPr>
          </a:p>
        </p:txBody>
      </p:sp>
      <p:pic>
        <p:nvPicPr>
          <p:cNvPr id="116" name="Picture 2" descr=""/>
          <p:cNvPicPr/>
          <p:nvPr/>
        </p:nvPicPr>
        <p:blipFill>
          <a:blip r:embed="rId1"/>
          <a:stretch/>
        </p:blipFill>
        <p:spPr>
          <a:xfrm>
            <a:off x="1907640" y="513000"/>
            <a:ext cx="5329800" cy="1770120"/>
          </a:xfrm>
          <a:prstGeom prst="rect">
            <a:avLst/>
          </a:prstGeom>
          <a:ln w="9525">
            <a:noFill/>
          </a:ln>
        </p:spPr>
      </p:pic>
    </p:spTree>
  </p:cSld>
  <p:transition>
    <p:pull dir="rd"/>
  </p:transition>
  <p:timing>
    <p:tnLst>
      <p:par>
        <p:cTn id="214" dur="indefinite" restart="never" nodeType="tmRoot">
          <p:childTnLst>
            <p:seq>
              <p:cTn id="215" dur="indefinite" nodeType="mainSeq">
                <p:childTnLst>
                  <p:par>
                    <p:cTn id="216" fill="hold">
                      <p:stCondLst>
                        <p:cond delay="0"/>
                      </p:stCondLst>
                      <p:childTnLst>
                        <p:par>
                          <p:cTn id="217" fill="hold">
                            <p:stCondLst>
                              <p:cond delay="0"/>
                            </p:stCondLst>
                            <p:childTnLst>
                              <p:par>
                                <p:cTn id="218" nodeType="withEffect" fill="hold" presetClass="entr" presetID="2" presetSubtype="4">
                                  <p:stCondLst>
                                    <p:cond delay="0"/>
                                  </p:stCondLst>
                                  <p:childTnLst>
                                    <p:set>
                                      <p:cBhvr>
                                        <p:cTn id="219" dur="1" fill="hold">
                                          <p:stCondLst>
                                            <p:cond delay="0"/>
                                          </p:stCondLst>
                                        </p:cTn>
                                        <p:tgtEl>
                                          <p:spTgt spid="115">
                                            <p:txEl>
                                              <p:pRg st="0" end="0"/>
                                            </p:txEl>
                                          </p:spTgt>
                                        </p:tgtEl>
                                        <p:attrNameLst>
                                          <p:attrName>style.visibility</p:attrName>
                                        </p:attrNameLst>
                                      </p:cBhvr>
                                      <p:to>
                                        <p:strVal val="visible"/>
                                      </p:to>
                                    </p:set>
                                    <p:anim calcmode="lin" valueType="num">
                                      <p:cBhvr additive="repl">
                                        <p:cTn id="220" dur="500" fill="hold"/>
                                        <p:tgtEl>
                                          <p:spTgt spid="115">
                                            <p:txEl>
                                              <p:pRg st="0" end="0"/>
                                            </p:txEl>
                                          </p:spTgt>
                                        </p:tgtEl>
                                        <p:attrNameLst>
                                          <p:attrName>ppt_x</p:attrName>
                                        </p:attrNameLst>
                                      </p:cBhvr>
                                      <p:tavLst>
                                        <p:tav tm="0">
                                          <p:val>
                                            <p:strVal val="#ppt_x"/>
                                          </p:val>
                                        </p:tav>
                                        <p:tav tm="100000">
                                          <p:val>
                                            <p:strVal val="#ppt_x"/>
                                          </p:val>
                                        </p:tav>
                                      </p:tavLst>
                                    </p:anim>
                                    <p:anim calcmode="lin" valueType="num">
                                      <p:cBhvr additive="repl">
                                        <p:cTn id="221" dur="500" fill="hold"/>
                                        <p:tgtEl>
                                          <p:spTgt spid="115">
                                            <p:txEl>
                                              <p:pRg st="0" end="0"/>
                                            </p:txEl>
                                          </p:spTgt>
                                        </p:tgtEl>
                                        <p:attrNameLst>
                                          <p:attrName>ppt_y</p:attrName>
                                        </p:attrNameLst>
                                      </p:cBhvr>
                                      <p:tavLst>
                                        <p:tav tm="0">
                                          <p:val>
                                            <p:strVal val="1+#ppt_h/2"/>
                                          </p:val>
                                        </p:tav>
                                        <p:tav tm="100000">
                                          <p:val>
                                            <p:strVal val="#ppt_y"/>
                                          </p:val>
                                        </p:tav>
                                      </p:tavLst>
                                    </p:anim>
                                  </p:childTnLst>
                                </p:cTn>
                              </p:par>
                              <p:par>
                                <p:cTn id="222" nodeType="withEffect" fill="hold" presetClass="entr" presetID="2" presetSubtype="4">
                                  <p:stCondLst>
                                    <p:cond delay="0"/>
                                  </p:stCondLst>
                                  <p:childTnLst>
                                    <p:set>
                                      <p:cBhvr>
                                        <p:cTn id="223" dur="1" fill="hold">
                                          <p:stCondLst>
                                            <p:cond delay="0"/>
                                          </p:stCondLst>
                                        </p:cTn>
                                        <p:tgtEl>
                                          <p:spTgt spid="115">
                                            <p:txEl>
                                              <p:pRg st="1" end="1"/>
                                            </p:txEl>
                                          </p:spTgt>
                                        </p:tgtEl>
                                        <p:attrNameLst>
                                          <p:attrName>style.visibility</p:attrName>
                                        </p:attrNameLst>
                                      </p:cBhvr>
                                      <p:to>
                                        <p:strVal val="visible"/>
                                      </p:to>
                                    </p:set>
                                    <p:anim calcmode="lin" valueType="num">
                                      <p:cBhvr additive="repl">
                                        <p:cTn id="224" dur="500" fill="hold"/>
                                        <p:tgtEl>
                                          <p:spTgt spid="115">
                                            <p:txEl>
                                              <p:pRg st="1" end="1"/>
                                            </p:txEl>
                                          </p:spTgt>
                                        </p:tgtEl>
                                        <p:attrNameLst>
                                          <p:attrName>ppt_x</p:attrName>
                                        </p:attrNameLst>
                                      </p:cBhvr>
                                      <p:tavLst>
                                        <p:tav tm="0">
                                          <p:val>
                                            <p:strVal val="#ppt_x"/>
                                          </p:val>
                                        </p:tav>
                                        <p:tav tm="100000">
                                          <p:val>
                                            <p:strVal val="#ppt_x"/>
                                          </p:val>
                                        </p:tav>
                                      </p:tavLst>
                                    </p:anim>
                                    <p:anim calcmode="lin" valueType="num">
                                      <p:cBhvr additive="repl">
                                        <p:cTn id="225" dur="500" fill="hold"/>
                                        <p:tgtEl>
                                          <p:spTgt spid="115">
                                            <p:txEl>
                                              <p:pRg st="1" end="1"/>
                                            </p:txEl>
                                          </p:spTgt>
                                        </p:tgtEl>
                                        <p:attrNameLst>
                                          <p:attrName>ppt_y</p:attrName>
                                        </p:attrNameLst>
                                      </p:cBhvr>
                                      <p:tavLst>
                                        <p:tav tm="0">
                                          <p:val>
                                            <p:strVal val="1+#ppt_h/2"/>
                                          </p:val>
                                        </p:tav>
                                        <p:tav tm="100000">
                                          <p:val>
                                            <p:strVal val="#ppt_y"/>
                                          </p:val>
                                        </p:tav>
                                      </p:tavLst>
                                    </p:anim>
                                  </p:childTnLst>
                                </p:cTn>
                              </p:par>
                              <p:par>
                                <p:cTn id="226" nodeType="withEffect" fill="hold" presetClass="entr" presetID="2" presetSubtype="4">
                                  <p:stCondLst>
                                    <p:cond delay="0"/>
                                  </p:stCondLst>
                                  <p:childTnLst>
                                    <p:set>
                                      <p:cBhvr>
                                        <p:cTn id="227" dur="1" fill="hold">
                                          <p:stCondLst>
                                            <p:cond delay="0"/>
                                          </p:stCondLst>
                                        </p:cTn>
                                        <p:tgtEl>
                                          <p:spTgt spid="115">
                                            <p:txEl>
                                              <p:pRg st="2" end="2"/>
                                            </p:txEl>
                                          </p:spTgt>
                                        </p:tgtEl>
                                        <p:attrNameLst>
                                          <p:attrName>style.visibility</p:attrName>
                                        </p:attrNameLst>
                                      </p:cBhvr>
                                      <p:to>
                                        <p:strVal val="visible"/>
                                      </p:to>
                                    </p:set>
                                    <p:anim calcmode="lin" valueType="num">
                                      <p:cBhvr additive="repl">
                                        <p:cTn id="228" dur="500" fill="hold"/>
                                        <p:tgtEl>
                                          <p:spTgt spid="115">
                                            <p:txEl>
                                              <p:pRg st="2" end="2"/>
                                            </p:txEl>
                                          </p:spTgt>
                                        </p:tgtEl>
                                        <p:attrNameLst>
                                          <p:attrName>ppt_x</p:attrName>
                                        </p:attrNameLst>
                                      </p:cBhvr>
                                      <p:tavLst>
                                        <p:tav tm="0">
                                          <p:val>
                                            <p:strVal val="#ppt_x"/>
                                          </p:val>
                                        </p:tav>
                                        <p:tav tm="100000">
                                          <p:val>
                                            <p:strVal val="#ppt_x"/>
                                          </p:val>
                                        </p:tav>
                                      </p:tavLst>
                                    </p:anim>
                                    <p:anim calcmode="lin" valueType="num">
                                      <p:cBhvr additive="repl">
                                        <p:cTn id="229" dur="500" fill="hold"/>
                                        <p:tgtEl>
                                          <p:spTgt spid="115">
                                            <p:txEl>
                                              <p:pRg st="2" end="2"/>
                                            </p:txEl>
                                          </p:spTgt>
                                        </p:tgtEl>
                                        <p:attrNameLst>
                                          <p:attrName>ppt_y</p:attrName>
                                        </p:attrNameLst>
                                      </p:cBhvr>
                                      <p:tavLst>
                                        <p:tav tm="0">
                                          <p:val>
                                            <p:strVal val="1+#ppt_h/2"/>
                                          </p:val>
                                        </p:tav>
                                        <p:tav tm="100000">
                                          <p:val>
                                            <p:strVal val="#ppt_y"/>
                                          </p:val>
                                        </p:tav>
                                      </p:tavLst>
                                    </p:anim>
                                  </p:childTnLst>
                                </p:cTn>
                              </p:par>
                              <p:par>
                                <p:cTn id="230" nodeType="withEffect" fill="hold" presetClass="entr" presetID="2" presetSubtype="4">
                                  <p:stCondLst>
                                    <p:cond delay="0"/>
                                  </p:stCondLst>
                                  <p:childTnLst>
                                    <p:set>
                                      <p:cBhvr>
                                        <p:cTn id="231" dur="1" fill="hold">
                                          <p:stCondLst>
                                            <p:cond delay="0"/>
                                          </p:stCondLst>
                                        </p:cTn>
                                        <p:tgtEl>
                                          <p:spTgt spid="115">
                                            <p:txEl>
                                              <p:pRg st="3" end="3"/>
                                            </p:txEl>
                                          </p:spTgt>
                                        </p:tgtEl>
                                        <p:attrNameLst>
                                          <p:attrName>style.visibility</p:attrName>
                                        </p:attrNameLst>
                                      </p:cBhvr>
                                      <p:to>
                                        <p:strVal val="visible"/>
                                      </p:to>
                                    </p:set>
                                    <p:anim calcmode="lin" valueType="num">
                                      <p:cBhvr additive="repl">
                                        <p:cTn id="232" dur="500" fill="hold"/>
                                        <p:tgtEl>
                                          <p:spTgt spid="115">
                                            <p:txEl>
                                              <p:pRg st="3" end="3"/>
                                            </p:txEl>
                                          </p:spTgt>
                                        </p:tgtEl>
                                        <p:attrNameLst>
                                          <p:attrName>ppt_x</p:attrName>
                                        </p:attrNameLst>
                                      </p:cBhvr>
                                      <p:tavLst>
                                        <p:tav tm="0">
                                          <p:val>
                                            <p:strVal val="#ppt_x"/>
                                          </p:val>
                                        </p:tav>
                                        <p:tav tm="100000">
                                          <p:val>
                                            <p:strVal val="#ppt_x"/>
                                          </p:val>
                                        </p:tav>
                                      </p:tavLst>
                                    </p:anim>
                                    <p:anim calcmode="lin" valueType="num">
                                      <p:cBhvr additive="repl">
                                        <p:cTn id="233" dur="500" fill="hold"/>
                                        <p:tgtEl>
                                          <p:spTgt spid="1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Σύστημα τροφοδοσίας καυσίμου</a:t>
            </a:r>
            <a:endParaRPr b="0" lang="en-US" sz="2300" spc="-1" strike="noStrike">
              <a:solidFill>
                <a:srgbClr val="000000"/>
              </a:solidFill>
              <a:latin typeface="Arial"/>
            </a:endParaRPr>
          </a:p>
        </p:txBody>
      </p:sp>
      <p:sp>
        <p:nvSpPr>
          <p:cNvPr id="118" name="5 - TextBox"/>
          <p:cNvSpPr/>
          <p:nvPr/>
        </p:nvSpPr>
        <p:spPr>
          <a:xfrm>
            <a:off x="395640" y="2346840"/>
            <a:ext cx="8352720" cy="2360520"/>
          </a:xfrm>
          <a:prstGeom prst="rect">
            <a:avLst/>
          </a:prstGeom>
          <a:noFill/>
          <a:ln w="0">
            <a:noFill/>
          </a:ln>
        </p:spPr>
        <p:style>
          <a:lnRef idx="0"/>
          <a:fillRef idx="0"/>
          <a:effectRef idx="0"/>
          <a:fontRef idx="minor"/>
        </p:style>
        <p:txBody>
          <a:bodyPr lIns="90000" rIns="90000" tIns="45000" bIns="45000" anchor="t">
            <a:spAutoFit/>
          </a:bodyPr>
          <a:p>
            <a:pPr marL="268200" indent="-268200" algn="just">
              <a:lnSpc>
                <a:spcPct val="100000"/>
              </a:lnSpc>
              <a:spcAft>
                <a:spcPts val="601"/>
              </a:spcAft>
              <a:buClr>
                <a:srgbClr val="000000"/>
              </a:buClr>
              <a:buSzPct val="90000"/>
              <a:buFont typeface="Wingdings" charset="2"/>
              <a:buChar char=""/>
            </a:pPr>
            <a:r>
              <a:rPr b="0" lang="el-GR" sz="1800" spc="-1" strike="noStrike">
                <a:solidFill>
                  <a:srgbClr val="000000"/>
                </a:solidFill>
                <a:latin typeface="Arial"/>
              </a:rPr>
              <a:t>Την αντλία (Δ), που μπορεί να είναι μηχανική ή ηλεκτρική. Η αντλία σκοπό έχει να παρέχει ορισμένη ποσότητα βενζίνης στον εξαεριωτή για όλες τις στροφές του κινητήρα. Τόσο η παροχή, όσο και η πίεση που δίνει η αντλία αυξάνουν με την αύξηση των στροφών του κινητήρα. Έτσι, η μηχανική αντλία παίρνει κίνηση από τον εκκεντροφόρο άξονα, ενώ η ηλεκτρική αντλία παίρνει κίνηση από ηλεκτρομαγνήτη.</a:t>
            </a:r>
            <a:endParaRPr b="0" lang="en-US" sz="1800" spc="-1" strike="noStrike">
              <a:solidFill>
                <a:srgbClr val="000000"/>
              </a:solidFill>
              <a:latin typeface="Arial"/>
            </a:endParaRPr>
          </a:p>
          <a:p>
            <a:pPr marL="268200" indent="-268200" algn="just">
              <a:lnSpc>
                <a:spcPct val="100000"/>
              </a:lnSpc>
              <a:spcAft>
                <a:spcPts val="601"/>
              </a:spcAft>
              <a:buClr>
                <a:srgbClr val="000000"/>
              </a:buClr>
              <a:buSzPct val="90000"/>
              <a:buFont typeface="Wingdings" charset="2"/>
              <a:buChar char=""/>
            </a:pPr>
            <a:r>
              <a:rPr b="0" lang="el-GR" sz="1800" spc="-1" strike="noStrike">
                <a:solidFill>
                  <a:srgbClr val="000000"/>
                </a:solidFill>
                <a:latin typeface="Arial"/>
              </a:rPr>
              <a:t>Τον εξαεριωτή (Ε), στα παλαιάς τεχνολογίας αυτοκίνητα, ή το σύστημα ψεκασμού, στα σύγχρονης τεχνολογίας αυτοκίνητα.</a:t>
            </a:r>
            <a:endParaRPr b="0" lang="en-US" sz="1800" spc="-1" strike="noStrike">
              <a:solidFill>
                <a:srgbClr val="000000"/>
              </a:solidFill>
              <a:latin typeface="Arial"/>
            </a:endParaRPr>
          </a:p>
        </p:txBody>
      </p:sp>
      <p:pic>
        <p:nvPicPr>
          <p:cNvPr id="119" name="Picture 2" descr=""/>
          <p:cNvPicPr/>
          <p:nvPr/>
        </p:nvPicPr>
        <p:blipFill>
          <a:blip r:embed="rId1"/>
          <a:stretch/>
        </p:blipFill>
        <p:spPr>
          <a:xfrm>
            <a:off x="1907640" y="513000"/>
            <a:ext cx="5329800" cy="1770120"/>
          </a:xfrm>
          <a:prstGeom prst="rect">
            <a:avLst/>
          </a:prstGeom>
          <a:ln w="9525">
            <a:noFill/>
          </a:ln>
        </p:spPr>
      </p:pic>
    </p:spTree>
  </p:cSld>
  <p:transition>
    <p:pull dir="rd"/>
  </p:transition>
  <p:timing>
    <p:tnLst>
      <p:par>
        <p:cTn id="234" dur="indefinite" restart="never" nodeType="tmRoot">
          <p:childTnLst>
            <p:seq>
              <p:cTn id="235" dur="indefinite" nodeType="mainSeq">
                <p:childTnLst>
                  <p:par>
                    <p:cTn id="236" fill="hold">
                      <p:stCondLst>
                        <p:cond delay="indefinite"/>
                      </p:stCondLst>
                      <p:childTnLst>
                        <p:par>
                          <p:cTn id="237" fill="hold">
                            <p:stCondLst>
                              <p:cond delay="0"/>
                            </p:stCondLst>
                            <p:childTnLst>
                              <p:par>
                                <p:cTn id="238" nodeType="clickEffect" fill="hold" presetClass="entr" presetID="2" presetSubtype="4">
                                  <p:stCondLst>
                                    <p:cond delay="0"/>
                                  </p:stCondLst>
                                  <p:childTnLst>
                                    <p:set>
                                      <p:cBhvr>
                                        <p:cTn id="239" dur="1" fill="hold">
                                          <p:stCondLst>
                                            <p:cond delay="0"/>
                                          </p:stCondLst>
                                        </p:cTn>
                                        <p:tgtEl>
                                          <p:spTgt spid="118">
                                            <p:txEl>
                                              <p:pRg st="0" end="0"/>
                                            </p:txEl>
                                          </p:spTgt>
                                        </p:tgtEl>
                                        <p:attrNameLst>
                                          <p:attrName>style.visibility</p:attrName>
                                        </p:attrNameLst>
                                      </p:cBhvr>
                                      <p:to>
                                        <p:strVal val="visible"/>
                                      </p:to>
                                    </p:set>
                                    <p:anim calcmode="lin" valueType="num">
                                      <p:cBhvr additive="repl">
                                        <p:cTn id="240"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additive="repl">
                                        <p:cTn id="241" dur="500" fill="hold"/>
                                        <p:tgtEl>
                                          <p:spTgt spid="1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2" fill="hold">
                      <p:stCondLst>
                        <p:cond delay="indefinite"/>
                      </p:stCondLst>
                      <p:childTnLst>
                        <p:par>
                          <p:cTn id="243" fill="hold">
                            <p:stCondLst>
                              <p:cond delay="0"/>
                            </p:stCondLst>
                            <p:childTnLst>
                              <p:par>
                                <p:cTn id="244" nodeType="clickEffect" fill="hold" presetClass="entr" presetID="2" presetSubtype="4">
                                  <p:stCondLst>
                                    <p:cond delay="0"/>
                                  </p:stCondLst>
                                  <p:childTnLst>
                                    <p:set>
                                      <p:cBhvr>
                                        <p:cTn id="245" dur="1" fill="hold">
                                          <p:stCondLst>
                                            <p:cond delay="0"/>
                                          </p:stCondLst>
                                        </p:cTn>
                                        <p:tgtEl>
                                          <p:spTgt spid="118">
                                            <p:txEl>
                                              <p:pRg st="1" end="1"/>
                                            </p:txEl>
                                          </p:spTgt>
                                        </p:tgtEl>
                                        <p:attrNameLst>
                                          <p:attrName>style.visibility</p:attrName>
                                        </p:attrNameLst>
                                      </p:cBhvr>
                                      <p:to>
                                        <p:strVal val="visible"/>
                                      </p:to>
                                    </p:set>
                                    <p:anim calcmode="lin" valueType="num">
                                      <p:cBhvr additive="repl">
                                        <p:cTn id="246" dur="500" fill="hold"/>
                                        <p:tgtEl>
                                          <p:spTgt spid="118">
                                            <p:txEl>
                                              <p:pRg st="1" end="1"/>
                                            </p:txEl>
                                          </p:spTgt>
                                        </p:tgtEl>
                                        <p:attrNameLst>
                                          <p:attrName>ppt_x</p:attrName>
                                        </p:attrNameLst>
                                      </p:cBhvr>
                                      <p:tavLst>
                                        <p:tav tm="0">
                                          <p:val>
                                            <p:strVal val="#ppt_x"/>
                                          </p:val>
                                        </p:tav>
                                        <p:tav tm="100000">
                                          <p:val>
                                            <p:strVal val="#ppt_x"/>
                                          </p:val>
                                        </p:tav>
                                      </p:tavLst>
                                    </p:anim>
                                    <p:anim calcmode="lin" valueType="num">
                                      <p:cBhvr additive="repl">
                                        <p:cTn id="247" dur="500" fill="hold"/>
                                        <p:tgtEl>
                                          <p:spTgt spid="11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Σύστημα τροφοδοσίας καυσίμου</a:t>
            </a:r>
            <a:endParaRPr b="0" lang="en-US" sz="2300" spc="-1" strike="noStrike">
              <a:solidFill>
                <a:srgbClr val="000000"/>
              </a:solidFill>
              <a:latin typeface="Arial"/>
            </a:endParaRPr>
          </a:p>
        </p:txBody>
      </p:sp>
      <p:sp>
        <p:nvSpPr>
          <p:cNvPr id="121" name="5 - TextBox"/>
          <p:cNvSpPr/>
          <p:nvPr/>
        </p:nvSpPr>
        <p:spPr>
          <a:xfrm>
            <a:off x="323640" y="586800"/>
            <a:ext cx="8424720" cy="3961080"/>
          </a:xfrm>
          <a:prstGeom prst="rect">
            <a:avLst/>
          </a:prstGeom>
          <a:gradFill rotWithShape="0">
            <a:gsLst>
              <a:gs pos="0">
                <a:srgbClr val="8be9f1"/>
              </a:gs>
              <a:gs pos="100000">
                <a:srgbClr val="f7fdff"/>
              </a:gs>
            </a:gsLst>
            <a:path path="circle">
              <a:fillToRect l="50000" t="100000" r="50000" b="0"/>
            </a:path>
          </a:gradFill>
          <a:ln>
            <a:solidFill>
              <a:srgbClr val="069ba2"/>
            </a:solidFill>
            <a:round/>
          </a:ln>
          <a:effectLst>
            <a:outerShdw algn="ctr" blurRad="57240" dir="5400000" dist="38160" rotWithShape="0">
              <a:schemeClr val="phClr">
                <a:shade val="9000"/>
                <a:satMod val="105000"/>
                <a:alpha val="48000"/>
              </a:schemeClr>
            </a:outerShdw>
          </a:effectLst>
        </p:spPr>
        <p:style>
          <a:lnRef idx="1">
            <a:schemeClr val="accent3"/>
          </a:lnRef>
          <a:fillRef idx="2">
            <a:schemeClr val="accent3"/>
          </a:fillRef>
          <a:effectRef idx="1">
            <a:schemeClr val="accent3"/>
          </a:effectRef>
          <a:fontRef idx="minor"/>
        </p:style>
        <p:txBody>
          <a:bodyPr lIns="90000" rIns="90000" tIns="45000" bIns="45000" anchor="t">
            <a:spAutoFit/>
          </a:bodyPr>
          <a:p>
            <a:pPr algn="ctr">
              <a:lnSpc>
                <a:spcPct val="100000"/>
              </a:lnSpc>
            </a:pPr>
            <a:r>
              <a:rPr b="0" lang="el-GR" sz="1800" spc="-1" strike="noStrike">
                <a:solidFill>
                  <a:schemeClr val="dk1"/>
                </a:solidFill>
                <a:latin typeface="Arial"/>
              </a:rPr>
              <a:t>Οι συνθήκες κίνησης του αυτοκινήτου, για τις οποίες δημιουργούνται κάθε φορά διαφορετικές απαιτήσεις τροφοδοσίας καυσίμου, και στις οποίες πρέπει να ανταπεξέλθει το σύστημα τροφοδοσίας, είναι οι ακόλουθες:</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marL="538200">
              <a:lnSpc>
                <a:spcPct val="100000"/>
              </a:lnSpc>
              <a:spcAft>
                <a:spcPts val="601"/>
              </a:spcAft>
            </a:pPr>
            <a:r>
              <a:rPr b="0" lang="el-GR" sz="1800" spc="-1" strike="noStrike">
                <a:solidFill>
                  <a:schemeClr val="dk1"/>
                </a:solidFill>
                <a:latin typeface="Arial"/>
              </a:rPr>
              <a:t>1. Η κανονική πορεία, με μερική ή πλήρη ισχύ του κινητήρα,</a:t>
            </a:r>
            <a:endParaRPr b="0" lang="en-US" sz="1800" spc="-1" strike="noStrike">
              <a:solidFill>
                <a:srgbClr val="000000"/>
              </a:solidFill>
              <a:latin typeface="Arial"/>
            </a:endParaRPr>
          </a:p>
          <a:p>
            <a:pPr marL="538200">
              <a:lnSpc>
                <a:spcPct val="100000"/>
              </a:lnSpc>
              <a:spcAft>
                <a:spcPts val="601"/>
              </a:spcAft>
            </a:pPr>
            <a:r>
              <a:rPr b="0" lang="el-GR" sz="1800" spc="-1" strike="noStrike">
                <a:solidFill>
                  <a:schemeClr val="dk1"/>
                </a:solidFill>
                <a:latin typeface="Arial"/>
              </a:rPr>
              <a:t>2. Η βραδυπορία (ρελαντί),</a:t>
            </a:r>
            <a:endParaRPr b="0" lang="en-US" sz="1800" spc="-1" strike="noStrike">
              <a:solidFill>
                <a:srgbClr val="000000"/>
              </a:solidFill>
              <a:latin typeface="Arial"/>
            </a:endParaRPr>
          </a:p>
          <a:p>
            <a:pPr marL="538200">
              <a:lnSpc>
                <a:spcPct val="100000"/>
              </a:lnSpc>
              <a:spcAft>
                <a:spcPts val="601"/>
              </a:spcAft>
            </a:pPr>
            <a:r>
              <a:rPr b="0" lang="el-GR" sz="1800" spc="-1" strike="noStrike">
                <a:solidFill>
                  <a:schemeClr val="dk1"/>
                </a:solidFill>
                <a:latin typeface="Arial"/>
              </a:rPr>
              <a:t>3. Η στιγμιαία επιτάχυνση, και</a:t>
            </a:r>
            <a:endParaRPr b="0" lang="en-US" sz="1800" spc="-1" strike="noStrike">
              <a:solidFill>
                <a:srgbClr val="000000"/>
              </a:solidFill>
              <a:latin typeface="Arial"/>
            </a:endParaRPr>
          </a:p>
          <a:p>
            <a:pPr marL="538200">
              <a:lnSpc>
                <a:spcPct val="100000"/>
              </a:lnSpc>
              <a:spcAft>
                <a:spcPts val="601"/>
              </a:spcAft>
            </a:pPr>
            <a:r>
              <a:rPr b="0" lang="el-GR" sz="1800" spc="-1" strike="noStrike">
                <a:solidFill>
                  <a:schemeClr val="dk1"/>
                </a:solidFill>
                <a:latin typeface="Arial"/>
              </a:rPr>
              <a:t>4. Η ψυχρή εκκίνηση.</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chemeClr val="dk1"/>
                </a:solidFill>
                <a:latin typeface="Arial"/>
              </a:rPr>
              <a:t>Η κύρια αποστολή του συστήματος τροφοδοσίας είναι η εξαερίωση του καυσίμου (βενζίνης) για την καλύτερη -πλήρη και ομοιογενή- ανάμιξή του με τον αέρα, ικανοποιώντας, κατά περίπτωση, τις απαιτήσεις των συνθηκών κίνησης του αυτοκινήτου.</a:t>
            </a:r>
            <a:endParaRPr b="0" lang="en-US" sz="1800" spc="-1" strike="noStrike">
              <a:solidFill>
                <a:srgbClr val="000000"/>
              </a:solidFill>
              <a:latin typeface="Arial"/>
            </a:endParaRPr>
          </a:p>
        </p:txBody>
      </p:sp>
    </p:spTree>
  </p:cSld>
  <p:transition>
    <p:pull dir="rd"/>
  </p:transition>
  <p:timing>
    <p:tnLst>
      <p:par>
        <p:cTn id="248" dur="indefinite" restart="never" nodeType="tmRoot">
          <p:childTnLst>
            <p:seq>
              <p:cTn id="249" dur="indefinite" nodeType="mainSeq">
                <p:childTnLst>
                  <p:par>
                    <p:cTn id="250" fill="hold">
                      <p:stCondLst>
                        <p:cond delay="indefinite"/>
                      </p:stCondLst>
                      <p:childTnLst>
                        <p:par>
                          <p:cTn id="251" fill="hold">
                            <p:stCondLst>
                              <p:cond delay="0"/>
                            </p:stCondLst>
                            <p:childTnLst>
                              <p:par>
                                <p:cTn id="252" nodeType="clickEffect" fill="hold" presetClass="entr" presetID="2" presetSubtype="4">
                                  <p:stCondLst>
                                    <p:cond delay="0"/>
                                  </p:stCondLst>
                                  <p:childTnLst>
                                    <p:set>
                                      <p:cBhvr>
                                        <p:cTn id="253" dur="1" fill="hold">
                                          <p:stCondLst>
                                            <p:cond delay="0"/>
                                          </p:stCondLst>
                                        </p:cTn>
                                        <p:tgtEl>
                                          <p:spTgt spid="121">
                                            <p:txEl>
                                              <p:pRg st="2" end="2"/>
                                            </p:txEl>
                                          </p:spTgt>
                                        </p:tgtEl>
                                        <p:attrNameLst>
                                          <p:attrName>style.visibility</p:attrName>
                                        </p:attrNameLst>
                                      </p:cBhvr>
                                      <p:to>
                                        <p:strVal val="visible"/>
                                      </p:to>
                                    </p:set>
                                    <p:anim calcmode="lin" valueType="num">
                                      <p:cBhvr additive="repl">
                                        <p:cTn id="254" dur="500" fill="hold"/>
                                        <p:tgtEl>
                                          <p:spTgt spid="121">
                                            <p:txEl>
                                              <p:pRg st="2" end="2"/>
                                            </p:txEl>
                                          </p:spTgt>
                                        </p:tgtEl>
                                        <p:attrNameLst>
                                          <p:attrName>ppt_x</p:attrName>
                                        </p:attrNameLst>
                                      </p:cBhvr>
                                      <p:tavLst>
                                        <p:tav tm="0">
                                          <p:val>
                                            <p:strVal val="#ppt_x"/>
                                          </p:val>
                                        </p:tav>
                                        <p:tav tm="100000">
                                          <p:val>
                                            <p:strVal val="#ppt_x"/>
                                          </p:val>
                                        </p:tav>
                                      </p:tavLst>
                                    </p:anim>
                                    <p:anim calcmode="lin" valueType="num">
                                      <p:cBhvr additive="repl">
                                        <p:cTn id="255" dur="500" fill="hold"/>
                                        <p:tgtEl>
                                          <p:spTgt spid="1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6" fill="hold">
                      <p:stCondLst>
                        <p:cond delay="indefinite"/>
                      </p:stCondLst>
                      <p:childTnLst>
                        <p:par>
                          <p:cTn id="257" fill="hold">
                            <p:stCondLst>
                              <p:cond delay="0"/>
                            </p:stCondLst>
                            <p:childTnLst>
                              <p:par>
                                <p:cTn id="258" nodeType="clickEffect" fill="hold" presetClass="entr" presetID="2" presetSubtype="4">
                                  <p:stCondLst>
                                    <p:cond delay="0"/>
                                  </p:stCondLst>
                                  <p:childTnLst>
                                    <p:set>
                                      <p:cBhvr>
                                        <p:cTn id="259" dur="1" fill="hold">
                                          <p:stCondLst>
                                            <p:cond delay="0"/>
                                          </p:stCondLst>
                                        </p:cTn>
                                        <p:tgtEl>
                                          <p:spTgt spid="121">
                                            <p:txEl>
                                              <p:pRg st="3" end="3"/>
                                            </p:txEl>
                                          </p:spTgt>
                                        </p:tgtEl>
                                        <p:attrNameLst>
                                          <p:attrName>style.visibility</p:attrName>
                                        </p:attrNameLst>
                                      </p:cBhvr>
                                      <p:to>
                                        <p:strVal val="visible"/>
                                      </p:to>
                                    </p:set>
                                    <p:anim calcmode="lin" valueType="num">
                                      <p:cBhvr additive="repl">
                                        <p:cTn id="260" dur="500" fill="hold"/>
                                        <p:tgtEl>
                                          <p:spTgt spid="121">
                                            <p:txEl>
                                              <p:pRg st="3" end="3"/>
                                            </p:txEl>
                                          </p:spTgt>
                                        </p:tgtEl>
                                        <p:attrNameLst>
                                          <p:attrName>ppt_x</p:attrName>
                                        </p:attrNameLst>
                                      </p:cBhvr>
                                      <p:tavLst>
                                        <p:tav tm="0">
                                          <p:val>
                                            <p:strVal val="#ppt_x"/>
                                          </p:val>
                                        </p:tav>
                                        <p:tav tm="100000">
                                          <p:val>
                                            <p:strVal val="#ppt_x"/>
                                          </p:val>
                                        </p:tav>
                                      </p:tavLst>
                                    </p:anim>
                                    <p:anim calcmode="lin" valueType="num">
                                      <p:cBhvr additive="repl">
                                        <p:cTn id="261" dur="500" fill="hold"/>
                                        <p:tgtEl>
                                          <p:spTgt spid="12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nodeType="clickEffect" fill="hold" presetClass="entr" presetID="2" presetSubtype="4">
                                  <p:stCondLst>
                                    <p:cond delay="0"/>
                                  </p:stCondLst>
                                  <p:childTnLst>
                                    <p:set>
                                      <p:cBhvr>
                                        <p:cTn id="265" dur="1" fill="hold">
                                          <p:stCondLst>
                                            <p:cond delay="0"/>
                                          </p:stCondLst>
                                        </p:cTn>
                                        <p:tgtEl>
                                          <p:spTgt spid="121">
                                            <p:txEl>
                                              <p:pRg st="4" end="4"/>
                                            </p:txEl>
                                          </p:spTgt>
                                        </p:tgtEl>
                                        <p:attrNameLst>
                                          <p:attrName>style.visibility</p:attrName>
                                        </p:attrNameLst>
                                      </p:cBhvr>
                                      <p:to>
                                        <p:strVal val="visible"/>
                                      </p:to>
                                    </p:set>
                                    <p:anim calcmode="lin" valueType="num">
                                      <p:cBhvr additive="repl">
                                        <p:cTn id="266" dur="500" fill="hold"/>
                                        <p:tgtEl>
                                          <p:spTgt spid="121">
                                            <p:txEl>
                                              <p:pRg st="4" end="4"/>
                                            </p:txEl>
                                          </p:spTgt>
                                        </p:tgtEl>
                                        <p:attrNameLst>
                                          <p:attrName>ppt_x</p:attrName>
                                        </p:attrNameLst>
                                      </p:cBhvr>
                                      <p:tavLst>
                                        <p:tav tm="0">
                                          <p:val>
                                            <p:strVal val="#ppt_x"/>
                                          </p:val>
                                        </p:tav>
                                        <p:tav tm="100000">
                                          <p:val>
                                            <p:strVal val="#ppt_x"/>
                                          </p:val>
                                        </p:tav>
                                      </p:tavLst>
                                    </p:anim>
                                    <p:anim calcmode="lin" valueType="num">
                                      <p:cBhvr additive="repl">
                                        <p:cTn id="267" dur="500" fill="hold"/>
                                        <p:tgtEl>
                                          <p:spTgt spid="1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8" fill="hold">
                      <p:stCondLst>
                        <p:cond delay="indefinite"/>
                      </p:stCondLst>
                      <p:childTnLst>
                        <p:par>
                          <p:cTn id="269" fill="hold">
                            <p:stCondLst>
                              <p:cond delay="0"/>
                            </p:stCondLst>
                            <p:childTnLst>
                              <p:par>
                                <p:cTn id="270" nodeType="clickEffect" fill="hold" presetClass="entr" presetID="2" presetSubtype="4">
                                  <p:stCondLst>
                                    <p:cond delay="0"/>
                                  </p:stCondLst>
                                  <p:childTnLst>
                                    <p:set>
                                      <p:cBhvr>
                                        <p:cTn id="271" dur="1" fill="hold">
                                          <p:stCondLst>
                                            <p:cond delay="0"/>
                                          </p:stCondLst>
                                        </p:cTn>
                                        <p:tgtEl>
                                          <p:spTgt spid="121">
                                            <p:txEl>
                                              <p:pRg st="5" end="5"/>
                                            </p:txEl>
                                          </p:spTgt>
                                        </p:tgtEl>
                                        <p:attrNameLst>
                                          <p:attrName>style.visibility</p:attrName>
                                        </p:attrNameLst>
                                      </p:cBhvr>
                                      <p:to>
                                        <p:strVal val="visible"/>
                                      </p:to>
                                    </p:set>
                                    <p:anim calcmode="lin" valueType="num">
                                      <p:cBhvr additive="repl">
                                        <p:cTn id="272" dur="500" fill="hold"/>
                                        <p:tgtEl>
                                          <p:spTgt spid="121">
                                            <p:txEl>
                                              <p:pRg st="5" end="5"/>
                                            </p:txEl>
                                          </p:spTgt>
                                        </p:tgtEl>
                                        <p:attrNameLst>
                                          <p:attrName>ppt_x</p:attrName>
                                        </p:attrNameLst>
                                      </p:cBhvr>
                                      <p:tavLst>
                                        <p:tav tm="0">
                                          <p:val>
                                            <p:strVal val="#ppt_x"/>
                                          </p:val>
                                        </p:tav>
                                        <p:tav tm="100000">
                                          <p:val>
                                            <p:strVal val="#ppt_x"/>
                                          </p:val>
                                        </p:tav>
                                      </p:tavLst>
                                    </p:anim>
                                    <p:anim calcmode="lin" valueType="num">
                                      <p:cBhvr additive="repl">
                                        <p:cTn id="273" dur="500" fill="hold"/>
                                        <p:tgtEl>
                                          <p:spTgt spid="1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4" fill="hold">
                      <p:stCondLst>
                        <p:cond delay="indefinite"/>
                      </p:stCondLst>
                      <p:childTnLst>
                        <p:par>
                          <p:cTn id="275" fill="hold">
                            <p:stCondLst>
                              <p:cond delay="0"/>
                            </p:stCondLst>
                            <p:childTnLst>
                              <p:par>
                                <p:cTn id="276" nodeType="clickEffect" fill="hold" presetClass="entr" presetID="2" presetSubtype="4">
                                  <p:stCondLst>
                                    <p:cond delay="0"/>
                                  </p:stCondLst>
                                  <p:childTnLst>
                                    <p:set>
                                      <p:cBhvr>
                                        <p:cTn id="277" dur="1" fill="hold">
                                          <p:stCondLst>
                                            <p:cond delay="0"/>
                                          </p:stCondLst>
                                        </p:cTn>
                                        <p:tgtEl>
                                          <p:spTgt spid="121">
                                            <p:txEl>
                                              <p:pRg st="7" end="7"/>
                                            </p:txEl>
                                          </p:spTgt>
                                        </p:tgtEl>
                                        <p:attrNameLst>
                                          <p:attrName>style.visibility</p:attrName>
                                        </p:attrNameLst>
                                      </p:cBhvr>
                                      <p:to>
                                        <p:strVal val="visible"/>
                                      </p:to>
                                    </p:set>
                                    <p:anim calcmode="lin" valueType="num">
                                      <p:cBhvr additive="repl">
                                        <p:cTn id="278" dur="500" fill="hold"/>
                                        <p:tgtEl>
                                          <p:spTgt spid="121">
                                            <p:txEl>
                                              <p:pRg st="7" end="7"/>
                                            </p:txEl>
                                          </p:spTgt>
                                        </p:tgtEl>
                                        <p:attrNameLst>
                                          <p:attrName>ppt_x</p:attrName>
                                        </p:attrNameLst>
                                      </p:cBhvr>
                                      <p:tavLst>
                                        <p:tav tm="0">
                                          <p:val>
                                            <p:strVal val="#ppt_x"/>
                                          </p:val>
                                        </p:tav>
                                        <p:tav tm="100000">
                                          <p:val>
                                            <p:strVal val="#ppt_x"/>
                                          </p:val>
                                        </p:tav>
                                      </p:tavLst>
                                    </p:anim>
                                    <p:anim calcmode="lin" valueType="num">
                                      <p:cBhvr additive="repl">
                                        <p:cTn id="279" dur="500" fill="hold"/>
                                        <p:tgtEl>
                                          <p:spTgt spid="12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123" name="5 - TextBox"/>
          <p:cNvSpPr/>
          <p:nvPr/>
        </p:nvSpPr>
        <p:spPr>
          <a:xfrm>
            <a:off x="395640" y="697680"/>
            <a:ext cx="8352720" cy="3138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601"/>
              </a:spcAft>
            </a:pPr>
            <a:r>
              <a:rPr b="0" lang="el-GR" sz="1800" spc="-1" strike="noStrike">
                <a:solidFill>
                  <a:srgbClr val="000000"/>
                </a:solidFill>
                <a:latin typeface="Arial"/>
              </a:rPr>
              <a:t>Οι εξαεριωτές (καρμπυρατέρ) που χρησιμοποιούνται στους διάφορους βενζινοκινητήρες για την εξαερίωση της βενζίνης, ώστε αυτή να αναμιχθεί καλύτερα με τον αέρα, αν και βασίζονται στην ίδια γενική αρχή λειτουργίας, παρουσιάζουν μεγάλη ποικιλία. </a:t>
            </a:r>
            <a:endParaRPr b="0" lang="en-US" sz="1800" spc="-1" strike="noStrike">
              <a:solidFill>
                <a:srgbClr val="000000"/>
              </a:solidFill>
              <a:latin typeface="Arial"/>
            </a:endParaRPr>
          </a:p>
          <a:p>
            <a:pPr algn="ctr">
              <a:lnSpc>
                <a:spcPct val="100000"/>
              </a:lnSpc>
              <a:spcAft>
                <a:spcPts val="601"/>
              </a:spcAft>
            </a:pPr>
            <a:endParaRPr b="0" lang="en-US" sz="1800" spc="-1" strike="noStrike">
              <a:solidFill>
                <a:srgbClr val="000000"/>
              </a:solidFill>
              <a:latin typeface="Arial"/>
            </a:endParaRPr>
          </a:p>
          <a:p>
            <a:pPr algn="ctr">
              <a:lnSpc>
                <a:spcPct val="100000"/>
              </a:lnSpc>
              <a:spcAft>
                <a:spcPts val="601"/>
              </a:spcAft>
            </a:pPr>
            <a:r>
              <a:rPr b="0" lang="el-GR" sz="1800" spc="-1" strike="noStrike">
                <a:solidFill>
                  <a:srgbClr val="000000"/>
                </a:solidFill>
                <a:latin typeface="Arial"/>
              </a:rPr>
              <a:t>Ο κάθε τύπος έχει τη δική του κατασκευαστική μορφή, που είναι ανάλογη με τον κινητήρα στον οποίο πρόκειται να χρησιμοποιηθεί. </a:t>
            </a:r>
            <a:endParaRPr b="0" lang="en-US" sz="1800" spc="-1" strike="noStrike">
              <a:solidFill>
                <a:srgbClr val="000000"/>
              </a:solidFill>
              <a:latin typeface="Arial"/>
            </a:endParaRPr>
          </a:p>
          <a:p>
            <a:pPr algn="ctr">
              <a:lnSpc>
                <a:spcPct val="100000"/>
              </a:lnSpc>
              <a:spcAft>
                <a:spcPts val="601"/>
              </a:spcAft>
            </a:pPr>
            <a:endParaRPr b="0" lang="en-US" sz="1800" spc="-1" strike="noStrike">
              <a:solidFill>
                <a:srgbClr val="000000"/>
              </a:solidFill>
              <a:latin typeface="Arial"/>
            </a:endParaRPr>
          </a:p>
          <a:p>
            <a:pPr algn="ctr">
              <a:lnSpc>
                <a:spcPct val="100000"/>
              </a:lnSpc>
              <a:spcAft>
                <a:spcPts val="601"/>
              </a:spcAft>
            </a:pPr>
            <a:r>
              <a:rPr b="0" lang="el-GR" sz="1800" spc="-1" strike="noStrike">
                <a:solidFill>
                  <a:srgbClr val="000000"/>
                </a:solidFill>
                <a:latin typeface="Arial"/>
              </a:rPr>
              <a:t>Μια βασική διάκριση γίνεται ανάλογα με το είδος και τον αριθμό των βεντούρι που έχουν και την πορεία του καύσιμου μίγματος. </a:t>
            </a:r>
            <a:endParaRPr b="0" lang="en-US" sz="1800" spc="-1" strike="noStrike">
              <a:solidFill>
                <a:srgbClr val="000000"/>
              </a:solidFill>
              <a:latin typeface="Arial"/>
            </a:endParaRPr>
          </a:p>
        </p:txBody>
      </p:sp>
    </p:spTree>
  </p:cSld>
  <p:transition>
    <p:pull dir="rd"/>
  </p:transition>
  <p:timing>
    <p:tnLst>
      <p:par>
        <p:cTn id="280" dur="indefinite" restart="never" nodeType="tmRoot">
          <p:childTnLst>
            <p:seq>
              <p:cTn id="281" dur="indefinite" nodeType="mainSeq">
                <p:childTnLst>
                  <p:par>
                    <p:cTn id="282" fill="hold">
                      <p:stCondLst>
                        <p:cond delay="indefinite"/>
                      </p:stCondLst>
                      <p:childTnLst>
                        <p:par>
                          <p:cTn id="283" fill="hold">
                            <p:stCondLst>
                              <p:cond delay="0"/>
                            </p:stCondLst>
                            <p:childTnLst>
                              <p:par>
                                <p:cTn id="284" nodeType="clickEffect" fill="hold" presetClass="entr" presetID="2" presetSubtype="4">
                                  <p:stCondLst>
                                    <p:cond delay="0"/>
                                  </p:stCondLst>
                                  <p:childTnLst>
                                    <p:set>
                                      <p:cBhvr>
                                        <p:cTn id="285" dur="1" fill="hold">
                                          <p:stCondLst>
                                            <p:cond delay="0"/>
                                          </p:stCondLst>
                                        </p:cTn>
                                        <p:tgtEl>
                                          <p:spTgt spid="123">
                                            <p:txEl>
                                              <p:pRg st="2" end="2"/>
                                            </p:txEl>
                                          </p:spTgt>
                                        </p:tgtEl>
                                        <p:attrNameLst>
                                          <p:attrName>style.visibility</p:attrName>
                                        </p:attrNameLst>
                                      </p:cBhvr>
                                      <p:to>
                                        <p:strVal val="visible"/>
                                      </p:to>
                                    </p:set>
                                    <p:anim calcmode="lin" valueType="num">
                                      <p:cBhvr additive="repl">
                                        <p:cTn id="286" dur="500" fill="hold"/>
                                        <p:tgtEl>
                                          <p:spTgt spid="123">
                                            <p:txEl>
                                              <p:pRg st="2" end="2"/>
                                            </p:txEl>
                                          </p:spTgt>
                                        </p:tgtEl>
                                        <p:attrNameLst>
                                          <p:attrName>ppt_x</p:attrName>
                                        </p:attrNameLst>
                                      </p:cBhvr>
                                      <p:tavLst>
                                        <p:tav tm="0">
                                          <p:val>
                                            <p:strVal val="#ppt_x"/>
                                          </p:val>
                                        </p:tav>
                                        <p:tav tm="100000">
                                          <p:val>
                                            <p:strVal val="#ppt_x"/>
                                          </p:val>
                                        </p:tav>
                                      </p:tavLst>
                                    </p:anim>
                                    <p:anim calcmode="lin" valueType="num">
                                      <p:cBhvr additive="repl">
                                        <p:cTn id="287" dur="500" fill="hold"/>
                                        <p:tgtEl>
                                          <p:spTgt spid="123">
                                            <p:txEl>
                                              <p:pRg st="2" end="2"/>
                                            </p:txEl>
                                          </p:spTgt>
                                        </p:tgtEl>
                                        <p:attrNameLst>
                                          <p:attrName>ppt_y</p:attrName>
                                        </p:attrNameLst>
                                      </p:cBhvr>
                                      <p:tavLst>
                                        <p:tav tm="0">
                                          <p:val>
                                            <p:strVal val="1+#ppt_h/2"/>
                                          </p:val>
                                        </p:tav>
                                        <p:tav tm="100000">
                                          <p:val>
                                            <p:strVal val="#ppt_y"/>
                                          </p:val>
                                        </p:tav>
                                      </p:tavLst>
                                    </p:anim>
                                  </p:childTnLst>
                                </p:cTn>
                              </p:par>
                              <p:par>
                                <p:cTn id="288" nodeType="withEffect" fill="hold" presetClass="entr" presetID="2" presetSubtype="4">
                                  <p:stCondLst>
                                    <p:cond delay="0"/>
                                  </p:stCondLst>
                                  <p:childTnLst>
                                    <p:set>
                                      <p:cBhvr>
                                        <p:cTn id="289" dur="1" fill="hold">
                                          <p:stCondLst>
                                            <p:cond delay="0"/>
                                          </p:stCondLst>
                                        </p:cTn>
                                        <p:tgtEl>
                                          <p:spTgt spid="123">
                                            <p:txEl>
                                              <p:pRg st="4" end="4"/>
                                            </p:txEl>
                                          </p:spTgt>
                                        </p:tgtEl>
                                        <p:attrNameLst>
                                          <p:attrName>style.visibility</p:attrName>
                                        </p:attrNameLst>
                                      </p:cBhvr>
                                      <p:to>
                                        <p:strVal val="visible"/>
                                      </p:to>
                                    </p:set>
                                    <p:anim calcmode="lin" valueType="num">
                                      <p:cBhvr additive="repl">
                                        <p:cTn id="290" dur="500" fill="hold"/>
                                        <p:tgtEl>
                                          <p:spTgt spid="123">
                                            <p:txEl>
                                              <p:pRg st="4" end="4"/>
                                            </p:txEl>
                                          </p:spTgt>
                                        </p:tgtEl>
                                        <p:attrNameLst>
                                          <p:attrName>ppt_x</p:attrName>
                                        </p:attrNameLst>
                                      </p:cBhvr>
                                      <p:tavLst>
                                        <p:tav tm="0">
                                          <p:val>
                                            <p:strVal val="#ppt_x"/>
                                          </p:val>
                                        </p:tav>
                                        <p:tav tm="100000">
                                          <p:val>
                                            <p:strVal val="#ppt_x"/>
                                          </p:val>
                                        </p:tav>
                                      </p:tavLst>
                                    </p:anim>
                                    <p:anim calcmode="lin" valueType="num">
                                      <p:cBhvr additive="repl">
                                        <p:cTn id="291" dur="500" fill="hold"/>
                                        <p:tgtEl>
                                          <p:spTgt spid="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125" name="5 - TextBox"/>
          <p:cNvSpPr/>
          <p:nvPr/>
        </p:nvSpPr>
        <p:spPr>
          <a:xfrm>
            <a:off x="395640" y="864720"/>
            <a:ext cx="8352720" cy="2116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Τέσσερις οι βασικοί τύποι εξαεριωτών:</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marL="355680">
              <a:lnSpc>
                <a:spcPct val="100000"/>
              </a:lnSpc>
              <a:spcAft>
                <a:spcPts val="1001"/>
              </a:spcAft>
            </a:pPr>
            <a:r>
              <a:rPr b="0" lang="el-GR" sz="1800" spc="-1" strike="noStrike">
                <a:solidFill>
                  <a:srgbClr val="000000"/>
                </a:solidFill>
                <a:latin typeface="Arial"/>
              </a:rPr>
              <a:t>α. Εξαεριωτής με κάθετη ροή καυσίμου  </a:t>
            </a:r>
            <a:endParaRPr b="0" lang="en-US" sz="1800" spc="-1" strike="noStrike">
              <a:solidFill>
                <a:srgbClr val="000000"/>
              </a:solidFill>
              <a:latin typeface="Arial"/>
            </a:endParaRPr>
          </a:p>
          <a:p>
            <a:pPr marL="355680">
              <a:lnSpc>
                <a:spcPct val="100000"/>
              </a:lnSpc>
              <a:spcAft>
                <a:spcPts val="1001"/>
              </a:spcAft>
            </a:pPr>
            <a:r>
              <a:rPr b="0" lang="el-GR" sz="1800" spc="-1" strike="noStrike">
                <a:solidFill>
                  <a:srgbClr val="000000"/>
                </a:solidFill>
                <a:latin typeface="Arial"/>
              </a:rPr>
              <a:t>β. Εξαεριωτής με οριζόντια ροή καυσίμου  </a:t>
            </a:r>
            <a:endParaRPr b="0" lang="en-US" sz="1800" spc="-1" strike="noStrike">
              <a:solidFill>
                <a:srgbClr val="000000"/>
              </a:solidFill>
              <a:latin typeface="Arial"/>
            </a:endParaRPr>
          </a:p>
          <a:p>
            <a:pPr marL="355680">
              <a:lnSpc>
                <a:spcPct val="100000"/>
              </a:lnSpc>
              <a:spcAft>
                <a:spcPts val="1001"/>
              </a:spcAft>
            </a:pPr>
            <a:r>
              <a:rPr b="0" lang="el-GR" sz="1800" spc="-1" strike="noStrike">
                <a:solidFill>
                  <a:srgbClr val="000000"/>
                </a:solidFill>
                <a:latin typeface="Arial"/>
              </a:rPr>
              <a:t>γ. Εξαεριωτής με διπλό βεντούρι και </a:t>
            </a:r>
            <a:endParaRPr b="0" lang="en-US" sz="1800" spc="-1" strike="noStrike">
              <a:solidFill>
                <a:srgbClr val="000000"/>
              </a:solidFill>
              <a:latin typeface="Arial"/>
            </a:endParaRPr>
          </a:p>
          <a:p>
            <a:pPr marL="355680">
              <a:lnSpc>
                <a:spcPct val="100000"/>
              </a:lnSpc>
              <a:spcAft>
                <a:spcPts val="1001"/>
              </a:spcAft>
            </a:pPr>
            <a:r>
              <a:rPr b="0" lang="el-GR" sz="1800" spc="-1" strike="noStrike">
                <a:solidFill>
                  <a:srgbClr val="000000"/>
                </a:solidFill>
                <a:latin typeface="Arial"/>
              </a:rPr>
              <a:t>δ. Εξαεριωτής μεταβλητής ροής ή σταθερής υποπίεσης.</a:t>
            </a:r>
            <a:endParaRPr b="0" lang="en-US" sz="1800" spc="-1" strike="noStrike">
              <a:solidFill>
                <a:srgbClr val="000000"/>
              </a:solidFill>
              <a:latin typeface="Arial"/>
            </a:endParaRPr>
          </a:p>
        </p:txBody>
      </p:sp>
    </p:spTree>
  </p:cSld>
  <p:transition>
    <p:pull dir="rd"/>
  </p:transition>
  <p:timing>
    <p:tnLst>
      <p:par>
        <p:cTn id="292" dur="indefinite" restart="never" nodeType="tmRoot">
          <p:childTnLst>
            <p:seq>
              <p:cTn id="293" dur="indefinite" nodeType="mainSeq">
                <p:childTnLst>
                  <p:par>
                    <p:cTn id="294" fill="hold">
                      <p:stCondLst>
                        <p:cond delay="indefinite"/>
                      </p:stCondLst>
                      <p:childTnLst>
                        <p:par>
                          <p:cTn id="295" fill="hold">
                            <p:stCondLst>
                              <p:cond delay="0"/>
                            </p:stCondLst>
                            <p:childTnLst>
                              <p:par>
                                <p:cTn id="296" nodeType="clickEffect" fill="hold" presetClass="entr" presetID="2" presetSubtype="4">
                                  <p:stCondLst>
                                    <p:cond delay="0"/>
                                  </p:stCondLst>
                                  <p:childTnLst>
                                    <p:set>
                                      <p:cBhvr>
                                        <p:cTn id="297" dur="1" fill="hold">
                                          <p:stCondLst>
                                            <p:cond delay="0"/>
                                          </p:stCondLst>
                                        </p:cTn>
                                        <p:tgtEl>
                                          <p:spTgt spid="125">
                                            <p:txEl>
                                              <p:pRg st="2" end="2"/>
                                            </p:txEl>
                                          </p:spTgt>
                                        </p:tgtEl>
                                        <p:attrNameLst>
                                          <p:attrName>style.visibility</p:attrName>
                                        </p:attrNameLst>
                                      </p:cBhvr>
                                      <p:to>
                                        <p:strVal val="visible"/>
                                      </p:to>
                                    </p:set>
                                    <p:anim calcmode="lin" valueType="num">
                                      <p:cBhvr additive="repl">
                                        <p:cTn id="298" dur="500" fill="hold"/>
                                        <p:tgtEl>
                                          <p:spTgt spid="125">
                                            <p:txEl>
                                              <p:pRg st="2" end="2"/>
                                            </p:txEl>
                                          </p:spTgt>
                                        </p:tgtEl>
                                        <p:attrNameLst>
                                          <p:attrName>ppt_x</p:attrName>
                                        </p:attrNameLst>
                                      </p:cBhvr>
                                      <p:tavLst>
                                        <p:tav tm="0">
                                          <p:val>
                                            <p:strVal val="#ppt_x"/>
                                          </p:val>
                                        </p:tav>
                                        <p:tav tm="100000">
                                          <p:val>
                                            <p:strVal val="#ppt_x"/>
                                          </p:val>
                                        </p:tav>
                                      </p:tavLst>
                                    </p:anim>
                                    <p:anim calcmode="lin" valueType="num">
                                      <p:cBhvr additive="repl">
                                        <p:cTn id="299" dur="500" fill="hold"/>
                                        <p:tgtEl>
                                          <p:spTgt spid="1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0" fill="hold">
                      <p:stCondLst>
                        <p:cond delay="indefinite"/>
                      </p:stCondLst>
                      <p:childTnLst>
                        <p:par>
                          <p:cTn id="301" fill="hold">
                            <p:stCondLst>
                              <p:cond delay="0"/>
                            </p:stCondLst>
                            <p:childTnLst>
                              <p:par>
                                <p:cTn id="302" nodeType="clickEffect" fill="hold" presetClass="entr" presetID="2" presetSubtype="4">
                                  <p:stCondLst>
                                    <p:cond delay="0"/>
                                  </p:stCondLst>
                                  <p:childTnLst>
                                    <p:set>
                                      <p:cBhvr>
                                        <p:cTn id="303" dur="1" fill="hold">
                                          <p:stCondLst>
                                            <p:cond delay="0"/>
                                          </p:stCondLst>
                                        </p:cTn>
                                        <p:tgtEl>
                                          <p:spTgt spid="125">
                                            <p:txEl>
                                              <p:pRg st="3" end="3"/>
                                            </p:txEl>
                                          </p:spTgt>
                                        </p:tgtEl>
                                        <p:attrNameLst>
                                          <p:attrName>style.visibility</p:attrName>
                                        </p:attrNameLst>
                                      </p:cBhvr>
                                      <p:to>
                                        <p:strVal val="visible"/>
                                      </p:to>
                                    </p:set>
                                    <p:anim calcmode="lin" valueType="num">
                                      <p:cBhvr additive="repl">
                                        <p:cTn id="304" dur="500" fill="hold"/>
                                        <p:tgtEl>
                                          <p:spTgt spid="125">
                                            <p:txEl>
                                              <p:pRg st="3" end="3"/>
                                            </p:txEl>
                                          </p:spTgt>
                                        </p:tgtEl>
                                        <p:attrNameLst>
                                          <p:attrName>ppt_x</p:attrName>
                                        </p:attrNameLst>
                                      </p:cBhvr>
                                      <p:tavLst>
                                        <p:tav tm="0">
                                          <p:val>
                                            <p:strVal val="#ppt_x"/>
                                          </p:val>
                                        </p:tav>
                                        <p:tav tm="100000">
                                          <p:val>
                                            <p:strVal val="#ppt_x"/>
                                          </p:val>
                                        </p:tav>
                                      </p:tavLst>
                                    </p:anim>
                                    <p:anim calcmode="lin" valueType="num">
                                      <p:cBhvr additive="repl">
                                        <p:cTn id="305" dur="500" fill="hold"/>
                                        <p:tgtEl>
                                          <p:spTgt spid="1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6" fill="hold">
                      <p:stCondLst>
                        <p:cond delay="indefinite"/>
                      </p:stCondLst>
                      <p:childTnLst>
                        <p:par>
                          <p:cTn id="307" fill="hold">
                            <p:stCondLst>
                              <p:cond delay="0"/>
                            </p:stCondLst>
                            <p:childTnLst>
                              <p:par>
                                <p:cTn id="308" nodeType="clickEffect" fill="hold" presetClass="entr" presetID="2" presetSubtype="4">
                                  <p:stCondLst>
                                    <p:cond delay="0"/>
                                  </p:stCondLst>
                                  <p:childTnLst>
                                    <p:set>
                                      <p:cBhvr>
                                        <p:cTn id="309" dur="1" fill="hold">
                                          <p:stCondLst>
                                            <p:cond delay="0"/>
                                          </p:stCondLst>
                                        </p:cTn>
                                        <p:tgtEl>
                                          <p:spTgt spid="125">
                                            <p:txEl>
                                              <p:pRg st="4" end="4"/>
                                            </p:txEl>
                                          </p:spTgt>
                                        </p:tgtEl>
                                        <p:attrNameLst>
                                          <p:attrName>style.visibility</p:attrName>
                                        </p:attrNameLst>
                                      </p:cBhvr>
                                      <p:to>
                                        <p:strVal val="visible"/>
                                      </p:to>
                                    </p:set>
                                    <p:anim calcmode="lin" valueType="num">
                                      <p:cBhvr additive="repl">
                                        <p:cTn id="310" dur="500" fill="hold"/>
                                        <p:tgtEl>
                                          <p:spTgt spid="125">
                                            <p:txEl>
                                              <p:pRg st="4" end="4"/>
                                            </p:txEl>
                                          </p:spTgt>
                                        </p:tgtEl>
                                        <p:attrNameLst>
                                          <p:attrName>ppt_x</p:attrName>
                                        </p:attrNameLst>
                                      </p:cBhvr>
                                      <p:tavLst>
                                        <p:tav tm="0">
                                          <p:val>
                                            <p:strVal val="#ppt_x"/>
                                          </p:val>
                                        </p:tav>
                                        <p:tav tm="100000">
                                          <p:val>
                                            <p:strVal val="#ppt_x"/>
                                          </p:val>
                                        </p:tav>
                                      </p:tavLst>
                                    </p:anim>
                                    <p:anim calcmode="lin" valueType="num">
                                      <p:cBhvr additive="repl">
                                        <p:cTn id="311" dur="500" fill="hold"/>
                                        <p:tgtEl>
                                          <p:spTgt spid="12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2" fill="hold">
                      <p:stCondLst>
                        <p:cond delay="indefinite"/>
                      </p:stCondLst>
                      <p:childTnLst>
                        <p:par>
                          <p:cTn id="313" fill="hold">
                            <p:stCondLst>
                              <p:cond delay="0"/>
                            </p:stCondLst>
                            <p:childTnLst>
                              <p:par>
                                <p:cTn id="314" nodeType="clickEffect" fill="hold" presetClass="entr" presetID="2" presetSubtype="4">
                                  <p:stCondLst>
                                    <p:cond delay="0"/>
                                  </p:stCondLst>
                                  <p:childTnLst>
                                    <p:set>
                                      <p:cBhvr>
                                        <p:cTn id="315" dur="1" fill="hold">
                                          <p:stCondLst>
                                            <p:cond delay="0"/>
                                          </p:stCondLst>
                                        </p:cTn>
                                        <p:tgtEl>
                                          <p:spTgt spid="125">
                                            <p:txEl>
                                              <p:pRg st="5" end="5"/>
                                            </p:txEl>
                                          </p:spTgt>
                                        </p:tgtEl>
                                        <p:attrNameLst>
                                          <p:attrName>style.visibility</p:attrName>
                                        </p:attrNameLst>
                                      </p:cBhvr>
                                      <p:to>
                                        <p:strVal val="visible"/>
                                      </p:to>
                                    </p:set>
                                    <p:anim calcmode="lin" valueType="num">
                                      <p:cBhvr additive="repl">
                                        <p:cTn id="316" dur="500" fill="hold"/>
                                        <p:tgtEl>
                                          <p:spTgt spid="125">
                                            <p:txEl>
                                              <p:pRg st="5" end="5"/>
                                            </p:txEl>
                                          </p:spTgt>
                                        </p:tgtEl>
                                        <p:attrNameLst>
                                          <p:attrName>ppt_x</p:attrName>
                                        </p:attrNameLst>
                                      </p:cBhvr>
                                      <p:tavLst>
                                        <p:tav tm="0">
                                          <p:val>
                                            <p:strVal val="#ppt_x"/>
                                          </p:val>
                                        </p:tav>
                                        <p:tav tm="100000">
                                          <p:val>
                                            <p:strVal val="#ppt_x"/>
                                          </p:val>
                                        </p:tav>
                                      </p:tavLst>
                                    </p:anim>
                                    <p:anim calcmode="lin" valueType="num">
                                      <p:cBhvr additive="repl">
                                        <p:cTn id="317" dur="500" fill="hold"/>
                                        <p:tgtEl>
                                          <p:spTgt spid="12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pic>
        <p:nvPicPr>
          <p:cNvPr id="127" name="Picture 2" descr=""/>
          <p:cNvPicPr/>
          <p:nvPr/>
        </p:nvPicPr>
        <p:blipFill>
          <a:blip r:embed="rId1"/>
          <a:stretch/>
        </p:blipFill>
        <p:spPr>
          <a:xfrm>
            <a:off x="827640" y="686520"/>
            <a:ext cx="5112360" cy="4044960"/>
          </a:xfrm>
          <a:prstGeom prst="rect">
            <a:avLst/>
          </a:prstGeom>
          <a:ln w="9525">
            <a:noFill/>
          </a:ln>
        </p:spPr>
      </p:pic>
      <p:sp>
        <p:nvSpPr>
          <p:cNvPr id="128" name="6 - TextBox"/>
          <p:cNvSpPr/>
          <p:nvPr/>
        </p:nvSpPr>
        <p:spPr>
          <a:xfrm>
            <a:off x="6228360" y="1419480"/>
            <a:ext cx="2448000" cy="1461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Calibri"/>
              </a:rPr>
              <a:t>Ο κάθε τύπος χρησιμοποιείται ανάλογα με τον κινητήρα στον οποίο προσαρμόζεται.</a:t>
            </a:r>
            <a:endParaRPr b="0" lang="en-US" sz="1800" spc="-1" strike="noStrike">
              <a:solidFill>
                <a:srgbClr val="000000"/>
              </a:solidFill>
              <a:latin typeface="Arial"/>
            </a:endParaRPr>
          </a:p>
        </p:txBody>
      </p:sp>
    </p:spTree>
  </p:cSld>
  <p:transition>
    <p:pull dir="rd"/>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130" name="5 - TextBox"/>
          <p:cNvSpPr/>
          <p:nvPr/>
        </p:nvSpPr>
        <p:spPr>
          <a:xfrm>
            <a:off x="395640" y="483480"/>
            <a:ext cx="8352720" cy="42044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rial"/>
              </a:rPr>
              <a:t>Αρχή λειτουργίας του εξαεριωτή.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Η λειτουργία του εξαεριωτή βασίζεται στην ταχύτητα που αναπτύσσει ο αέρας από την υποπίεση που δημιουργεί το έμβολο κατά το χρόνο εισαγωγής του καυσίμου στον κύλινδρο.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Η ταχύτητα αυτή του αέρα επαυξάνεται μέσα στον εξαεριωτή, λόγω της διαμόρφωσης του βεντούρι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(διαμόρφωση σωλήνα βεντούρι, που σύμφωνα με τη Φυσική: </a:t>
            </a:r>
            <a:r>
              <a:rPr b="0" i="1" lang="el-GR" sz="1800" spc="-1" strike="noStrike">
                <a:solidFill>
                  <a:srgbClr val="000000"/>
                </a:solidFill>
                <a:latin typeface="Arial"/>
              </a:rPr>
              <a:t>«κατά τη ροή ενός ρευστού μέσα σε σωλήνα, η μείωση της διατομής -στένωση- του σωλήνα δημιουργεί αύξηση της ταχύτητας ροής και ταυτόχρονη μείωση της πίεσης του ρευστού)».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Έτσι, δημιουργείται επιπλέον υποπίεση που παρασύρει περαιτέρω τη βενζίνη.</a:t>
            </a:r>
            <a:endParaRPr b="0" lang="en-US" sz="1800" spc="-1" strike="noStrike">
              <a:solidFill>
                <a:srgbClr val="000000"/>
              </a:solidFill>
              <a:latin typeface="Arial"/>
            </a:endParaRPr>
          </a:p>
        </p:txBody>
      </p:sp>
    </p:spTree>
  </p:cSld>
  <p:transition>
    <p:pull dir="rd"/>
  </p:transition>
  <p:timing>
    <p:tnLst>
      <p:par>
        <p:cTn id="318" dur="indefinite" restart="never" nodeType="tmRoot">
          <p:childTnLst>
            <p:seq>
              <p:cTn id="319" dur="indefinite" nodeType="mainSeq">
                <p:childTnLst>
                  <p:par>
                    <p:cTn id="320" fill="hold">
                      <p:stCondLst>
                        <p:cond delay="indefinite"/>
                      </p:stCondLst>
                      <p:childTnLst>
                        <p:par>
                          <p:cTn id="321" fill="hold">
                            <p:stCondLst>
                              <p:cond delay="0"/>
                            </p:stCondLst>
                            <p:childTnLst>
                              <p:par>
                                <p:cTn id="322" nodeType="clickEffect" fill="hold" presetClass="entr" presetID="2" presetSubtype="4">
                                  <p:stCondLst>
                                    <p:cond delay="0"/>
                                  </p:stCondLst>
                                  <p:childTnLst>
                                    <p:set>
                                      <p:cBhvr>
                                        <p:cTn id="323" dur="1" fill="hold">
                                          <p:stCondLst>
                                            <p:cond delay="0"/>
                                          </p:stCondLst>
                                        </p:cTn>
                                        <p:tgtEl>
                                          <p:spTgt spid="130">
                                            <p:txEl>
                                              <p:pRg st="4" end="4"/>
                                            </p:txEl>
                                          </p:spTgt>
                                        </p:tgtEl>
                                        <p:attrNameLst>
                                          <p:attrName>style.visibility</p:attrName>
                                        </p:attrNameLst>
                                      </p:cBhvr>
                                      <p:to>
                                        <p:strVal val="visible"/>
                                      </p:to>
                                    </p:set>
                                    <p:anim calcmode="lin" valueType="num">
                                      <p:cBhvr additive="repl">
                                        <p:cTn id="324" dur="500" fill="hold"/>
                                        <p:tgtEl>
                                          <p:spTgt spid="130">
                                            <p:txEl>
                                              <p:pRg st="4" end="4"/>
                                            </p:txEl>
                                          </p:spTgt>
                                        </p:tgtEl>
                                        <p:attrNameLst>
                                          <p:attrName>ppt_x</p:attrName>
                                        </p:attrNameLst>
                                      </p:cBhvr>
                                      <p:tavLst>
                                        <p:tav tm="0">
                                          <p:val>
                                            <p:strVal val="#ppt_x"/>
                                          </p:val>
                                        </p:tav>
                                        <p:tav tm="100000">
                                          <p:val>
                                            <p:strVal val="#ppt_x"/>
                                          </p:val>
                                        </p:tav>
                                      </p:tavLst>
                                    </p:anim>
                                    <p:anim calcmode="lin" valueType="num">
                                      <p:cBhvr additive="repl">
                                        <p:cTn id="325" dur="500" fill="hold"/>
                                        <p:tgtEl>
                                          <p:spTgt spid="1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6" fill="hold">
                      <p:stCondLst>
                        <p:cond delay="indefinite"/>
                      </p:stCondLst>
                      <p:childTnLst>
                        <p:par>
                          <p:cTn id="327" fill="hold">
                            <p:stCondLst>
                              <p:cond delay="0"/>
                            </p:stCondLst>
                            <p:childTnLst>
                              <p:par>
                                <p:cTn id="328" nodeType="clickEffect" fill="hold" presetClass="entr" presetID="2" presetSubtype="4">
                                  <p:stCondLst>
                                    <p:cond delay="0"/>
                                  </p:stCondLst>
                                  <p:childTnLst>
                                    <p:set>
                                      <p:cBhvr>
                                        <p:cTn id="329" dur="1" fill="hold">
                                          <p:stCondLst>
                                            <p:cond delay="0"/>
                                          </p:stCondLst>
                                        </p:cTn>
                                        <p:tgtEl>
                                          <p:spTgt spid="130">
                                            <p:txEl>
                                              <p:pRg st="6" end="6"/>
                                            </p:txEl>
                                          </p:spTgt>
                                        </p:tgtEl>
                                        <p:attrNameLst>
                                          <p:attrName>style.visibility</p:attrName>
                                        </p:attrNameLst>
                                      </p:cBhvr>
                                      <p:to>
                                        <p:strVal val="visible"/>
                                      </p:to>
                                    </p:set>
                                    <p:anim calcmode="lin" valueType="num">
                                      <p:cBhvr additive="repl">
                                        <p:cTn id="330" dur="500" fill="hold"/>
                                        <p:tgtEl>
                                          <p:spTgt spid="130">
                                            <p:txEl>
                                              <p:pRg st="6" end="6"/>
                                            </p:txEl>
                                          </p:spTgt>
                                        </p:tgtEl>
                                        <p:attrNameLst>
                                          <p:attrName>ppt_x</p:attrName>
                                        </p:attrNameLst>
                                      </p:cBhvr>
                                      <p:tavLst>
                                        <p:tav tm="0">
                                          <p:val>
                                            <p:strVal val="#ppt_x"/>
                                          </p:val>
                                        </p:tav>
                                        <p:tav tm="100000">
                                          <p:val>
                                            <p:strVal val="#ppt_x"/>
                                          </p:val>
                                        </p:tav>
                                      </p:tavLst>
                                    </p:anim>
                                    <p:anim calcmode="lin" valueType="num">
                                      <p:cBhvr additive="repl">
                                        <p:cTn id="331" dur="500" fill="hold"/>
                                        <p:tgtEl>
                                          <p:spTgt spid="13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2" fill="hold">
                      <p:stCondLst>
                        <p:cond delay="indefinite"/>
                      </p:stCondLst>
                      <p:childTnLst>
                        <p:par>
                          <p:cTn id="333" fill="hold">
                            <p:stCondLst>
                              <p:cond delay="0"/>
                            </p:stCondLst>
                            <p:childTnLst>
                              <p:par>
                                <p:cTn id="334" nodeType="clickEffect" fill="hold" presetClass="entr" presetID="2" presetSubtype="4">
                                  <p:stCondLst>
                                    <p:cond delay="0"/>
                                  </p:stCondLst>
                                  <p:childTnLst>
                                    <p:set>
                                      <p:cBhvr>
                                        <p:cTn id="335" dur="1" fill="hold">
                                          <p:stCondLst>
                                            <p:cond delay="0"/>
                                          </p:stCondLst>
                                        </p:cTn>
                                        <p:tgtEl>
                                          <p:spTgt spid="130">
                                            <p:txEl>
                                              <p:pRg st="8" end="8"/>
                                            </p:txEl>
                                          </p:spTgt>
                                        </p:tgtEl>
                                        <p:attrNameLst>
                                          <p:attrName>style.visibility</p:attrName>
                                        </p:attrNameLst>
                                      </p:cBhvr>
                                      <p:to>
                                        <p:strVal val="visible"/>
                                      </p:to>
                                    </p:set>
                                    <p:anim calcmode="lin" valueType="num">
                                      <p:cBhvr additive="repl">
                                        <p:cTn id="336" dur="500" fill="hold"/>
                                        <p:tgtEl>
                                          <p:spTgt spid="130">
                                            <p:txEl>
                                              <p:pRg st="8" end="8"/>
                                            </p:txEl>
                                          </p:spTgt>
                                        </p:tgtEl>
                                        <p:attrNameLst>
                                          <p:attrName>ppt_x</p:attrName>
                                        </p:attrNameLst>
                                      </p:cBhvr>
                                      <p:tavLst>
                                        <p:tav tm="0">
                                          <p:val>
                                            <p:strVal val="#ppt_x"/>
                                          </p:val>
                                        </p:tav>
                                        <p:tav tm="100000">
                                          <p:val>
                                            <p:strVal val="#ppt_x"/>
                                          </p:val>
                                        </p:tav>
                                      </p:tavLst>
                                    </p:anim>
                                    <p:anim calcmode="lin" valueType="num">
                                      <p:cBhvr additive="repl">
                                        <p:cTn id="337" dur="500" fill="hold"/>
                                        <p:tgtEl>
                                          <p:spTgt spid="13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Σύστημα παρασκευής καυσίμου μίγματος</a:t>
            </a:r>
            <a:endParaRPr b="0" lang="en-US" sz="2300" spc="-1" strike="noStrike">
              <a:solidFill>
                <a:srgbClr val="000000"/>
              </a:solidFill>
              <a:latin typeface="Arial"/>
            </a:endParaRPr>
          </a:p>
        </p:txBody>
      </p:sp>
      <p:pic>
        <p:nvPicPr>
          <p:cNvPr id="88" name="Picture 2" descr=""/>
          <p:cNvPicPr/>
          <p:nvPr/>
        </p:nvPicPr>
        <p:blipFill>
          <a:blip r:embed="rId1"/>
          <a:stretch/>
        </p:blipFill>
        <p:spPr>
          <a:xfrm>
            <a:off x="611640" y="555480"/>
            <a:ext cx="791640" cy="720000"/>
          </a:xfrm>
          <a:prstGeom prst="rect">
            <a:avLst/>
          </a:prstGeom>
          <a:ln w="9525">
            <a:noFill/>
          </a:ln>
        </p:spPr>
      </p:pic>
      <p:sp>
        <p:nvSpPr>
          <p:cNvPr id="89" name="7 - TextBox"/>
          <p:cNvSpPr/>
          <p:nvPr/>
        </p:nvSpPr>
        <p:spPr>
          <a:xfrm>
            <a:off x="1547640" y="699480"/>
            <a:ext cx="2592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1" lang="el-GR" sz="1800" spc="-1" strike="noStrike">
                <a:solidFill>
                  <a:srgbClr val="000000"/>
                </a:solidFill>
                <a:latin typeface="Calibri"/>
              </a:rPr>
              <a:t>Διδακτικοί στόχοι</a:t>
            </a:r>
            <a:endParaRPr b="0" lang="en-US" sz="1800" spc="-1" strike="noStrike">
              <a:solidFill>
                <a:srgbClr val="000000"/>
              </a:solidFill>
              <a:latin typeface="Arial"/>
            </a:endParaRPr>
          </a:p>
        </p:txBody>
      </p:sp>
      <p:sp>
        <p:nvSpPr>
          <p:cNvPr id="90" name="8 - TextBox"/>
          <p:cNvSpPr/>
          <p:nvPr/>
        </p:nvSpPr>
        <p:spPr>
          <a:xfrm>
            <a:off x="395640" y="1340280"/>
            <a:ext cx="8424720" cy="26960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rial"/>
              </a:rPr>
              <a:t>Οι μαθητές πρέπει να είναι σε θέση: </a:t>
            </a: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marL="355680" indent="-355680">
              <a:lnSpc>
                <a:spcPct val="100000"/>
              </a:lnSpc>
              <a:spcBef>
                <a:spcPts val="601"/>
              </a:spcBef>
              <a:spcAft>
                <a:spcPts val="1800"/>
              </a:spcAft>
              <a:buClr>
                <a:srgbClr val="000000"/>
              </a:buClr>
              <a:buSzPct val="90000"/>
              <a:buFont typeface="Wingdings" charset="2"/>
              <a:buChar char=""/>
            </a:pPr>
            <a:r>
              <a:rPr b="0" lang="el-GR" sz="1800" spc="-1" strike="noStrike">
                <a:solidFill>
                  <a:srgbClr val="000000"/>
                </a:solidFill>
                <a:latin typeface="Arial"/>
              </a:rPr>
              <a:t> </a:t>
            </a:r>
            <a:r>
              <a:rPr b="0" lang="el-GR" sz="1800" spc="-1" strike="noStrike">
                <a:solidFill>
                  <a:srgbClr val="000000"/>
                </a:solidFill>
                <a:latin typeface="Arial"/>
              </a:rPr>
              <a:t>Να αναγνωρίζουν το σύστημα παραγωγής του καύσιμου μίγματος και να εξηγούν τη σκοπιμότητα της λειτουργίας του.</a:t>
            </a:r>
            <a:endParaRPr b="0" lang="en-US" sz="1800" spc="-1" strike="noStrike">
              <a:solidFill>
                <a:srgbClr val="000000"/>
              </a:solidFill>
              <a:latin typeface="Arial"/>
            </a:endParaRPr>
          </a:p>
          <a:p>
            <a:pPr marL="355680" indent="-355680">
              <a:lnSpc>
                <a:spcPct val="100000"/>
              </a:lnSpc>
              <a:spcBef>
                <a:spcPts val="601"/>
              </a:spcBef>
              <a:spcAft>
                <a:spcPts val="1800"/>
              </a:spcAft>
              <a:buClr>
                <a:srgbClr val="000000"/>
              </a:buClr>
              <a:buSzPct val="90000"/>
              <a:buFont typeface="Wingdings" charset="2"/>
              <a:buChar char=""/>
            </a:pPr>
            <a:r>
              <a:rPr b="0" lang="el-GR" sz="1800" spc="-1" strike="noStrike">
                <a:solidFill>
                  <a:srgbClr val="000000"/>
                </a:solidFill>
                <a:latin typeface="Arial"/>
              </a:rPr>
              <a:t>Να μπορούν να περιγράφουν τα διάφορα μέρη - εξαρτήματα του συστήματος.</a:t>
            </a:r>
            <a:endParaRPr b="0" lang="en-US" sz="1800" spc="-1" strike="noStrike">
              <a:solidFill>
                <a:srgbClr val="000000"/>
              </a:solidFill>
              <a:latin typeface="Arial"/>
            </a:endParaRPr>
          </a:p>
          <a:p>
            <a:pPr marL="355680" indent="-355680">
              <a:lnSpc>
                <a:spcPct val="100000"/>
              </a:lnSpc>
              <a:spcBef>
                <a:spcPts val="601"/>
              </a:spcBef>
              <a:spcAft>
                <a:spcPts val="1800"/>
              </a:spcAft>
              <a:buClr>
                <a:srgbClr val="000000"/>
              </a:buClr>
              <a:buSzPct val="90000"/>
              <a:buFont typeface="Wingdings" charset="2"/>
              <a:buChar char=""/>
            </a:pPr>
            <a:r>
              <a:rPr b="0" lang="el-GR" sz="1800" spc="-1" strike="noStrike">
                <a:solidFill>
                  <a:srgbClr val="000000"/>
                </a:solidFill>
                <a:latin typeface="Arial"/>
              </a:rPr>
              <a:t>Να κατανοούν τον τρόπο λειτουργίας του καταλύτη και τη σχέση του με την προστασία του περιβάλλοντος.</a:t>
            </a:r>
            <a:endParaRPr b="0" lang="en-US" sz="1800" spc="-1" strike="noStrike">
              <a:solidFill>
                <a:srgbClr val="000000"/>
              </a:solidFill>
              <a:latin typeface="Arial"/>
            </a:endParaRPr>
          </a:p>
        </p:txBody>
      </p:sp>
    </p:spTree>
  </p:cSld>
  <p:transition>
    <p:pull dir="rd"/>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2" presetSubtype="4">
                                  <p:stCondLst>
                                    <p:cond delay="0"/>
                                  </p:stCondLst>
                                  <p:childTnLst>
                                    <p:set>
                                      <p:cBhvr>
                                        <p:cTn id="6" dur="1" fill="hold">
                                          <p:stCondLst>
                                            <p:cond delay="0"/>
                                          </p:stCondLst>
                                        </p:cTn>
                                        <p:tgtEl>
                                          <p:spTgt spid="90">
                                            <p:txEl>
                                              <p:pRg st="2" end="2"/>
                                            </p:txEl>
                                          </p:spTgt>
                                        </p:tgtEl>
                                        <p:attrNameLst>
                                          <p:attrName>style.visibility</p:attrName>
                                        </p:attrNameLst>
                                      </p:cBhvr>
                                      <p:to>
                                        <p:strVal val="visible"/>
                                      </p:to>
                                    </p:set>
                                    <p:anim calcmode="lin" valueType="num">
                                      <p:cBhvr additive="repl">
                                        <p:cTn id="7" dur="500" fill="hold"/>
                                        <p:tgtEl>
                                          <p:spTgt spid="90">
                                            <p:txEl>
                                              <p:pRg st="2" end="2"/>
                                            </p:txEl>
                                          </p:spTgt>
                                        </p:tgtEl>
                                        <p:attrNameLst>
                                          <p:attrName>ppt_x</p:attrName>
                                        </p:attrNameLst>
                                      </p:cBhvr>
                                      <p:tavLst>
                                        <p:tav tm="0">
                                          <p:val>
                                            <p:strVal val="#ppt_x"/>
                                          </p:val>
                                        </p:tav>
                                        <p:tav tm="100000">
                                          <p:val>
                                            <p:strVal val="#ppt_x"/>
                                          </p:val>
                                        </p:tav>
                                      </p:tavLst>
                                    </p:anim>
                                    <p:anim calcmode="lin" valueType="num">
                                      <p:cBhvr additive="repl">
                                        <p:cTn id="8" dur="500" fill="hold"/>
                                        <p:tgtEl>
                                          <p:spTgt spid="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nodeType="clickEffect" fill="hold" presetClass="entr" presetID="2" presetSubtype="4">
                                  <p:stCondLst>
                                    <p:cond delay="0"/>
                                  </p:stCondLst>
                                  <p:childTnLst>
                                    <p:set>
                                      <p:cBhvr>
                                        <p:cTn id="12" dur="1" fill="hold">
                                          <p:stCondLst>
                                            <p:cond delay="0"/>
                                          </p:stCondLst>
                                        </p:cTn>
                                        <p:tgtEl>
                                          <p:spTgt spid="90">
                                            <p:txEl>
                                              <p:pRg st="3" end="3"/>
                                            </p:txEl>
                                          </p:spTgt>
                                        </p:tgtEl>
                                        <p:attrNameLst>
                                          <p:attrName>style.visibility</p:attrName>
                                        </p:attrNameLst>
                                      </p:cBhvr>
                                      <p:to>
                                        <p:strVal val="visible"/>
                                      </p:to>
                                    </p:set>
                                    <p:anim calcmode="lin" valueType="num">
                                      <p:cBhvr additive="repl">
                                        <p:cTn id="13" dur="500" fill="hold"/>
                                        <p:tgtEl>
                                          <p:spTgt spid="90">
                                            <p:txEl>
                                              <p:pRg st="3" end="3"/>
                                            </p:txEl>
                                          </p:spTgt>
                                        </p:tgtEl>
                                        <p:attrNameLst>
                                          <p:attrName>ppt_x</p:attrName>
                                        </p:attrNameLst>
                                      </p:cBhvr>
                                      <p:tavLst>
                                        <p:tav tm="0">
                                          <p:val>
                                            <p:strVal val="#ppt_x"/>
                                          </p:val>
                                        </p:tav>
                                        <p:tav tm="100000">
                                          <p:val>
                                            <p:strVal val="#ppt_x"/>
                                          </p:val>
                                        </p:tav>
                                      </p:tavLst>
                                    </p:anim>
                                    <p:anim calcmode="lin" valueType="num">
                                      <p:cBhvr additive="repl">
                                        <p:cTn id="14" dur="500" fill="hold"/>
                                        <p:tgtEl>
                                          <p:spTgt spid="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2" presetSubtype="4">
                                  <p:stCondLst>
                                    <p:cond delay="0"/>
                                  </p:stCondLst>
                                  <p:childTnLst>
                                    <p:set>
                                      <p:cBhvr>
                                        <p:cTn id="18" dur="1" fill="hold">
                                          <p:stCondLst>
                                            <p:cond delay="0"/>
                                          </p:stCondLst>
                                        </p:cTn>
                                        <p:tgtEl>
                                          <p:spTgt spid="90">
                                            <p:txEl>
                                              <p:pRg st="4" end="4"/>
                                            </p:txEl>
                                          </p:spTgt>
                                        </p:tgtEl>
                                        <p:attrNameLst>
                                          <p:attrName>style.visibility</p:attrName>
                                        </p:attrNameLst>
                                      </p:cBhvr>
                                      <p:to>
                                        <p:strVal val="visible"/>
                                      </p:to>
                                    </p:set>
                                    <p:anim calcmode="lin" valueType="num">
                                      <p:cBhvr additive="repl">
                                        <p:cTn id="19" dur="500" fill="hold"/>
                                        <p:tgtEl>
                                          <p:spTgt spid="90">
                                            <p:txEl>
                                              <p:pRg st="4" end="4"/>
                                            </p:txEl>
                                          </p:spTgt>
                                        </p:tgtEl>
                                        <p:attrNameLst>
                                          <p:attrName>ppt_x</p:attrName>
                                        </p:attrNameLst>
                                      </p:cBhvr>
                                      <p:tavLst>
                                        <p:tav tm="0">
                                          <p:val>
                                            <p:strVal val="#ppt_x"/>
                                          </p:val>
                                        </p:tav>
                                        <p:tav tm="100000">
                                          <p:val>
                                            <p:strVal val="#ppt_x"/>
                                          </p:val>
                                        </p:tav>
                                      </p:tavLst>
                                    </p:anim>
                                    <p:anim calcmode="lin" valueType="num">
                                      <p:cBhvr additive="repl">
                                        <p:cTn id="20" dur="500" fill="hold"/>
                                        <p:tgtEl>
                                          <p:spTgt spid="9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132" name="5 - TextBox"/>
          <p:cNvSpPr/>
          <p:nvPr/>
        </p:nvSpPr>
        <p:spPr>
          <a:xfrm>
            <a:off x="395640" y="485280"/>
            <a:ext cx="83527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rial"/>
              </a:rPr>
              <a:t>Η βενζίνη εισρέοντας στον εξαεριωτή συναντά, πρώτα, ένα κλειστό δοχείο που λέγεται δοχείο σταθερής στάθμης. </a:t>
            </a:r>
            <a:endParaRPr b="0" lang="en-US" sz="1800" spc="-1" strike="noStrike">
              <a:solidFill>
                <a:srgbClr val="000000"/>
              </a:solidFill>
              <a:latin typeface="Arial"/>
            </a:endParaRPr>
          </a:p>
        </p:txBody>
      </p:sp>
      <p:pic>
        <p:nvPicPr>
          <p:cNvPr id="133" name="3 - Εικόνα" descr="Untitled-3.jpg"/>
          <p:cNvPicPr/>
          <p:nvPr/>
        </p:nvPicPr>
        <p:blipFill>
          <a:blip r:embed="rId1"/>
          <a:stretch/>
        </p:blipFill>
        <p:spPr>
          <a:xfrm>
            <a:off x="6300360" y="830160"/>
            <a:ext cx="2304000" cy="2245320"/>
          </a:xfrm>
          <a:prstGeom prst="rect">
            <a:avLst/>
          </a:prstGeom>
          <a:ln w="0">
            <a:noFill/>
          </a:ln>
        </p:spPr>
      </p:pic>
      <p:sp>
        <p:nvSpPr>
          <p:cNvPr id="134" name="6 - TextBox"/>
          <p:cNvSpPr/>
          <p:nvPr/>
        </p:nvSpPr>
        <p:spPr>
          <a:xfrm>
            <a:off x="323640" y="1198440"/>
            <a:ext cx="5976360" cy="1857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Στην επιφάνεια της βενζίνης που βρίσκεται στη λεκάνη αυτή, ασκείται η ατμοσφαιρική πίεση. </a:t>
            </a:r>
            <a:endParaRPr b="0" lang="en-US" sz="1800" spc="-1" strike="noStrike">
              <a:solidFill>
                <a:srgbClr val="000000"/>
              </a:solidFill>
              <a:latin typeface="Arial"/>
            </a:endParaRPr>
          </a:p>
          <a:p>
            <a:pPr algn="ctr">
              <a:lnSpc>
                <a:spcPct val="100000"/>
              </a:lnSpc>
            </a:pPr>
            <a:endParaRPr b="0" lang="en-US" sz="800" spc="-1" strike="noStrike">
              <a:solidFill>
                <a:srgbClr val="000000"/>
              </a:solidFill>
              <a:latin typeface="Arial"/>
            </a:endParaRPr>
          </a:p>
          <a:p>
            <a:pPr algn="ctr">
              <a:lnSpc>
                <a:spcPct val="100000"/>
              </a:lnSpc>
            </a:pPr>
            <a:r>
              <a:rPr b="0" lang="el-GR" sz="1800" spc="-1" strike="noStrike">
                <a:solidFill>
                  <a:srgbClr val="000000"/>
                </a:solidFill>
                <a:latin typeface="Arial"/>
              </a:rPr>
              <a:t>Η διαφορά αυτή πίεσης που δημιουργείται, αναγκάζει τη βενζίνη να φθάσει, δια μέσου των σωληνώσεων, μέχρι το βεντούρι, όπου - λόγω της ταχύτητας του αέρα- εξαεριώνεται, καθώς αναμιγνύεται μ' αυτόν. </a:t>
            </a:r>
            <a:endParaRPr b="0" lang="en-US" sz="1800" spc="-1" strike="noStrike">
              <a:solidFill>
                <a:srgbClr val="000000"/>
              </a:solidFill>
              <a:latin typeface="Arial"/>
            </a:endParaRPr>
          </a:p>
        </p:txBody>
      </p:sp>
      <p:sp>
        <p:nvSpPr>
          <p:cNvPr id="135" name="7 - TextBox"/>
          <p:cNvSpPr/>
          <p:nvPr/>
        </p:nvSpPr>
        <p:spPr>
          <a:xfrm>
            <a:off x="395640" y="3075840"/>
            <a:ext cx="820872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Στη συνέχεια, το μίγμα πλέον αέρα-βενζίνης διοχετεύεται με μεγάλη ταχύτητα, μέσω της πολλαπλής εισαγωγής, στους κυλίνδρους του κινητήρα. </a:t>
            </a: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Η πεταλούδα, που βρίσκεται στην έξοδο του εξαεριωτή, ανοιγοκλείνει και ρυθμίζει τη διατομή της διόδου απ' όπου διέρχεται το μίγμα. Έτσι, επιτυγχάνεται η παροχή της αναγκαίας ποσότητας μίγματος προς τους κυλίνδρους, ανάλογα, με το φορτίο και την ταχύτητα περιστροφής του κινητήρα.</a:t>
            </a:r>
            <a:endParaRPr b="0" lang="en-US" sz="1800" spc="-1" strike="noStrike">
              <a:solidFill>
                <a:srgbClr val="000000"/>
              </a:solidFill>
              <a:latin typeface="Arial"/>
            </a:endParaRPr>
          </a:p>
        </p:txBody>
      </p:sp>
    </p:spTree>
  </p:cSld>
  <p:transition>
    <p:pull dir="rd"/>
  </p:transition>
  <p:timing>
    <p:tnLst>
      <p:par>
        <p:cTn id="338" dur="indefinite" restart="never" nodeType="tmRoot">
          <p:childTnLst>
            <p:seq>
              <p:cTn id="339" dur="indefinite" nodeType="mainSeq">
                <p:childTnLst>
                  <p:par>
                    <p:cTn id="340" fill="hold">
                      <p:stCondLst>
                        <p:cond delay="indefinite"/>
                      </p:stCondLst>
                      <p:childTnLst>
                        <p:par>
                          <p:cTn id="341" fill="hold">
                            <p:stCondLst>
                              <p:cond delay="0"/>
                            </p:stCondLst>
                            <p:childTnLst>
                              <p:par>
                                <p:cTn id="342" nodeType="clickEffect" fill="hold" presetClass="entr" presetID="2" presetSubtype="4">
                                  <p:stCondLst>
                                    <p:cond delay="0"/>
                                  </p:stCondLst>
                                  <p:childTnLst>
                                    <p:set>
                                      <p:cBhvr>
                                        <p:cTn id="343" dur="1" fill="hold">
                                          <p:stCondLst>
                                            <p:cond delay="0"/>
                                          </p:stCondLst>
                                        </p:cTn>
                                        <p:tgtEl>
                                          <p:spTgt spid="134">
                                            <p:txEl>
                                              <p:pRg st="0" end="0"/>
                                            </p:txEl>
                                          </p:spTgt>
                                        </p:tgtEl>
                                        <p:attrNameLst>
                                          <p:attrName>style.visibility</p:attrName>
                                        </p:attrNameLst>
                                      </p:cBhvr>
                                      <p:to>
                                        <p:strVal val="visible"/>
                                      </p:to>
                                    </p:set>
                                    <p:anim calcmode="lin" valueType="num">
                                      <p:cBhvr additive="repl">
                                        <p:cTn id="34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additive="repl">
                                        <p:cTn id="345" dur="500" fill="hold"/>
                                        <p:tgtEl>
                                          <p:spTgt spid="134">
                                            <p:txEl>
                                              <p:pRg st="0" end="0"/>
                                            </p:txEl>
                                          </p:spTgt>
                                        </p:tgtEl>
                                        <p:attrNameLst>
                                          <p:attrName>ppt_y</p:attrName>
                                        </p:attrNameLst>
                                      </p:cBhvr>
                                      <p:tavLst>
                                        <p:tav tm="0">
                                          <p:val>
                                            <p:strVal val="1+#ppt_h/2"/>
                                          </p:val>
                                        </p:tav>
                                        <p:tav tm="100000">
                                          <p:val>
                                            <p:strVal val="#ppt_y"/>
                                          </p:val>
                                        </p:tav>
                                      </p:tavLst>
                                    </p:anim>
                                  </p:childTnLst>
                                </p:cTn>
                              </p:par>
                              <p:par>
                                <p:cTn id="346" nodeType="withEffect" fill="hold" presetClass="entr" presetID="2" presetSubtype="4">
                                  <p:stCondLst>
                                    <p:cond delay="0"/>
                                  </p:stCondLst>
                                  <p:childTnLst>
                                    <p:set>
                                      <p:cBhvr>
                                        <p:cTn id="347" dur="1" fill="hold">
                                          <p:stCondLst>
                                            <p:cond delay="0"/>
                                          </p:stCondLst>
                                        </p:cTn>
                                        <p:tgtEl>
                                          <p:spTgt spid="134">
                                            <p:txEl>
                                              <p:pRg st="2" end="2"/>
                                            </p:txEl>
                                          </p:spTgt>
                                        </p:tgtEl>
                                        <p:attrNameLst>
                                          <p:attrName>style.visibility</p:attrName>
                                        </p:attrNameLst>
                                      </p:cBhvr>
                                      <p:to>
                                        <p:strVal val="visible"/>
                                      </p:to>
                                    </p:set>
                                    <p:anim calcmode="lin" valueType="num">
                                      <p:cBhvr additive="repl">
                                        <p:cTn id="348" dur="500" fill="hold"/>
                                        <p:tgtEl>
                                          <p:spTgt spid="134">
                                            <p:txEl>
                                              <p:pRg st="2" end="2"/>
                                            </p:txEl>
                                          </p:spTgt>
                                        </p:tgtEl>
                                        <p:attrNameLst>
                                          <p:attrName>ppt_x</p:attrName>
                                        </p:attrNameLst>
                                      </p:cBhvr>
                                      <p:tavLst>
                                        <p:tav tm="0">
                                          <p:val>
                                            <p:strVal val="#ppt_x"/>
                                          </p:val>
                                        </p:tav>
                                        <p:tav tm="100000">
                                          <p:val>
                                            <p:strVal val="#ppt_x"/>
                                          </p:val>
                                        </p:tav>
                                      </p:tavLst>
                                    </p:anim>
                                    <p:anim calcmode="lin" valueType="num">
                                      <p:cBhvr additive="repl">
                                        <p:cTn id="349" dur="500" fill="hold"/>
                                        <p:tgtEl>
                                          <p:spTgt spid="1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0" fill="hold">
                      <p:stCondLst>
                        <p:cond delay="indefinite"/>
                      </p:stCondLst>
                      <p:childTnLst>
                        <p:par>
                          <p:cTn id="351" fill="hold">
                            <p:stCondLst>
                              <p:cond delay="0"/>
                            </p:stCondLst>
                            <p:childTnLst>
                              <p:par>
                                <p:cTn id="352" nodeType="clickEffect" fill="hold" presetClass="entr" presetID="2" presetSubtype="4">
                                  <p:stCondLst>
                                    <p:cond delay="0"/>
                                  </p:stCondLst>
                                  <p:childTnLst>
                                    <p:set>
                                      <p:cBhvr>
                                        <p:cTn id="353" dur="1" fill="hold">
                                          <p:stCondLst>
                                            <p:cond delay="0"/>
                                          </p:stCondLst>
                                        </p:cTn>
                                        <p:tgtEl>
                                          <p:spTgt spid="135">
                                            <p:txEl>
                                              <p:pRg st="0" end="0"/>
                                            </p:txEl>
                                          </p:spTgt>
                                        </p:tgtEl>
                                        <p:attrNameLst>
                                          <p:attrName>style.visibility</p:attrName>
                                        </p:attrNameLst>
                                      </p:cBhvr>
                                      <p:to>
                                        <p:strVal val="visible"/>
                                      </p:to>
                                    </p:set>
                                    <p:anim calcmode="lin" valueType="num">
                                      <p:cBhvr additive="repl">
                                        <p:cTn id="354" dur="500" fill="hold"/>
                                        <p:tgtEl>
                                          <p:spTgt spid="135">
                                            <p:txEl>
                                              <p:pRg st="0" end="0"/>
                                            </p:txEl>
                                          </p:spTgt>
                                        </p:tgtEl>
                                        <p:attrNameLst>
                                          <p:attrName>ppt_x</p:attrName>
                                        </p:attrNameLst>
                                      </p:cBhvr>
                                      <p:tavLst>
                                        <p:tav tm="0">
                                          <p:val>
                                            <p:strVal val="#ppt_x"/>
                                          </p:val>
                                        </p:tav>
                                        <p:tav tm="100000">
                                          <p:val>
                                            <p:strVal val="#ppt_x"/>
                                          </p:val>
                                        </p:tav>
                                      </p:tavLst>
                                    </p:anim>
                                    <p:anim calcmode="lin" valueType="num">
                                      <p:cBhvr additive="repl">
                                        <p:cTn id="355" dur="500" fill="hold"/>
                                        <p:tgtEl>
                                          <p:spTgt spid="135">
                                            <p:txEl>
                                              <p:pRg st="0" end="0"/>
                                            </p:txEl>
                                          </p:spTgt>
                                        </p:tgtEl>
                                        <p:attrNameLst>
                                          <p:attrName>ppt_y</p:attrName>
                                        </p:attrNameLst>
                                      </p:cBhvr>
                                      <p:tavLst>
                                        <p:tav tm="0">
                                          <p:val>
                                            <p:strVal val="1+#ppt_h/2"/>
                                          </p:val>
                                        </p:tav>
                                        <p:tav tm="100000">
                                          <p:val>
                                            <p:strVal val="#ppt_y"/>
                                          </p:val>
                                        </p:tav>
                                      </p:tavLst>
                                    </p:anim>
                                  </p:childTnLst>
                                </p:cTn>
                              </p:par>
                              <p:par>
                                <p:cTn id="356" nodeType="withEffect" fill="hold" presetClass="entr" presetID="2" presetSubtype="4">
                                  <p:stCondLst>
                                    <p:cond delay="0"/>
                                  </p:stCondLst>
                                  <p:childTnLst>
                                    <p:set>
                                      <p:cBhvr>
                                        <p:cTn id="357" dur="1" fill="hold">
                                          <p:stCondLst>
                                            <p:cond delay="0"/>
                                          </p:stCondLst>
                                        </p:cTn>
                                        <p:tgtEl>
                                          <p:spTgt spid="135">
                                            <p:txEl>
                                              <p:pRg st="1" end="1"/>
                                            </p:txEl>
                                          </p:spTgt>
                                        </p:tgtEl>
                                        <p:attrNameLst>
                                          <p:attrName>style.visibility</p:attrName>
                                        </p:attrNameLst>
                                      </p:cBhvr>
                                      <p:to>
                                        <p:strVal val="visible"/>
                                      </p:to>
                                    </p:set>
                                    <p:anim calcmode="lin" valueType="num">
                                      <p:cBhvr additive="repl">
                                        <p:cTn id="358" dur="500" fill="hold"/>
                                        <p:tgtEl>
                                          <p:spTgt spid="135">
                                            <p:txEl>
                                              <p:pRg st="1" end="1"/>
                                            </p:txEl>
                                          </p:spTgt>
                                        </p:tgtEl>
                                        <p:attrNameLst>
                                          <p:attrName>ppt_x</p:attrName>
                                        </p:attrNameLst>
                                      </p:cBhvr>
                                      <p:tavLst>
                                        <p:tav tm="0">
                                          <p:val>
                                            <p:strVal val="#ppt_x"/>
                                          </p:val>
                                        </p:tav>
                                        <p:tav tm="100000">
                                          <p:val>
                                            <p:strVal val="#ppt_x"/>
                                          </p:val>
                                        </p:tav>
                                      </p:tavLst>
                                    </p:anim>
                                    <p:anim calcmode="lin" valueType="num">
                                      <p:cBhvr additive="repl">
                                        <p:cTn id="359" dur="500" fill="hold"/>
                                        <p:tgtEl>
                                          <p:spTgt spid="1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137" name="5 - TextBox"/>
          <p:cNvSpPr/>
          <p:nvPr/>
        </p:nvSpPr>
        <p:spPr>
          <a:xfrm>
            <a:off x="179640" y="771480"/>
            <a:ext cx="5760360" cy="38084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601"/>
              </a:spcAft>
            </a:pPr>
            <a:r>
              <a:rPr b="0" lang="el-GR" sz="1800" spc="-1" strike="noStrike">
                <a:solidFill>
                  <a:srgbClr val="000000"/>
                </a:solidFill>
                <a:latin typeface="Arial"/>
              </a:rPr>
              <a:t>Το δοχείο σταθερής στάθμης έχει προορισμό να κρατάει πάντα μια σταθερή ποσότητα βενζίνης (γι' αυτό λέγεται και «σταθερής στάθμης») για όλες τις ανάγκες του κινητήρα. </a:t>
            </a:r>
            <a:endParaRPr b="0" lang="en-US" sz="1800" spc="-1" strike="noStrike">
              <a:solidFill>
                <a:srgbClr val="000000"/>
              </a:solidFill>
              <a:latin typeface="Arial"/>
            </a:endParaRPr>
          </a:p>
          <a:p>
            <a:pPr algn="ctr">
              <a:lnSpc>
                <a:spcPct val="100000"/>
              </a:lnSpc>
              <a:spcAft>
                <a:spcPts val="601"/>
              </a:spcAft>
            </a:pPr>
            <a:r>
              <a:rPr b="0" lang="el-GR" sz="1800" spc="-1" strike="noStrike">
                <a:solidFill>
                  <a:srgbClr val="000000"/>
                </a:solidFill>
                <a:latin typeface="Arial"/>
              </a:rPr>
              <a:t>Μέσα στο δοχείο υπάρχει ένας μηχανισμός με πλωτήρα (φλοτέρ). Όταν το δοχείο γεμίσει με βενζίνη μέχρι την επιθυμητή στάθμη, ο πλωτήρας ανεβαίνει και μια κωνική βελόνα, που βρίσκεται στερεωμένη στην άκρη του, κλείνει τη δίοδο εισαγωγής της βενζίνης.</a:t>
            </a:r>
            <a:endParaRPr b="0" lang="en-US" sz="1800" spc="-1" strike="noStrike">
              <a:solidFill>
                <a:srgbClr val="000000"/>
              </a:solidFill>
              <a:latin typeface="Arial"/>
            </a:endParaRPr>
          </a:p>
          <a:p>
            <a:pPr algn="ctr">
              <a:lnSpc>
                <a:spcPct val="100000"/>
              </a:lnSpc>
              <a:spcAft>
                <a:spcPts val="601"/>
              </a:spcAft>
            </a:pPr>
            <a:r>
              <a:rPr b="0" lang="el-GR" sz="1800" spc="-1" strike="noStrike">
                <a:solidFill>
                  <a:srgbClr val="000000"/>
                </a:solidFill>
                <a:latin typeface="Arial"/>
              </a:rPr>
              <a:t>Όταν η στάθμη της βενζίνης κατέβει, τότε και ο πλωτήρας κατεβαίνει, οπότε η κωνική βελόνα του ανοίγει τη δίοδο της βενζίνης και το δοχείο γεμίζει και πάλι.</a:t>
            </a:r>
            <a:endParaRPr b="0" lang="en-US" sz="1800" spc="-1" strike="noStrike">
              <a:solidFill>
                <a:srgbClr val="000000"/>
              </a:solidFill>
              <a:latin typeface="Arial"/>
            </a:endParaRPr>
          </a:p>
        </p:txBody>
      </p:sp>
      <p:pic>
        <p:nvPicPr>
          <p:cNvPr id="138" name="Picture 2" descr=""/>
          <p:cNvPicPr/>
          <p:nvPr/>
        </p:nvPicPr>
        <p:blipFill>
          <a:blip r:embed="rId1"/>
          <a:stretch/>
        </p:blipFill>
        <p:spPr>
          <a:xfrm>
            <a:off x="6084000" y="624960"/>
            <a:ext cx="2736000" cy="2292840"/>
          </a:xfrm>
          <a:prstGeom prst="rect">
            <a:avLst/>
          </a:prstGeom>
          <a:ln w="9525">
            <a:noFill/>
          </a:ln>
        </p:spPr>
      </p:pic>
      <p:sp>
        <p:nvSpPr>
          <p:cNvPr id="139" name="6 - TextBox"/>
          <p:cNvSpPr/>
          <p:nvPr/>
        </p:nvSpPr>
        <p:spPr>
          <a:xfrm>
            <a:off x="6084000" y="2931840"/>
            <a:ext cx="2952000" cy="158148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el-GR" sz="1400" spc="-1" strike="noStrike">
                <a:solidFill>
                  <a:srgbClr val="000000"/>
                </a:solidFill>
                <a:latin typeface="Calibri"/>
              </a:rPr>
              <a:t>Σύστημα δοχείου σταθερής στάθμης.</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1. Αναπνοή δοχείου</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2. Είσοδος καυσίμου από την αντλία</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3. Κωνική βελόνα</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4. Φλότερ</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5. Δοχείο</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6. Πεταλούδα γκαζιού</a:t>
            </a:r>
            <a:endParaRPr b="0" lang="en-US" sz="1400" spc="-1" strike="noStrike">
              <a:solidFill>
                <a:srgbClr val="000000"/>
              </a:solidFill>
              <a:latin typeface="Arial"/>
            </a:endParaRPr>
          </a:p>
        </p:txBody>
      </p:sp>
    </p:spTree>
  </p:cSld>
  <p:transition>
    <p:pull dir="rd"/>
  </p:transition>
  <p:timing>
    <p:tnLst>
      <p:par>
        <p:cTn id="360" dur="indefinite" restart="never" nodeType="tmRoot">
          <p:childTnLst>
            <p:seq>
              <p:cTn id="361" dur="indefinite" nodeType="mainSeq">
                <p:childTnLst>
                  <p:par>
                    <p:cTn id="362" fill="hold">
                      <p:stCondLst>
                        <p:cond delay="indefinite"/>
                      </p:stCondLst>
                      <p:childTnLst>
                        <p:par>
                          <p:cTn id="363" fill="hold">
                            <p:stCondLst>
                              <p:cond delay="0"/>
                            </p:stCondLst>
                            <p:childTnLst>
                              <p:par>
                                <p:cTn id="364" nodeType="clickEffect" fill="hold" presetClass="entr" presetID="2" presetSubtype="4">
                                  <p:stCondLst>
                                    <p:cond delay="0"/>
                                  </p:stCondLst>
                                  <p:childTnLst>
                                    <p:set>
                                      <p:cBhvr>
                                        <p:cTn id="365" dur="1" fill="hold">
                                          <p:stCondLst>
                                            <p:cond delay="0"/>
                                          </p:stCondLst>
                                        </p:cTn>
                                        <p:tgtEl>
                                          <p:spTgt spid="137">
                                            <p:txEl>
                                              <p:pRg st="1" end="1"/>
                                            </p:txEl>
                                          </p:spTgt>
                                        </p:tgtEl>
                                        <p:attrNameLst>
                                          <p:attrName>style.visibility</p:attrName>
                                        </p:attrNameLst>
                                      </p:cBhvr>
                                      <p:to>
                                        <p:strVal val="visible"/>
                                      </p:to>
                                    </p:set>
                                    <p:anim calcmode="lin" valueType="num">
                                      <p:cBhvr additive="repl">
                                        <p:cTn id="366" dur="500" fill="hold"/>
                                        <p:tgtEl>
                                          <p:spTgt spid="137">
                                            <p:txEl>
                                              <p:pRg st="1" end="1"/>
                                            </p:txEl>
                                          </p:spTgt>
                                        </p:tgtEl>
                                        <p:attrNameLst>
                                          <p:attrName>ppt_x</p:attrName>
                                        </p:attrNameLst>
                                      </p:cBhvr>
                                      <p:tavLst>
                                        <p:tav tm="0">
                                          <p:val>
                                            <p:strVal val="#ppt_x"/>
                                          </p:val>
                                        </p:tav>
                                        <p:tav tm="100000">
                                          <p:val>
                                            <p:strVal val="#ppt_x"/>
                                          </p:val>
                                        </p:tav>
                                      </p:tavLst>
                                    </p:anim>
                                    <p:anim calcmode="lin" valueType="num">
                                      <p:cBhvr additive="repl">
                                        <p:cTn id="367" dur="500" fill="hold"/>
                                        <p:tgtEl>
                                          <p:spTgt spid="137">
                                            <p:txEl>
                                              <p:pRg st="1" end="1"/>
                                            </p:txEl>
                                          </p:spTgt>
                                        </p:tgtEl>
                                        <p:attrNameLst>
                                          <p:attrName>ppt_y</p:attrName>
                                        </p:attrNameLst>
                                      </p:cBhvr>
                                      <p:tavLst>
                                        <p:tav tm="0">
                                          <p:val>
                                            <p:strVal val="1+#ppt_h/2"/>
                                          </p:val>
                                        </p:tav>
                                        <p:tav tm="100000">
                                          <p:val>
                                            <p:strVal val="#ppt_y"/>
                                          </p:val>
                                        </p:tav>
                                      </p:tavLst>
                                    </p:anim>
                                  </p:childTnLst>
                                </p:cTn>
                              </p:par>
                              <p:par>
                                <p:cTn id="368" nodeType="withEffect" fill="hold" presetClass="entr" presetID="2" presetSubtype="4">
                                  <p:stCondLst>
                                    <p:cond delay="0"/>
                                  </p:stCondLst>
                                  <p:childTnLst>
                                    <p:set>
                                      <p:cBhvr>
                                        <p:cTn id="369" dur="1" fill="hold">
                                          <p:stCondLst>
                                            <p:cond delay="0"/>
                                          </p:stCondLst>
                                        </p:cTn>
                                        <p:tgtEl>
                                          <p:spTgt spid="137">
                                            <p:txEl>
                                              <p:pRg st="2" end="2"/>
                                            </p:txEl>
                                          </p:spTgt>
                                        </p:tgtEl>
                                        <p:attrNameLst>
                                          <p:attrName>style.visibility</p:attrName>
                                        </p:attrNameLst>
                                      </p:cBhvr>
                                      <p:to>
                                        <p:strVal val="visible"/>
                                      </p:to>
                                    </p:set>
                                    <p:anim calcmode="lin" valueType="num">
                                      <p:cBhvr additive="repl">
                                        <p:cTn id="370"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additive="repl">
                                        <p:cTn id="371" dur="500" fill="hold"/>
                                        <p:tgtEl>
                                          <p:spTgt spid="13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141" name="5 - TextBox"/>
          <p:cNvSpPr/>
          <p:nvPr/>
        </p:nvSpPr>
        <p:spPr>
          <a:xfrm>
            <a:off x="395640" y="771480"/>
            <a:ext cx="8352720" cy="3015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Συστήματα και λειτουργία του εξαεριωτή.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Ένας σύγχρονος εξαεριωτής διαθέτει για τη σωστή λειτουργία του κινητήρα και για όλες τις συνθήκες οδήγησης, τα ακόλουθα συστήματα:</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marL="450720">
              <a:lnSpc>
                <a:spcPct val="100000"/>
              </a:lnSpc>
              <a:spcAft>
                <a:spcPts val="1199"/>
              </a:spcAft>
            </a:pPr>
            <a:r>
              <a:rPr b="0" lang="el-GR" sz="1800" spc="-1" strike="noStrike">
                <a:solidFill>
                  <a:srgbClr val="000000"/>
                </a:solidFill>
                <a:latin typeface="Arial"/>
              </a:rPr>
              <a:t>1. Σύστημα κανονικής πορείας με μερική ή πλήρη ισχύ του κινητήρα.</a:t>
            </a:r>
            <a:endParaRPr b="0" lang="en-US" sz="1800" spc="-1" strike="noStrike">
              <a:solidFill>
                <a:srgbClr val="000000"/>
              </a:solidFill>
              <a:latin typeface="Arial"/>
            </a:endParaRPr>
          </a:p>
          <a:p>
            <a:pPr marL="450720">
              <a:lnSpc>
                <a:spcPct val="100000"/>
              </a:lnSpc>
              <a:spcAft>
                <a:spcPts val="1199"/>
              </a:spcAft>
            </a:pPr>
            <a:r>
              <a:rPr b="0" lang="el-GR" sz="1800" spc="-1" strike="noStrike">
                <a:solidFill>
                  <a:srgbClr val="000000"/>
                </a:solidFill>
                <a:latin typeface="Arial"/>
              </a:rPr>
              <a:t>2. Σύστημα βραδυπορίας (ρελαντί).</a:t>
            </a:r>
            <a:endParaRPr b="0" lang="en-US" sz="1800" spc="-1" strike="noStrike">
              <a:solidFill>
                <a:srgbClr val="000000"/>
              </a:solidFill>
              <a:latin typeface="Arial"/>
            </a:endParaRPr>
          </a:p>
          <a:p>
            <a:pPr marL="450720">
              <a:lnSpc>
                <a:spcPct val="100000"/>
              </a:lnSpc>
              <a:spcAft>
                <a:spcPts val="1199"/>
              </a:spcAft>
            </a:pPr>
            <a:r>
              <a:rPr b="0" lang="el-GR" sz="1800" spc="-1" strike="noStrike">
                <a:solidFill>
                  <a:srgbClr val="000000"/>
                </a:solidFill>
                <a:latin typeface="Arial"/>
              </a:rPr>
              <a:t>3. Σύστημα στιγμιαίας επιτάχυνσης.</a:t>
            </a:r>
            <a:endParaRPr b="0" lang="en-US" sz="1800" spc="-1" strike="noStrike">
              <a:solidFill>
                <a:srgbClr val="000000"/>
              </a:solidFill>
              <a:latin typeface="Arial"/>
            </a:endParaRPr>
          </a:p>
          <a:p>
            <a:pPr marL="450720">
              <a:lnSpc>
                <a:spcPct val="100000"/>
              </a:lnSpc>
              <a:spcAft>
                <a:spcPts val="1199"/>
              </a:spcAft>
            </a:pPr>
            <a:r>
              <a:rPr b="0" lang="el-GR" sz="1800" spc="-1" strike="noStrike">
                <a:solidFill>
                  <a:srgbClr val="000000"/>
                </a:solidFill>
                <a:latin typeface="Arial"/>
              </a:rPr>
              <a:t>4. Σύστημα ψυχρής εκκίνησης.</a:t>
            </a:r>
            <a:endParaRPr b="0" lang="en-US" sz="1800" spc="-1" strike="noStrike">
              <a:solidFill>
                <a:srgbClr val="000000"/>
              </a:solidFill>
              <a:latin typeface="Arial"/>
            </a:endParaRPr>
          </a:p>
        </p:txBody>
      </p:sp>
    </p:spTree>
  </p:cSld>
  <p:transition>
    <p:pull dir="rd"/>
  </p:transition>
  <p:timing>
    <p:tnLst>
      <p:par>
        <p:cTn id="372" dur="indefinite" restart="never" nodeType="tmRoot">
          <p:childTnLst>
            <p:seq>
              <p:cTn id="373" dur="indefinite" nodeType="mainSeq">
                <p:childTnLst>
                  <p:par>
                    <p:cTn id="374" fill="hold">
                      <p:stCondLst>
                        <p:cond delay="indefinite"/>
                      </p:stCondLst>
                      <p:childTnLst>
                        <p:par>
                          <p:cTn id="375" fill="hold">
                            <p:stCondLst>
                              <p:cond delay="0"/>
                            </p:stCondLst>
                            <p:childTnLst>
                              <p:par>
                                <p:cTn id="376" nodeType="clickEffect" fill="hold" presetClass="entr" presetID="2" presetSubtype="4">
                                  <p:stCondLst>
                                    <p:cond delay="0"/>
                                  </p:stCondLst>
                                  <p:childTnLst>
                                    <p:set>
                                      <p:cBhvr>
                                        <p:cTn id="377" dur="1" fill="hold">
                                          <p:stCondLst>
                                            <p:cond delay="0"/>
                                          </p:stCondLst>
                                        </p:cTn>
                                        <p:tgtEl>
                                          <p:spTgt spid="141">
                                            <p:txEl>
                                              <p:pRg st="4" end="4"/>
                                            </p:txEl>
                                          </p:spTgt>
                                        </p:tgtEl>
                                        <p:attrNameLst>
                                          <p:attrName>style.visibility</p:attrName>
                                        </p:attrNameLst>
                                      </p:cBhvr>
                                      <p:to>
                                        <p:strVal val="visible"/>
                                      </p:to>
                                    </p:set>
                                    <p:anim calcmode="lin" valueType="num">
                                      <p:cBhvr additive="repl">
                                        <p:cTn id="378" dur="500" fill="hold"/>
                                        <p:tgtEl>
                                          <p:spTgt spid="141">
                                            <p:txEl>
                                              <p:pRg st="4" end="4"/>
                                            </p:txEl>
                                          </p:spTgt>
                                        </p:tgtEl>
                                        <p:attrNameLst>
                                          <p:attrName>ppt_x</p:attrName>
                                        </p:attrNameLst>
                                      </p:cBhvr>
                                      <p:tavLst>
                                        <p:tav tm="0">
                                          <p:val>
                                            <p:strVal val="#ppt_x"/>
                                          </p:val>
                                        </p:tav>
                                        <p:tav tm="100000">
                                          <p:val>
                                            <p:strVal val="#ppt_x"/>
                                          </p:val>
                                        </p:tav>
                                      </p:tavLst>
                                    </p:anim>
                                    <p:anim calcmode="lin" valueType="num">
                                      <p:cBhvr additive="repl">
                                        <p:cTn id="379" dur="500" fill="hold"/>
                                        <p:tgtEl>
                                          <p:spTgt spid="14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0" fill="hold">
                      <p:stCondLst>
                        <p:cond delay="indefinite"/>
                      </p:stCondLst>
                      <p:childTnLst>
                        <p:par>
                          <p:cTn id="381" fill="hold">
                            <p:stCondLst>
                              <p:cond delay="0"/>
                            </p:stCondLst>
                            <p:childTnLst>
                              <p:par>
                                <p:cTn id="382" nodeType="clickEffect" fill="hold" presetClass="entr" presetID="2" presetSubtype="4">
                                  <p:stCondLst>
                                    <p:cond delay="0"/>
                                  </p:stCondLst>
                                  <p:childTnLst>
                                    <p:set>
                                      <p:cBhvr>
                                        <p:cTn id="383" dur="1" fill="hold">
                                          <p:stCondLst>
                                            <p:cond delay="0"/>
                                          </p:stCondLst>
                                        </p:cTn>
                                        <p:tgtEl>
                                          <p:spTgt spid="141">
                                            <p:txEl>
                                              <p:pRg st="5" end="5"/>
                                            </p:txEl>
                                          </p:spTgt>
                                        </p:tgtEl>
                                        <p:attrNameLst>
                                          <p:attrName>style.visibility</p:attrName>
                                        </p:attrNameLst>
                                      </p:cBhvr>
                                      <p:to>
                                        <p:strVal val="visible"/>
                                      </p:to>
                                    </p:set>
                                    <p:anim calcmode="lin" valueType="num">
                                      <p:cBhvr additive="repl">
                                        <p:cTn id="384" dur="500" fill="hold"/>
                                        <p:tgtEl>
                                          <p:spTgt spid="141">
                                            <p:txEl>
                                              <p:pRg st="5" end="5"/>
                                            </p:txEl>
                                          </p:spTgt>
                                        </p:tgtEl>
                                        <p:attrNameLst>
                                          <p:attrName>ppt_x</p:attrName>
                                        </p:attrNameLst>
                                      </p:cBhvr>
                                      <p:tavLst>
                                        <p:tav tm="0">
                                          <p:val>
                                            <p:strVal val="#ppt_x"/>
                                          </p:val>
                                        </p:tav>
                                        <p:tav tm="100000">
                                          <p:val>
                                            <p:strVal val="#ppt_x"/>
                                          </p:val>
                                        </p:tav>
                                      </p:tavLst>
                                    </p:anim>
                                    <p:anim calcmode="lin" valueType="num">
                                      <p:cBhvr additive="repl">
                                        <p:cTn id="385" dur="500" fill="hold"/>
                                        <p:tgtEl>
                                          <p:spTgt spid="14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6" fill="hold">
                      <p:stCondLst>
                        <p:cond delay="indefinite"/>
                      </p:stCondLst>
                      <p:childTnLst>
                        <p:par>
                          <p:cTn id="387" fill="hold">
                            <p:stCondLst>
                              <p:cond delay="0"/>
                            </p:stCondLst>
                            <p:childTnLst>
                              <p:par>
                                <p:cTn id="388" nodeType="clickEffect" fill="hold" presetClass="entr" presetID="2" presetSubtype="4">
                                  <p:stCondLst>
                                    <p:cond delay="0"/>
                                  </p:stCondLst>
                                  <p:childTnLst>
                                    <p:set>
                                      <p:cBhvr>
                                        <p:cTn id="389" dur="1" fill="hold">
                                          <p:stCondLst>
                                            <p:cond delay="0"/>
                                          </p:stCondLst>
                                        </p:cTn>
                                        <p:tgtEl>
                                          <p:spTgt spid="141">
                                            <p:txEl>
                                              <p:pRg st="6" end="6"/>
                                            </p:txEl>
                                          </p:spTgt>
                                        </p:tgtEl>
                                        <p:attrNameLst>
                                          <p:attrName>style.visibility</p:attrName>
                                        </p:attrNameLst>
                                      </p:cBhvr>
                                      <p:to>
                                        <p:strVal val="visible"/>
                                      </p:to>
                                    </p:set>
                                    <p:anim calcmode="lin" valueType="num">
                                      <p:cBhvr additive="repl">
                                        <p:cTn id="390" dur="500" fill="hold"/>
                                        <p:tgtEl>
                                          <p:spTgt spid="141">
                                            <p:txEl>
                                              <p:pRg st="6" end="6"/>
                                            </p:txEl>
                                          </p:spTgt>
                                        </p:tgtEl>
                                        <p:attrNameLst>
                                          <p:attrName>ppt_x</p:attrName>
                                        </p:attrNameLst>
                                      </p:cBhvr>
                                      <p:tavLst>
                                        <p:tav tm="0">
                                          <p:val>
                                            <p:strVal val="#ppt_x"/>
                                          </p:val>
                                        </p:tav>
                                        <p:tav tm="100000">
                                          <p:val>
                                            <p:strVal val="#ppt_x"/>
                                          </p:val>
                                        </p:tav>
                                      </p:tavLst>
                                    </p:anim>
                                    <p:anim calcmode="lin" valueType="num">
                                      <p:cBhvr additive="repl">
                                        <p:cTn id="391" dur="500" fill="hold"/>
                                        <p:tgtEl>
                                          <p:spTgt spid="14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2" fill="hold">
                      <p:stCondLst>
                        <p:cond delay="indefinite"/>
                      </p:stCondLst>
                      <p:childTnLst>
                        <p:par>
                          <p:cTn id="393" fill="hold">
                            <p:stCondLst>
                              <p:cond delay="0"/>
                            </p:stCondLst>
                            <p:childTnLst>
                              <p:par>
                                <p:cTn id="394" nodeType="clickEffect" fill="hold" presetClass="entr" presetID="2" presetSubtype="4">
                                  <p:stCondLst>
                                    <p:cond delay="0"/>
                                  </p:stCondLst>
                                  <p:childTnLst>
                                    <p:set>
                                      <p:cBhvr>
                                        <p:cTn id="395" dur="1" fill="hold">
                                          <p:stCondLst>
                                            <p:cond delay="0"/>
                                          </p:stCondLst>
                                        </p:cTn>
                                        <p:tgtEl>
                                          <p:spTgt spid="141">
                                            <p:txEl>
                                              <p:pRg st="7" end="7"/>
                                            </p:txEl>
                                          </p:spTgt>
                                        </p:tgtEl>
                                        <p:attrNameLst>
                                          <p:attrName>style.visibility</p:attrName>
                                        </p:attrNameLst>
                                      </p:cBhvr>
                                      <p:to>
                                        <p:strVal val="visible"/>
                                      </p:to>
                                    </p:set>
                                    <p:anim calcmode="lin" valueType="num">
                                      <p:cBhvr additive="repl">
                                        <p:cTn id="396" dur="500" fill="hold"/>
                                        <p:tgtEl>
                                          <p:spTgt spid="141">
                                            <p:txEl>
                                              <p:pRg st="7" end="7"/>
                                            </p:txEl>
                                          </p:spTgt>
                                        </p:tgtEl>
                                        <p:attrNameLst>
                                          <p:attrName>ppt_x</p:attrName>
                                        </p:attrNameLst>
                                      </p:cBhvr>
                                      <p:tavLst>
                                        <p:tav tm="0">
                                          <p:val>
                                            <p:strVal val="#ppt_x"/>
                                          </p:val>
                                        </p:tav>
                                        <p:tav tm="100000">
                                          <p:val>
                                            <p:strVal val="#ppt_x"/>
                                          </p:val>
                                        </p:tav>
                                      </p:tavLst>
                                    </p:anim>
                                    <p:anim calcmode="lin" valueType="num">
                                      <p:cBhvr additive="repl">
                                        <p:cTn id="397" dur="500" fill="hold"/>
                                        <p:tgtEl>
                                          <p:spTgt spid="14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143" name="5 - TextBox"/>
          <p:cNvSpPr/>
          <p:nvPr/>
        </p:nvSpPr>
        <p:spPr>
          <a:xfrm>
            <a:off x="395640" y="483480"/>
            <a:ext cx="8352720" cy="106488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199"/>
              </a:spcAft>
            </a:pPr>
            <a:r>
              <a:rPr b="0" lang="el-GR" sz="1800" spc="-1" strike="noStrike">
                <a:solidFill>
                  <a:srgbClr val="000000"/>
                </a:solidFill>
                <a:latin typeface="Arial"/>
              </a:rPr>
              <a:t>Σύστημα κανονικής πορείας με πλήρη ή μερική ισχύ. </a:t>
            </a:r>
            <a:endParaRPr b="0" lang="en-US" sz="1800" spc="-1" strike="noStrike">
              <a:solidFill>
                <a:srgbClr val="000000"/>
              </a:solidFill>
              <a:latin typeface="Arial"/>
            </a:endParaRPr>
          </a:p>
          <a:p>
            <a:pPr algn="ctr">
              <a:lnSpc>
                <a:spcPct val="100000"/>
              </a:lnSpc>
              <a:spcAft>
                <a:spcPts val="1199"/>
              </a:spcAft>
            </a:pPr>
            <a:r>
              <a:rPr b="0" lang="el-GR" sz="1800" spc="-1" strike="noStrike">
                <a:solidFill>
                  <a:srgbClr val="000000"/>
                </a:solidFill>
                <a:latin typeface="Arial"/>
              </a:rPr>
              <a:t>Το σύστημα πορείας έχει προορισμό την τροφοδοσία του κινητήρα με καύσιμο, κατά την ομαλή πορεία (σταθερή ταχύτητα) του αυτοκινήτου. </a:t>
            </a:r>
            <a:endParaRPr b="0" lang="en-US" sz="1800" spc="-1" strike="noStrike">
              <a:solidFill>
                <a:srgbClr val="000000"/>
              </a:solidFill>
              <a:latin typeface="Arial"/>
            </a:endParaRPr>
          </a:p>
        </p:txBody>
      </p:sp>
      <p:pic>
        <p:nvPicPr>
          <p:cNvPr id="144" name="Picture 2" descr=""/>
          <p:cNvPicPr/>
          <p:nvPr/>
        </p:nvPicPr>
        <p:blipFill>
          <a:blip r:embed="rId1"/>
          <a:stretch/>
        </p:blipFill>
        <p:spPr>
          <a:xfrm>
            <a:off x="323640" y="1635480"/>
            <a:ext cx="4505760" cy="3168000"/>
          </a:xfrm>
          <a:prstGeom prst="rect">
            <a:avLst/>
          </a:prstGeom>
          <a:ln w="9525">
            <a:noFill/>
          </a:ln>
        </p:spPr>
      </p:pic>
      <p:sp>
        <p:nvSpPr>
          <p:cNvPr id="145" name="6 - TextBox"/>
          <p:cNvSpPr/>
          <p:nvPr/>
        </p:nvSpPr>
        <p:spPr>
          <a:xfrm>
            <a:off x="5076000" y="1779840"/>
            <a:ext cx="3456000" cy="1735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rial"/>
              </a:rPr>
              <a:t>Η </a:t>
            </a:r>
            <a:r>
              <a:rPr b="0" lang="el-GR" sz="1800" spc="-1" strike="noStrike" u="sng">
                <a:solidFill>
                  <a:srgbClr val="000000"/>
                </a:solidFill>
                <a:uFillTx/>
                <a:latin typeface="Arial"/>
              </a:rPr>
              <a:t>πεταλούδα του επιταχυντή (γκαζιού) είναι σχεδόν ανοιχτή</a:t>
            </a:r>
            <a:r>
              <a:rPr b="0" lang="el-GR" sz="1800" spc="-1" strike="noStrike">
                <a:solidFill>
                  <a:srgbClr val="000000"/>
                </a:solidFill>
                <a:latin typeface="Arial"/>
              </a:rPr>
              <a:t>, η ταχύτητα του αέρα στο σωλήνα είναι μεγάλη και στο βεντούρι υπάρχει, αντίστοιχα, μεγάλη υποπίεση.</a:t>
            </a:r>
            <a:endParaRPr b="0" lang="en-US" sz="1800" spc="-1" strike="noStrike">
              <a:solidFill>
                <a:srgbClr val="000000"/>
              </a:solidFill>
              <a:latin typeface="Arial"/>
            </a:endParaRPr>
          </a:p>
        </p:txBody>
      </p:sp>
      <p:sp>
        <p:nvSpPr>
          <p:cNvPr id="146" name="7 - TextBox"/>
          <p:cNvSpPr/>
          <p:nvPr/>
        </p:nvSpPr>
        <p:spPr>
          <a:xfrm>
            <a:off x="4860000" y="4443840"/>
            <a:ext cx="3600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el-GR" sz="1400" spc="-1" strike="noStrike">
                <a:solidFill>
                  <a:srgbClr val="000000"/>
                </a:solidFill>
                <a:latin typeface="Calibri"/>
              </a:rPr>
              <a:t>Σύστημα κανονικής πορείας.</a:t>
            </a:r>
            <a:endParaRPr b="0" lang="en-US" sz="1400" spc="-1" strike="noStrike">
              <a:solidFill>
                <a:srgbClr val="000000"/>
              </a:solidFill>
              <a:latin typeface="Arial"/>
            </a:endParaRPr>
          </a:p>
        </p:txBody>
      </p:sp>
    </p:spTree>
  </p:cSld>
  <p:transition>
    <p:pull dir="rd"/>
  </p:transition>
  <p:timing>
    <p:tnLst>
      <p:par>
        <p:cTn id="398" dur="indefinite" restart="never" nodeType="tmRoot">
          <p:childTnLst>
            <p:seq>
              <p:cTn id="399" dur="indefinite" nodeType="mainSeq">
                <p:childTnLst>
                  <p:par>
                    <p:cTn id="400" fill="hold">
                      <p:stCondLst>
                        <p:cond delay="indefinite"/>
                      </p:stCondLst>
                      <p:childTnLst>
                        <p:par>
                          <p:cTn id="401" fill="hold">
                            <p:stCondLst>
                              <p:cond delay="0"/>
                            </p:stCondLst>
                            <p:childTnLst>
                              <p:par>
                                <p:cTn id="402" nodeType="clickEffect" fill="hold" presetClass="entr" presetID="2" presetSubtype="4">
                                  <p:stCondLst>
                                    <p:cond delay="0"/>
                                  </p:stCondLst>
                                  <p:childTnLst>
                                    <p:set>
                                      <p:cBhvr>
                                        <p:cTn id="403" dur="1" fill="hold">
                                          <p:stCondLst>
                                            <p:cond delay="0"/>
                                          </p:stCondLst>
                                        </p:cTn>
                                        <p:tgtEl>
                                          <p:spTgt spid="143">
                                            <p:txEl>
                                              <p:pRg st="1" end="1"/>
                                            </p:txEl>
                                          </p:spTgt>
                                        </p:tgtEl>
                                        <p:attrNameLst>
                                          <p:attrName>style.visibility</p:attrName>
                                        </p:attrNameLst>
                                      </p:cBhvr>
                                      <p:to>
                                        <p:strVal val="visible"/>
                                      </p:to>
                                    </p:set>
                                    <p:anim calcmode="lin" valueType="num">
                                      <p:cBhvr additive="repl">
                                        <p:cTn id="404" dur="500" fill="hold"/>
                                        <p:tgtEl>
                                          <p:spTgt spid="143">
                                            <p:txEl>
                                              <p:pRg st="1" end="1"/>
                                            </p:txEl>
                                          </p:spTgt>
                                        </p:tgtEl>
                                        <p:attrNameLst>
                                          <p:attrName>ppt_x</p:attrName>
                                        </p:attrNameLst>
                                      </p:cBhvr>
                                      <p:tavLst>
                                        <p:tav tm="0">
                                          <p:val>
                                            <p:strVal val="#ppt_x"/>
                                          </p:val>
                                        </p:tav>
                                        <p:tav tm="100000">
                                          <p:val>
                                            <p:strVal val="#ppt_x"/>
                                          </p:val>
                                        </p:tav>
                                      </p:tavLst>
                                    </p:anim>
                                    <p:anim calcmode="lin" valueType="num">
                                      <p:cBhvr additive="repl">
                                        <p:cTn id="405" dur="500" fill="hold"/>
                                        <p:tgtEl>
                                          <p:spTgt spid="1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6" fill="hold">
                      <p:stCondLst>
                        <p:cond delay="indefinite"/>
                      </p:stCondLst>
                      <p:childTnLst>
                        <p:par>
                          <p:cTn id="407" fill="hold">
                            <p:stCondLst>
                              <p:cond delay="0"/>
                            </p:stCondLst>
                            <p:childTnLst>
                              <p:par>
                                <p:cTn id="408" nodeType="clickEffect" fill="hold" presetClass="entr" presetID="3" presetSubtype="10">
                                  <p:stCondLst>
                                    <p:cond delay="0"/>
                                  </p:stCondLst>
                                  <p:childTnLst>
                                    <p:set>
                                      <p:cBhvr>
                                        <p:cTn id="409" dur="1" fill="hold">
                                          <p:stCondLst>
                                            <p:cond delay="0"/>
                                          </p:stCondLst>
                                        </p:cTn>
                                        <p:tgtEl>
                                          <p:spTgt spid="144"/>
                                        </p:tgtEl>
                                        <p:attrNameLst>
                                          <p:attrName>style.visibility</p:attrName>
                                        </p:attrNameLst>
                                      </p:cBhvr>
                                      <p:to>
                                        <p:strVal val="visible"/>
                                      </p:to>
                                    </p:set>
                                    <p:animEffect filter="blinds(horizontal)" transition="in">
                                      <p:cBhvr additive="repl">
                                        <p:cTn id="410" dur="500"/>
                                        <p:tgtEl>
                                          <p:spTgt spid="144"/>
                                        </p:tgtEl>
                                      </p:cBhvr>
                                    </p:animEffect>
                                  </p:childTnLst>
                                </p:cTn>
                              </p:par>
                              <p:par>
                                <p:cTn id="411" nodeType="withEffect" fill="hold" presetClass="entr" presetID="3" presetSubtype="10">
                                  <p:stCondLst>
                                    <p:cond delay="0"/>
                                  </p:stCondLst>
                                  <p:childTnLst>
                                    <p:set>
                                      <p:cBhvr>
                                        <p:cTn id="412" dur="1" fill="hold">
                                          <p:stCondLst>
                                            <p:cond delay="0"/>
                                          </p:stCondLst>
                                        </p:cTn>
                                        <p:tgtEl>
                                          <p:spTgt spid="146"/>
                                        </p:tgtEl>
                                        <p:attrNameLst>
                                          <p:attrName>style.visibility</p:attrName>
                                        </p:attrNameLst>
                                      </p:cBhvr>
                                      <p:to>
                                        <p:strVal val="visible"/>
                                      </p:to>
                                    </p:set>
                                    <p:animEffect filter="blinds(horizontal)" transition="in">
                                      <p:cBhvr additive="repl">
                                        <p:cTn id="413" dur="500"/>
                                        <p:tgtEl>
                                          <p:spTgt spid="146"/>
                                        </p:tgtEl>
                                      </p:cBhvr>
                                    </p:animEffect>
                                  </p:childTnLst>
                                </p:cTn>
                              </p:par>
                            </p:childTnLst>
                          </p:cTn>
                        </p:par>
                      </p:childTnLst>
                    </p:cTn>
                  </p:par>
                  <p:par>
                    <p:cTn id="414" fill="hold">
                      <p:stCondLst>
                        <p:cond delay="indefinite"/>
                      </p:stCondLst>
                      <p:childTnLst>
                        <p:par>
                          <p:cTn id="415" fill="hold">
                            <p:stCondLst>
                              <p:cond delay="0"/>
                            </p:stCondLst>
                            <p:childTnLst>
                              <p:par>
                                <p:cTn id="416" nodeType="clickEffect" fill="hold" presetClass="entr" presetID="2" presetSubtype="4">
                                  <p:stCondLst>
                                    <p:cond delay="0"/>
                                  </p:stCondLst>
                                  <p:childTnLst>
                                    <p:set>
                                      <p:cBhvr>
                                        <p:cTn id="417" dur="1" fill="hold">
                                          <p:stCondLst>
                                            <p:cond delay="0"/>
                                          </p:stCondLst>
                                        </p:cTn>
                                        <p:tgtEl>
                                          <p:spTgt spid="145"/>
                                        </p:tgtEl>
                                        <p:attrNameLst>
                                          <p:attrName>style.visibility</p:attrName>
                                        </p:attrNameLst>
                                      </p:cBhvr>
                                      <p:to>
                                        <p:strVal val="visible"/>
                                      </p:to>
                                    </p:set>
                                    <p:anim calcmode="lin" valueType="num">
                                      <p:cBhvr additive="repl">
                                        <p:cTn id="418" dur="500" fill="hold"/>
                                        <p:tgtEl>
                                          <p:spTgt spid="145"/>
                                        </p:tgtEl>
                                        <p:attrNameLst>
                                          <p:attrName>ppt_x</p:attrName>
                                        </p:attrNameLst>
                                      </p:cBhvr>
                                      <p:tavLst>
                                        <p:tav tm="0">
                                          <p:val>
                                            <p:strVal val="#ppt_x"/>
                                          </p:val>
                                        </p:tav>
                                        <p:tav tm="100000">
                                          <p:val>
                                            <p:strVal val="#ppt_x"/>
                                          </p:val>
                                        </p:tav>
                                      </p:tavLst>
                                    </p:anim>
                                    <p:anim calcmode="lin" valueType="num">
                                      <p:cBhvr additive="repl">
                                        <p:cTn id="419" dur="500" fill="hold"/>
                                        <p:tgtEl>
                                          <p:spTgt spid="1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148" name="3 - TextBox"/>
          <p:cNvSpPr/>
          <p:nvPr/>
        </p:nvSpPr>
        <p:spPr>
          <a:xfrm>
            <a:off x="251640" y="1354680"/>
            <a:ext cx="4032000" cy="25585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rial"/>
              </a:rPr>
              <a:t>Η βενζίνη από το δοχείο σταθερής στάθμης, διά μέσου του κεντρικού αγωγού της, λόγω της υποπίεσης στο βεντούρι, φθάνει στην έξοδο του αγωγού που καταλήγει στο βεντούρι, εξαερώνεται, αναμιγνύεται με τον αέρα και σε μορφή μίγματος, πλέον, κατευθύνεται προς τους κυλίνδρους του κινητήρα. </a:t>
            </a:r>
            <a:endParaRPr b="0" lang="en-US" sz="1800" spc="-1" strike="noStrike">
              <a:solidFill>
                <a:srgbClr val="000000"/>
              </a:solidFill>
              <a:latin typeface="Arial"/>
            </a:endParaRPr>
          </a:p>
        </p:txBody>
      </p:sp>
      <p:pic>
        <p:nvPicPr>
          <p:cNvPr id="149" name="Picture 2" descr=""/>
          <p:cNvPicPr/>
          <p:nvPr/>
        </p:nvPicPr>
        <p:blipFill>
          <a:blip r:embed="rId1"/>
          <a:stretch/>
        </p:blipFill>
        <p:spPr>
          <a:xfrm>
            <a:off x="4284000" y="1183680"/>
            <a:ext cx="4505760" cy="3168000"/>
          </a:xfrm>
          <a:prstGeom prst="rect">
            <a:avLst/>
          </a:prstGeom>
          <a:ln w="9525">
            <a:noFill/>
          </a:ln>
        </p:spPr>
      </p:pic>
      <p:sp>
        <p:nvSpPr>
          <p:cNvPr id="150" name="7 - TextBox"/>
          <p:cNvSpPr/>
          <p:nvPr/>
        </p:nvSpPr>
        <p:spPr>
          <a:xfrm>
            <a:off x="4860000" y="4424040"/>
            <a:ext cx="3600000" cy="302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400" spc="-1" strike="noStrike">
                <a:solidFill>
                  <a:srgbClr val="000000"/>
                </a:solidFill>
                <a:latin typeface="Calibri"/>
              </a:rPr>
              <a:t>Σύστημα κανονικής πορείας.</a:t>
            </a:r>
            <a:endParaRPr b="0" lang="en-US" sz="1400" spc="-1" strike="noStrike">
              <a:solidFill>
                <a:srgbClr val="000000"/>
              </a:solidFill>
              <a:latin typeface="Arial"/>
            </a:endParaRPr>
          </a:p>
        </p:txBody>
      </p:sp>
      <p:sp>
        <p:nvSpPr>
          <p:cNvPr id="151" name="5 - TextBox"/>
          <p:cNvSpPr/>
          <p:nvPr/>
        </p:nvSpPr>
        <p:spPr>
          <a:xfrm>
            <a:off x="395640" y="483480"/>
            <a:ext cx="8352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199"/>
              </a:spcAft>
            </a:pPr>
            <a:r>
              <a:rPr b="0" lang="el-GR" sz="1800" spc="-1" strike="noStrike">
                <a:solidFill>
                  <a:srgbClr val="000000"/>
                </a:solidFill>
                <a:latin typeface="Arial"/>
              </a:rPr>
              <a:t>Σύστημα κανονικής πορείας με πλήρη ή μερική ισχύ. </a:t>
            </a:r>
            <a:endParaRPr b="0" lang="en-US" sz="1800" spc="-1" strike="noStrike">
              <a:solidFill>
                <a:srgbClr val="000000"/>
              </a:solidFill>
              <a:latin typeface="Arial"/>
            </a:endParaRPr>
          </a:p>
        </p:txBody>
      </p:sp>
    </p:spTree>
  </p:cSld>
  <p:transition>
    <p:pull dir="rd"/>
  </p:transition>
  <p:timing>
    <p:tnLst>
      <p:par>
        <p:cTn id="420" dur="indefinite" restart="never" nodeType="tmRoot">
          <p:childTnLst>
            <p:seq>
              <p:cTn id="421" dur="indefinite" nodeType="mainSeq">
                <p:childTnLst>
                  <p:par>
                    <p:cTn id="422" fill="hold">
                      <p:stCondLst>
                        <p:cond delay="indefinite"/>
                      </p:stCondLst>
                      <p:childTnLst>
                        <p:par>
                          <p:cTn id="423" fill="hold">
                            <p:stCondLst>
                              <p:cond delay="0"/>
                            </p:stCondLst>
                            <p:childTnLst>
                              <p:par>
                                <p:cTn id="424" nodeType="clickEffect" fill="hold" presetClass="entr" presetID="2" presetSubtype="4">
                                  <p:stCondLst>
                                    <p:cond delay="0"/>
                                  </p:stCondLst>
                                  <p:childTnLst>
                                    <p:set>
                                      <p:cBhvr>
                                        <p:cTn id="425" dur="1" fill="hold">
                                          <p:stCondLst>
                                            <p:cond delay="0"/>
                                          </p:stCondLst>
                                        </p:cTn>
                                        <p:tgtEl>
                                          <p:spTgt spid="148"/>
                                        </p:tgtEl>
                                        <p:attrNameLst>
                                          <p:attrName>style.visibility</p:attrName>
                                        </p:attrNameLst>
                                      </p:cBhvr>
                                      <p:to>
                                        <p:strVal val="visible"/>
                                      </p:to>
                                    </p:set>
                                    <p:anim calcmode="lin" valueType="num">
                                      <p:cBhvr additive="repl">
                                        <p:cTn id="426" dur="500" fill="hold"/>
                                        <p:tgtEl>
                                          <p:spTgt spid="148"/>
                                        </p:tgtEl>
                                        <p:attrNameLst>
                                          <p:attrName>ppt_x</p:attrName>
                                        </p:attrNameLst>
                                      </p:cBhvr>
                                      <p:tavLst>
                                        <p:tav tm="0">
                                          <p:val>
                                            <p:strVal val="#ppt_x"/>
                                          </p:val>
                                        </p:tav>
                                        <p:tav tm="100000">
                                          <p:val>
                                            <p:strVal val="#ppt_x"/>
                                          </p:val>
                                        </p:tav>
                                      </p:tavLst>
                                    </p:anim>
                                    <p:anim calcmode="lin" valueType="num">
                                      <p:cBhvr additive="repl">
                                        <p:cTn id="427"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153" name="3 - TextBox"/>
          <p:cNvSpPr/>
          <p:nvPr/>
        </p:nvSpPr>
        <p:spPr>
          <a:xfrm>
            <a:off x="251640" y="1764720"/>
            <a:ext cx="4032000" cy="17355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800" spc="-1" strike="noStrike">
                <a:solidFill>
                  <a:srgbClr val="000000"/>
                </a:solidFill>
                <a:latin typeface="Arial"/>
              </a:rPr>
              <a:t>Η διατομή του κεντρικού αγωγού ελέγχεται με ένα ζιγκλέρ που υπάρχει στην άκρη του, μέσα στο δοχείο σταθερής στάθμης, ώστε η ποσότητα του διερχόμενου καυσίμου να είναι ακριβής.</a:t>
            </a:r>
            <a:endParaRPr b="0" lang="en-US" sz="1800" spc="-1" strike="noStrike">
              <a:solidFill>
                <a:srgbClr val="000000"/>
              </a:solidFill>
              <a:latin typeface="Arial"/>
            </a:endParaRPr>
          </a:p>
        </p:txBody>
      </p:sp>
      <p:sp>
        <p:nvSpPr>
          <p:cNvPr id="154" name="7 - TextBox"/>
          <p:cNvSpPr/>
          <p:nvPr/>
        </p:nvSpPr>
        <p:spPr>
          <a:xfrm>
            <a:off x="4860000" y="4371840"/>
            <a:ext cx="3600000" cy="302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400" spc="-1" strike="noStrike">
                <a:solidFill>
                  <a:srgbClr val="000000"/>
                </a:solidFill>
                <a:latin typeface="Calibri"/>
              </a:rPr>
              <a:t>Σύστημα κανονικής πορείας.</a:t>
            </a:r>
            <a:endParaRPr b="0" lang="en-US" sz="1400" spc="-1" strike="noStrike">
              <a:solidFill>
                <a:srgbClr val="000000"/>
              </a:solidFill>
              <a:latin typeface="Arial"/>
            </a:endParaRPr>
          </a:p>
        </p:txBody>
      </p:sp>
      <p:sp>
        <p:nvSpPr>
          <p:cNvPr id="155" name="8 - TextBox"/>
          <p:cNvSpPr/>
          <p:nvPr/>
        </p:nvSpPr>
        <p:spPr>
          <a:xfrm>
            <a:off x="395640" y="483480"/>
            <a:ext cx="8352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1199"/>
              </a:spcAft>
            </a:pPr>
            <a:r>
              <a:rPr b="0" lang="el-GR" sz="1800" spc="-1" strike="noStrike">
                <a:solidFill>
                  <a:srgbClr val="000000"/>
                </a:solidFill>
                <a:latin typeface="Arial"/>
              </a:rPr>
              <a:t>Σύστημα κανονικής πορείας με πλήρη ή μερική ισχύ. </a:t>
            </a:r>
            <a:endParaRPr b="0" lang="en-US" sz="1800" spc="-1" strike="noStrike">
              <a:solidFill>
                <a:srgbClr val="000000"/>
              </a:solidFill>
              <a:latin typeface="Arial"/>
            </a:endParaRPr>
          </a:p>
        </p:txBody>
      </p:sp>
      <p:pic>
        <p:nvPicPr>
          <p:cNvPr id="156" name="Picture 2" descr=""/>
          <p:cNvPicPr/>
          <p:nvPr/>
        </p:nvPicPr>
        <p:blipFill>
          <a:blip r:embed="rId1"/>
          <a:stretch/>
        </p:blipFill>
        <p:spPr>
          <a:xfrm>
            <a:off x="4284000" y="1183680"/>
            <a:ext cx="4505760" cy="3168000"/>
          </a:xfrm>
          <a:prstGeom prst="rect">
            <a:avLst/>
          </a:prstGeom>
          <a:ln w="9525">
            <a:noFill/>
          </a:ln>
        </p:spPr>
      </p:pic>
    </p:spTree>
  </p:cSld>
  <p:transition>
    <p:pull dir="rd"/>
  </p:transition>
  <p:timing>
    <p:tnLst>
      <p:par>
        <p:cTn id="428" dur="indefinite" restart="never" nodeType="tmRoot">
          <p:childTnLst>
            <p:seq>
              <p:cTn id="429" dur="indefinite" nodeType="mainSeq">
                <p:childTnLst>
                  <p:par>
                    <p:cTn id="430" fill="hold">
                      <p:stCondLst>
                        <p:cond delay="indefinite"/>
                      </p:stCondLst>
                      <p:childTnLst>
                        <p:par>
                          <p:cTn id="431" fill="hold">
                            <p:stCondLst>
                              <p:cond delay="0"/>
                            </p:stCondLst>
                            <p:childTnLst>
                              <p:par>
                                <p:cTn id="432" nodeType="clickEffect" fill="hold" presetClass="entr" presetID="2" presetSubtype="4">
                                  <p:stCondLst>
                                    <p:cond delay="0"/>
                                  </p:stCondLst>
                                  <p:childTnLst>
                                    <p:set>
                                      <p:cBhvr>
                                        <p:cTn id="433" dur="1" fill="hold">
                                          <p:stCondLst>
                                            <p:cond delay="0"/>
                                          </p:stCondLst>
                                        </p:cTn>
                                        <p:tgtEl>
                                          <p:spTgt spid="153"/>
                                        </p:tgtEl>
                                        <p:attrNameLst>
                                          <p:attrName>style.visibility</p:attrName>
                                        </p:attrNameLst>
                                      </p:cBhvr>
                                      <p:to>
                                        <p:strVal val="visible"/>
                                      </p:to>
                                    </p:set>
                                    <p:anim calcmode="lin" valueType="num">
                                      <p:cBhvr additive="repl">
                                        <p:cTn id="434" dur="500" fill="hold"/>
                                        <p:tgtEl>
                                          <p:spTgt spid="153"/>
                                        </p:tgtEl>
                                        <p:attrNameLst>
                                          <p:attrName>ppt_x</p:attrName>
                                        </p:attrNameLst>
                                      </p:cBhvr>
                                      <p:tavLst>
                                        <p:tav tm="0">
                                          <p:val>
                                            <p:strVal val="#ppt_x"/>
                                          </p:val>
                                        </p:tav>
                                        <p:tav tm="100000">
                                          <p:val>
                                            <p:strVal val="#ppt_x"/>
                                          </p:val>
                                        </p:tav>
                                      </p:tavLst>
                                    </p:anim>
                                    <p:anim calcmode="lin" valueType="num">
                                      <p:cBhvr additive="repl">
                                        <p:cTn id="435" dur="500" fill="hold"/>
                                        <p:tgtEl>
                                          <p:spTgt spid="1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158" name="5 - TextBox"/>
          <p:cNvSpPr/>
          <p:nvPr/>
        </p:nvSpPr>
        <p:spPr>
          <a:xfrm>
            <a:off x="395640" y="483480"/>
            <a:ext cx="8352720" cy="98892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Σύστημα βραδυπορίας</a:t>
            </a:r>
            <a:r>
              <a:rPr b="0" lang="en-US" sz="1800" spc="-1" strike="noStrike">
                <a:solidFill>
                  <a:srgbClr val="000000"/>
                </a:solidFill>
                <a:latin typeface="Arial"/>
              </a:rPr>
              <a:t>.</a:t>
            </a:r>
            <a:r>
              <a:rPr b="0" lang="el-GR" sz="1800" spc="-1" strike="noStrike">
                <a:solidFill>
                  <a:srgbClr val="000000"/>
                </a:solidFill>
                <a:latin typeface="Arial"/>
              </a:rPr>
              <a:t> </a:t>
            </a:r>
            <a:endParaRPr b="0" lang="en-US" sz="1800" spc="-1" strike="noStrike">
              <a:solidFill>
                <a:srgbClr val="000000"/>
              </a:solidFill>
              <a:latin typeface="Arial"/>
            </a:endParaRPr>
          </a:p>
          <a:p>
            <a:pPr>
              <a:lnSpc>
                <a:spcPct val="100000"/>
              </a:lnSpc>
              <a:spcAft>
                <a:spcPts val="1199"/>
              </a:spcAft>
            </a:pPr>
            <a:r>
              <a:rPr b="0" lang="el-GR" sz="1800" spc="-1" strike="noStrike">
                <a:solidFill>
                  <a:srgbClr val="000000"/>
                </a:solidFill>
                <a:latin typeface="Arial"/>
              </a:rPr>
              <a:t>Το σύστημα βραδυπορίας (ρελαντί) σκοπό έχει την τροφοδοσία του κινητήρα με καύσιμο όταν αυτός λειτουργεί στις χαμηλές στροφές (στο ρελαντί).</a:t>
            </a:r>
            <a:endParaRPr b="0" lang="en-US" sz="1800" spc="-1" strike="noStrike">
              <a:solidFill>
                <a:srgbClr val="000000"/>
              </a:solidFill>
              <a:latin typeface="Arial"/>
            </a:endParaRPr>
          </a:p>
        </p:txBody>
      </p:sp>
      <p:sp>
        <p:nvSpPr>
          <p:cNvPr id="159" name="6 - TextBox"/>
          <p:cNvSpPr/>
          <p:nvPr/>
        </p:nvSpPr>
        <p:spPr>
          <a:xfrm>
            <a:off x="4428000" y="1491480"/>
            <a:ext cx="4464000" cy="25585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Για να λειτουργήσει ο κινητήρας στην κατάσταση αυτή, </a:t>
            </a:r>
            <a:r>
              <a:rPr b="0" lang="el-GR" sz="1800" spc="-1" strike="noStrike" u="sng">
                <a:solidFill>
                  <a:srgbClr val="000000"/>
                </a:solidFill>
                <a:uFillTx/>
                <a:latin typeface="Arial"/>
              </a:rPr>
              <a:t>η πεταλούδα πρέπει να είναι σχεδόν κλειστή</a:t>
            </a:r>
            <a:r>
              <a:rPr b="0" lang="el-GR" sz="1800" spc="-1" strike="noStrike">
                <a:solidFill>
                  <a:srgbClr val="000000"/>
                </a:solidFill>
                <a:latin typeface="Arial"/>
              </a:rPr>
              <a:t>. Στην περίπτωση αυτή, η ροή του αέρα στο βεντούρι είναι πολύ μικρή και δεν μπορεί να δημιουργήσει επαρκή υποπίεση για να αναγκάσει τη βενζίνη να τρέξει από το δοχείο σταθερής στάθμης, οπότε και ο κινητήρας θα σταματήσει να δουλεύει. </a:t>
            </a:r>
            <a:endParaRPr b="0" lang="en-US" sz="1800" spc="-1" strike="noStrike">
              <a:solidFill>
                <a:srgbClr val="000000"/>
              </a:solidFill>
              <a:latin typeface="Arial"/>
            </a:endParaRPr>
          </a:p>
        </p:txBody>
      </p:sp>
      <p:sp>
        <p:nvSpPr>
          <p:cNvPr id="160" name="7 - TextBox"/>
          <p:cNvSpPr/>
          <p:nvPr/>
        </p:nvSpPr>
        <p:spPr>
          <a:xfrm>
            <a:off x="251640" y="4568400"/>
            <a:ext cx="3600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el-GR" sz="1400" spc="-1" strike="noStrike">
                <a:solidFill>
                  <a:srgbClr val="000000"/>
                </a:solidFill>
                <a:latin typeface="Calibri"/>
              </a:rPr>
              <a:t>Σύστημα Βραδυπορίας.</a:t>
            </a:r>
            <a:endParaRPr b="0" lang="en-US" sz="1400" spc="-1" strike="noStrike">
              <a:solidFill>
                <a:srgbClr val="000000"/>
              </a:solidFill>
              <a:latin typeface="Arial"/>
            </a:endParaRPr>
          </a:p>
        </p:txBody>
      </p:sp>
      <p:pic>
        <p:nvPicPr>
          <p:cNvPr id="161" name="Picture 2" descr=""/>
          <p:cNvPicPr/>
          <p:nvPr/>
        </p:nvPicPr>
        <p:blipFill>
          <a:blip r:embed="rId1"/>
          <a:stretch/>
        </p:blipFill>
        <p:spPr>
          <a:xfrm>
            <a:off x="135000" y="1521720"/>
            <a:ext cx="4220640" cy="2993760"/>
          </a:xfrm>
          <a:prstGeom prst="rect">
            <a:avLst/>
          </a:prstGeom>
          <a:ln w="9525">
            <a:noFill/>
          </a:ln>
        </p:spPr>
      </p:pic>
    </p:spTree>
  </p:cSld>
  <p:transition>
    <p:pull dir="rd"/>
  </p:transition>
  <p:timing>
    <p:tnLst>
      <p:par>
        <p:cTn id="436" dur="indefinite" restart="never" nodeType="tmRoot">
          <p:childTnLst>
            <p:seq>
              <p:cTn id="437" dur="indefinite" nodeType="mainSeq">
                <p:childTnLst>
                  <p:par>
                    <p:cTn id="438" fill="hold">
                      <p:stCondLst>
                        <p:cond delay="indefinite"/>
                      </p:stCondLst>
                      <p:childTnLst>
                        <p:par>
                          <p:cTn id="439" fill="hold">
                            <p:stCondLst>
                              <p:cond delay="0"/>
                            </p:stCondLst>
                            <p:childTnLst>
                              <p:par>
                                <p:cTn id="440" nodeType="clickEffect" fill="hold" presetClass="entr" presetID="2" presetSubtype="4">
                                  <p:stCondLst>
                                    <p:cond delay="0"/>
                                  </p:stCondLst>
                                  <p:childTnLst>
                                    <p:set>
                                      <p:cBhvr>
                                        <p:cTn id="441" dur="1" fill="hold">
                                          <p:stCondLst>
                                            <p:cond delay="0"/>
                                          </p:stCondLst>
                                        </p:cTn>
                                        <p:tgtEl>
                                          <p:spTgt spid="158">
                                            <p:txEl>
                                              <p:pRg st="1" end="1"/>
                                            </p:txEl>
                                          </p:spTgt>
                                        </p:tgtEl>
                                        <p:attrNameLst>
                                          <p:attrName>style.visibility</p:attrName>
                                        </p:attrNameLst>
                                      </p:cBhvr>
                                      <p:to>
                                        <p:strVal val="visible"/>
                                      </p:to>
                                    </p:set>
                                    <p:anim calcmode="lin" valueType="num">
                                      <p:cBhvr additive="repl">
                                        <p:cTn id="442" dur="500" fill="hold"/>
                                        <p:tgtEl>
                                          <p:spTgt spid="158">
                                            <p:txEl>
                                              <p:pRg st="1" end="1"/>
                                            </p:txEl>
                                          </p:spTgt>
                                        </p:tgtEl>
                                        <p:attrNameLst>
                                          <p:attrName>ppt_x</p:attrName>
                                        </p:attrNameLst>
                                      </p:cBhvr>
                                      <p:tavLst>
                                        <p:tav tm="0">
                                          <p:val>
                                            <p:strVal val="#ppt_x"/>
                                          </p:val>
                                        </p:tav>
                                        <p:tav tm="100000">
                                          <p:val>
                                            <p:strVal val="#ppt_x"/>
                                          </p:val>
                                        </p:tav>
                                      </p:tavLst>
                                    </p:anim>
                                    <p:anim calcmode="lin" valueType="num">
                                      <p:cBhvr additive="repl">
                                        <p:cTn id="443" dur="500" fill="hold"/>
                                        <p:tgtEl>
                                          <p:spTgt spid="1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44" fill="hold">
                      <p:stCondLst>
                        <p:cond delay="indefinite"/>
                      </p:stCondLst>
                      <p:childTnLst>
                        <p:par>
                          <p:cTn id="445" fill="hold">
                            <p:stCondLst>
                              <p:cond delay="0"/>
                            </p:stCondLst>
                            <p:childTnLst>
                              <p:par>
                                <p:cTn id="446" nodeType="clickEffect" fill="hold" presetClass="entr" presetID="3" presetSubtype="10">
                                  <p:stCondLst>
                                    <p:cond delay="0"/>
                                  </p:stCondLst>
                                  <p:childTnLst>
                                    <p:set>
                                      <p:cBhvr>
                                        <p:cTn id="447" dur="1" fill="hold">
                                          <p:stCondLst>
                                            <p:cond delay="0"/>
                                          </p:stCondLst>
                                        </p:cTn>
                                        <p:tgtEl>
                                          <p:spTgt spid="161"/>
                                        </p:tgtEl>
                                        <p:attrNameLst>
                                          <p:attrName>style.visibility</p:attrName>
                                        </p:attrNameLst>
                                      </p:cBhvr>
                                      <p:to>
                                        <p:strVal val="visible"/>
                                      </p:to>
                                    </p:set>
                                    <p:animEffect filter="blinds(horizontal)" transition="in">
                                      <p:cBhvr additive="repl">
                                        <p:cTn id="448" dur="500"/>
                                        <p:tgtEl>
                                          <p:spTgt spid="161"/>
                                        </p:tgtEl>
                                      </p:cBhvr>
                                    </p:animEffect>
                                  </p:childTnLst>
                                </p:cTn>
                              </p:par>
                              <p:par>
                                <p:cTn id="449" nodeType="withEffect" fill="hold" presetClass="entr" presetID="3" presetSubtype="10">
                                  <p:stCondLst>
                                    <p:cond delay="0"/>
                                  </p:stCondLst>
                                  <p:childTnLst>
                                    <p:set>
                                      <p:cBhvr>
                                        <p:cTn id="450" dur="1" fill="hold">
                                          <p:stCondLst>
                                            <p:cond delay="0"/>
                                          </p:stCondLst>
                                        </p:cTn>
                                        <p:tgtEl>
                                          <p:spTgt spid="160"/>
                                        </p:tgtEl>
                                        <p:attrNameLst>
                                          <p:attrName>style.visibility</p:attrName>
                                        </p:attrNameLst>
                                      </p:cBhvr>
                                      <p:to>
                                        <p:strVal val="visible"/>
                                      </p:to>
                                    </p:set>
                                    <p:animEffect filter="blinds(horizontal)" transition="in">
                                      <p:cBhvr additive="repl">
                                        <p:cTn id="451" dur="500"/>
                                        <p:tgtEl>
                                          <p:spTgt spid="160"/>
                                        </p:tgtEl>
                                      </p:cBhvr>
                                    </p:animEffect>
                                  </p:childTnLst>
                                </p:cTn>
                              </p:par>
                            </p:childTnLst>
                          </p:cTn>
                        </p:par>
                      </p:childTnLst>
                    </p:cTn>
                  </p:par>
                  <p:par>
                    <p:cTn id="452" fill="hold">
                      <p:stCondLst>
                        <p:cond delay="indefinite"/>
                      </p:stCondLst>
                      <p:childTnLst>
                        <p:par>
                          <p:cTn id="453" fill="hold">
                            <p:stCondLst>
                              <p:cond delay="0"/>
                            </p:stCondLst>
                            <p:childTnLst>
                              <p:par>
                                <p:cTn id="454" nodeType="clickEffect" fill="hold" presetClass="entr" presetID="2" presetSubtype="4">
                                  <p:stCondLst>
                                    <p:cond delay="0"/>
                                  </p:stCondLst>
                                  <p:childTnLst>
                                    <p:set>
                                      <p:cBhvr>
                                        <p:cTn id="455" dur="1" fill="hold">
                                          <p:stCondLst>
                                            <p:cond delay="0"/>
                                          </p:stCondLst>
                                        </p:cTn>
                                        <p:tgtEl>
                                          <p:spTgt spid="159"/>
                                        </p:tgtEl>
                                        <p:attrNameLst>
                                          <p:attrName>style.visibility</p:attrName>
                                        </p:attrNameLst>
                                      </p:cBhvr>
                                      <p:to>
                                        <p:strVal val="visible"/>
                                      </p:to>
                                    </p:set>
                                    <p:anim calcmode="lin" valueType="num">
                                      <p:cBhvr additive="repl">
                                        <p:cTn id="456" dur="500" fill="hold"/>
                                        <p:tgtEl>
                                          <p:spTgt spid="159"/>
                                        </p:tgtEl>
                                        <p:attrNameLst>
                                          <p:attrName>ppt_x</p:attrName>
                                        </p:attrNameLst>
                                      </p:cBhvr>
                                      <p:tavLst>
                                        <p:tav tm="0">
                                          <p:val>
                                            <p:strVal val="#ppt_x"/>
                                          </p:val>
                                        </p:tav>
                                        <p:tav tm="100000">
                                          <p:val>
                                            <p:strVal val="#ppt_x"/>
                                          </p:val>
                                        </p:tav>
                                      </p:tavLst>
                                    </p:anim>
                                    <p:anim calcmode="lin" valueType="num">
                                      <p:cBhvr additive="repl">
                                        <p:cTn id="457" dur="500" fill="hold"/>
                                        <p:tgtEl>
                                          <p:spTgt spid="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163" name="3 - TextBox"/>
          <p:cNvSpPr/>
          <p:nvPr/>
        </p:nvSpPr>
        <p:spPr>
          <a:xfrm>
            <a:off x="179640" y="1131480"/>
            <a:ext cx="4464000" cy="3107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Παρόλα αυτά, στον αγωγό του αέρα η ταχύτητα του αέρα είναι σημαντική και μπορεί να γίνει αναρρόφηση βενζίνης.</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Έτσι, η βενζίνη βγαίνει από το σημείο (1), παρασυρόμενη από τον αέρα, αναμιγνύεται μ' αυτόν και ως μίγμα πλέον εξέρχεται κάτω από την κλειστή πεταλούδα, με τη ροή της βενζίνης να ρυθμίζεται από μια βίδα που υπάρχει στο σημείο αυτό.</a:t>
            </a:r>
            <a:endParaRPr b="0" lang="en-US" sz="1800" spc="-1" strike="noStrike">
              <a:solidFill>
                <a:srgbClr val="000000"/>
              </a:solidFill>
              <a:latin typeface="Arial"/>
            </a:endParaRPr>
          </a:p>
        </p:txBody>
      </p:sp>
      <p:sp>
        <p:nvSpPr>
          <p:cNvPr id="164" name="7 - TextBox"/>
          <p:cNvSpPr/>
          <p:nvPr/>
        </p:nvSpPr>
        <p:spPr>
          <a:xfrm>
            <a:off x="5220000" y="4155840"/>
            <a:ext cx="3600000" cy="302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400" spc="-1" strike="noStrike">
                <a:solidFill>
                  <a:srgbClr val="000000"/>
                </a:solidFill>
                <a:latin typeface="Calibri"/>
              </a:rPr>
              <a:t>Σύστημα βραδυπορίας.</a:t>
            </a:r>
            <a:endParaRPr b="0" lang="en-US" sz="1400" spc="-1" strike="noStrike">
              <a:solidFill>
                <a:srgbClr val="000000"/>
              </a:solidFill>
              <a:latin typeface="Arial"/>
            </a:endParaRPr>
          </a:p>
        </p:txBody>
      </p:sp>
      <p:pic>
        <p:nvPicPr>
          <p:cNvPr id="165" name="Picture 2" descr=""/>
          <p:cNvPicPr/>
          <p:nvPr/>
        </p:nvPicPr>
        <p:blipFill>
          <a:blip r:embed="rId1"/>
          <a:stretch/>
        </p:blipFill>
        <p:spPr>
          <a:xfrm>
            <a:off x="4716000" y="1059480"/>
            <a:ext cx="4220640" cy="2993760"/>
          </a:xfrm>
          <a:prstGeom prst="rect">
            <a:avLst/>
          </a:prstGeom>
          <a:ln w="9525">
            <a:noFill/>
          </a:ln>
        </p:spPr>
      </p:pic>
      <p:sp>
        <p:nvSpPr>
          <p:cNvPr id="166" name="8 - TextBox"/>
          <p:cNvSpPr/>
          <p:nvPr/>
        </p:nvSpPr>
        <p:spPr>
          <a:xfrm>
            <a:off x="395640" y="483480"/>
            <a:ext cx="8352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Σύστημα βραδυπορίας</a:t>
            </a:r>
            <a:r>
              <a:rPr b="0" lang="en-US" sz="1800" spc="-1" strike="noStrike">
                <a:solidFill>
                  <a:srgbClr val="000000"/>
                </a:solidFill>
                <a:latin typeface="Arial"/>
              </a:rPr>
              <a:t>.</a:t>
            </a:r>
            <a:r>
              <a:rPr b="0" lang="el-GR" sz="1800" spc="-1" strike="noStrike">
                <a:solidFill>
                  <a:srgbClr val="000000"/>
                </a:solidFill>
                <a:latin typeface="Arial"/>
              </a:rPr>
              <a:t> </a:t>
            </a:r>
            <a:endParaRPr b="0" lang="en-US" sz="1800" spc="-1" strike="noStrike">
              <a:solidFill>
                <a:srgbClr val="000000"/>
              </a:solidFill>
              <a:latin typeface="Arial"/>
            </a:endParaRPr>
          </a:p>
        </p:txBody>
      </p:sp>
    </p:spTree>
  </p:cSld>
  <p:transition>
    <p:pull dir="rd"/>
  </p:transition>
  <p:timing>
    <p:tnLst>
      <p:par>
        <p:cTn id="458" dur="indefinite" restart="never" nodeType="tmRoot">
          <p:childTnLst>
            <p:seq>
              <p:cTn id="459" dur="indefinite" nodeType="mainSeq">
                <p:childTnLst>
                  <p:par>
                    <p:cTn id="460" fill="hold">
                      <p:stCondLst>
                        <p:cond delay="indefinite"/>
                      </p:stCondLst>
                      <p:childTnLst>
                        <p:par>
                          <p:cTn id="461" fill="hold">
                            <p:stCondLst>
                              <p:cond delay="0"/>
                            </p:stCondLst>
                            <p:childTnLst>
                              <p:par>
                                <p:cTn id="462" nodeType="clickEffect" fill="hold" presetClass="entr" presetID="2" presetSubtype="4">
                                  <p:stCondLst>
                                    <p:cond delay="0"/>
                                  </p:stCondLst>
                                  <p:childTnLst>
                                    <p:set>
                                      <p:cBhvr>
                                        <p:cTn id="463" dur="1" fill="hold">
                                          <p:stCondLst>
                                            <p:cond delay="0"/>
                                          </p:stCondLst>
                                        </p:cTn>
                                        <p:tgtEl>
                                          <p:spTgt spid="163">
                                            <p:txEl>
                                              <p:pRg st="0" end="0"/>
                                            </p:txEl>
                                          </p:spTgt>
                                        </p:tgtEl>
                                        <p:attrNameLst>
                                          <p:attrName>style.visibility</p:attrName>
                                        </p:attrNameLst>
                                      </p:cBhvr>
                                      <p:to>
                                        <p:strVal val="visible"/>
                                      </p:to>
                                    </p:set>
                                    <p:anim calcmode="lin" valueType="num">
                                      <p:cBhvr additive="repl">
                                        <p:cTn id="464" dur="500" fill="hold"/>
                                        <p:tgtEl>
                                          <p:spTgt spid="163">
                                            <p:txEl>
                                              <p:pRg st="0" end="0"/>
                                            </p:txEl>
                                          </p:spTgt>
                                        </p:tgtEl>
                                        <p:attrNameLst>
                                          <p:attrName>ppt_x</p:attrName>
                                        </p:attrNameLst>
                                      </p:cBhvr>
                                      <p:tavLst>
                                        <p:tav tm="0">
                                          <p:val>
                                            <p:strVal val="#ppt_x"/>
                                          </p:val>
                                        </p:tav>
                                        <p:tav tm="100000">
                                          <p:val>
                                            <p:strVal val="#ppt_x"/>
                                          </p:val>
                                        </p:tav>
                                      </p:tavLst>
                                    </p:anim>
                                    <p:anim calcmode="lin" valueType="num">
                                      <p:cBhvr additive="repl">
                                        <p:cTn id="465" dur="500" fill="hold"/>
                                        <p:tgtEl>
                                          <p:spTgt spid="1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6" fill="hold">
                      <p:stCondLst>
                        <p:cond delay="indefinite"/>
                      </p:stCondLst>
                      <p:childTnLst>
                        <p:par>
                          <p:cTn id="467" fill="hold">
                            <p:stCondLst>
                              <p:cond delay="0"/>
                            </p:stCondLst>
                            <p:childTnLst>
                              <p:par>
                                <p:cTn id="468" nodeType="clickEffect" fill="hold" presetClass="entr" presetID="2" presetSubtype="4">
                                  <p:stCondLst>
                                    <p:cond delay="0"/>
                                  </p:stCondLst>
                                  <p:childTnLst>
                                    <p:set>
                                      <p:cBhvr>
                                        <p:cTn id="469" dur="1" fill="hold">
                                          <p:stCondLst>
                                            <p:cond delay="0"/>
                                          </p:stCondLst>
                                        </p:cTn>
                                        <p:tgtEl>
                                          <p:spTgt spid="163">
                                            <p:txEl>
                                              <p:pRg st="2" end="2"/>
                                            </p:txEl>
                                          </p:spTgt>
                                        </p:tgtEl>
                                        <p:attrNameLst>
                                          <p:attrName>style.visibility</p:attrName>
                                        </p:attrNameLst>
                                      </p:cBhvr>
                                      <p:to>
                                        <p:strVal val="visible"/>
                                      </p:to>
                                    </p:set>
                                    <p:anim calcmode="lin" valueType="num">
                                      <p:cBhvr additive="repl">
                                        <p:cTn id="470" dur="500" fill="hold"/>
                                        <p:tgtEl>
                                          <p:spTgt spid="163">
                                            <p:txEl>
                                              <p:pRg st="2" end="2"/>
                                            </p:txEl>
                                          </p:spTgt>
                                        </p:tgtEl>
                                        <p:attrNameLst>
                                          <p:attrName>ppt_x</p:attrName>
                                        </p:attrNameLst>
                                      </p:cBhvr>
                                      <p:tavLst>
                                        <p:tav tm="0">
                                          <p:val>
                                            <p:strVal val="#ppt_x"/>
                                          </p:val>
                                        </p:tav>
                                        <p:tav tm="100000">
                                          <p:val>
                                            <p:strVal val="#ppt_x"/>
                                          </p:val>
                                        </p:tav>
                                      </p:tavLst>
                                    </p:anim>
                                    <p:anim calcmode="lin" valueType="num">
                                      <p:cBhvr additive="repl">
                                        <p:cTn id="471" dur="500" fill="hold"/>
                                        <p:tgtEl>
                                          <p:spTgt spid="1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168" name="3 - TextBox"/>
          <p:cNvSpPr/>
          <p:nvPr/>
        </p:nvSpPr>
        <p:spPr>
          <a:xfrm>
            <a:off x="179640" y="1131480"/>
            <a:ext cx="4464000" cy="3107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Εκτός από τη διαδικασία αυτή, δευτερευόντως, μία άλλη μικρή ποσότητα βενζίνης παρασύρεται και από τον αέρα που εισέρχεται στο σημείο (2).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Όταν ανοίξει η πεταλούδα, η ροή της βενζίνης από το σωλήνα μειώνεται και τελικά σταματά, αφού σταδιακά μειώνεται η ταχύτητα του αέρα στον αγωγό και, κατά συνέπεια, μειώνεται και η αναρρόφηση της βενζίνης.</a:t>
            </a:r>
            <a:endParaRPr b="0" lang="en-US" sz="1800" spc="-1" strike="noStrike">
              <a:solidFill>
                <a:srgbClr val="000000"/>
              </a:solidFill>
              <a:latin typeface="Arial"/>
            </a:endParaRPr>
          </a:p>
        </p:txBody>
      </p:sp>
      <p:sp>
        <p:nvSpPr>
          <p:cNvPr id="169" name="6 - TextBox"/>
          <p:cNvSpPr/>
          <p:nvPr/>
        </p:nvSpPr>
        <p:spPr>
          <a:xfrm>
            <a:off x="5220000" y="4155840"/>
            <a:ext cx="3600000" cy="302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400" spc="-1" strike="noStrike">
                <a:solidFill>
                  <a:srgbClr val="000000"/>
                </a:solidFill>
                <a:latin typeface="Calibri"/>
              </a:rPr>
              <a:t>Σύστημα βραδυπορίας.</a:t>
            </a:r>
            <a:endParaRPr b="0" lang="en-US" sz="1400" spc="-1" strike="noStrike">
              <a:solidFill>
                <a:srgbClr val="000000"/>
              </a:solidFill>
              <a:latin typeface="Arial"/>
            </a:endParaRPr>
          </a:p>
        </p:txBody>
      </p:sp>
      <p:pic>
        <p:nvPicPr>
          <p:cNvPr id="170" name="Picture 2" descr=""/>
          <p:cNvPicPr/>
          <p:nvPr/>
        </p:nvPicPr>
        <p:blipFill>
          <a:blip r:embed="rId1"/>
          <a:stretch/>
        </p:blipFill>
        <p:spPr>
          <a:xfrm>
            <a:off x="4716000" y="1059480"/>
            <a:ext cx="4220640" cy="2993760"/>
          </a:xfrm>
          <a:prstGeom prst="rect">
            <a:avLst/>
          </a:prstGeom>
          <a:ln w="9525">
            <a:noFill/>
          </a:ln>
        </p:spPr>
      </p:pic>
      <p:sp>
        <p:nvSpPr>
          <p:cNvPr id="171" name="9 - TextBox"/>
          <p:cNvSpPr/>
          <p:nvPr/>
        </p:nvSpPr>
        <p:spPr>
          <a:xfrm>
            <a:off x="395640" y="483480"/>
            <a:ext cx="8352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Σύστημα βραδυπορίας</a:t>
            </a:r>
            <a:r>
              <a:rPr b="0" lang="en-US" sz="1800" spc="-1" strike="noStrike">
                <a:solidFill>
                  <a:srgbClr val="000000"/>
                </a:solidFill>
                <a:latin typeface="Arial"/>
              </a:rPr>
              <a:t>.</a:t>
            </a:r>
            <a:r>
              <a:rPr b="0" lang="el-GR" sz="1800" spc="-1" strike="noStrike">
                <a:solidFill>
                  <a:srgbClr val="000000"/>
                </a:solidFill>
                <a:latin typeface="Arial"/>
              </a:rPr>
              <a:t> </a:t>
            </a:r>
            <a:endParaRPr b="0" lang="en-US" sz="1800" spc="-1" strike="noStrike">
              <a:solidFill>
                <a:srgbClr val="000000"/>
              </a:solidFill>
              <a:latin typeface="Arial"/>
            </a:endParaRPr>
          </a:p>
        </p:txBody>
      </p:sp>
    </p:spTree>
  </p:cSld>
  <p:transition>
    <p:pull dir="rd"/>
  </p:transition>
  <p:timing>
    <p:tnLst>
      <p:par>
        <p:cTn id="472" dur="indefinite" restart="never" nodeType="tmRoot">
          <p:childTnLst>
            <p:seq>
              <p:cTn id="473" dur="indefinite" nodeType="mainSeq">
                <p:childTnLst>
                  <p:par>
                    <p:cTn id="474" fill="hold">
                      <p:stCondLst>
                        <p:cond delay="indefinite"/>
                      </p:stCondLst>
                      <p:childTnLst>
                        <p:par>
                          <p:cTn id="475" fill="hold">
                            <p:stCondLst>
                              <p:cond delay="0"/>
                            </p:stCondLst>
                            <p:childTnLst>
                              <p:par>
                                <p:cTn id="476" nodeType="clickEffect" fill="hold" presetClass="entr" presetID="2" presetSubtype="4">
                                  <p:stCondLst>
                                    <p:cond delay="0"/>
                                  </p:stCondLst>
                                  <p:childTnLst>
                                    <p:set>
                                      <p:cBhvr>
                                        <p:cTn id="477" dur="1" fill="hold">
                                          <p:stCondLst>
                                            <p:cond delay="0"/>
                                          </p:stCondLst>
                                        </p:cTn>
                                        <p:tgtEl>
                                          <p:spTgt spid="168">
                                            <p:txEl>
                                              <p:pRg st="0" end="0"/>
                                            </p:txEl>
                                          </p:spTgt>
                                        </p:tgtEl>
                                        <p:attrNameLst>
                                          <p:attrName>style.visibility</p:attrName>
                                        </p:attrNameLst>
                                      </p:cBhvr>
                                      <p:to>
                                        <p:strVal val="visible"/>
                                      </p:to>
                                    </p:set>
                                    <p:anim calcmode="lin" valueType="num">
                                      <p:cBhvr additive="repl">
                                        <p:cTn id="478" dur="500" fill="hold"/>
                                        <p:tgtEl>
                                          <p:spTgt spid="168">
                                            <p:txEl>
                                              <p:pRg st="0" end="0"/>
                                            </p:txEl>
                                          </p:spTgt>
                                        </p:tgtEl>
                                        <p:attrNameLst>
                                          <p:attrName>ppt_x</p:attrName>
                                        </p:attrNameLst>
                                      </p:cBhvr>
                                      <p:tavLst>
                                        <p:tav tm="0">
                                          <p:val>
                                            <p:strVal val="#ppt_x"/>
                                          </p:val>
                                        </p:tav>
                                        <p:tav tm="100000">
                                          <p:val>
                                            <p:strVal val="#ppt_x"/>
                                          </p:val>
                                        </p:tav>
                                      </p:tavLst>
                                    </p:anim>
                                    <p:anim calcmode="lin" valueType="num">
                                      <p:cBhvr additive="repl">
                                        <p:cTn id="479" dur="500" fill="hold"/>
                                        <p:tgtEl>
                                          <p:spTgt spid="16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0" fill="hold">
                      <p:stCondLst>
                        <p:cond delay="indefinite"/>
                      </p:stCondLst>
                      <p:childTnLst>
                        <p:par>
                          <p:cTn id="481" fill="hold">
                            <p:stCondLst>
                              <p:cond delay="0"/>
                            </p:stCondLst>
                            <p:childTnLst>
                              <p:par>
                                <p:cTn id="482" nodeType="clickEffect" fill="hold" presetClass="entr" presetID="2" presetSubtype="4">
                                  <p:stCondLst>
                                    <p:cond delay="0"/>
                                  </p:stCondLst>
                                  <p:childTnLst>
                                    <p:set>
                                      <p:cBhvr>
                                        <p:cTn id="483" dur="1" fill="hold">
                                          <p:stCondLst>
                                            <p:cond delay="0"/>
                                          </p:stCondLst>
                                        </p:cTn>
                                        <p:tgtEl>
                                          <p:spTgt spid="168">
                                            <p:txEl>
                                              <p:pRg st="2" end="2"/>
                                            </p:txEl>
                                          </p:spTgt>
                                        </p:tgtEl>
                                        <p:attrNameLst>
                                          <p:attrName>style.visibility</p:attrName>
                                        </p:attrNameLst>
                                      </p:cBhvr>
                                      <p:to>
                                        <p:strVal val="visible"/>
                                      </p:to>
                                    </p:set>
                                    <p:anim calcmode="lin" valueType="num">
                                      <p:cBhvr additive="repl">
                                        <p:cTn id="484" dur="500" fill="hold"/>
                                        <p:tgtEl>
                                          <p:spTgt spid="168">
                                            <p:txEl>
                                              <p:pRg st="2" end="2"/>
                                            </p:txEl>
                                          </p:spTgt>
                                        </p:tgtEl>
                                        <p:attrNameLst>
                                          <p:attrName>ppt_x</p:attrName>
                                        </p:attrNameLst>
                                      </p:cBhvr>
                                      <p:tavLst>
                                        <p:tav tm="0">
                                          <p:val>
                                            <p:strVal val="#ppt_x"/>
                                          </p:val>
                                        </p:tav>
                                        <p:tav tm="100000">
                                          <p:val>
                                            <p:strVal val="#ppt_x"/>
                                          </p:val>
                                        </p:tav>
                                      </p:tavLst>
                                    </p:anim>
                                    <p:anim calcmode="lin" valueType="num">
                                      <p:cBhvr additive="repl">
                                        <p:cTn id="485" dur="500" fill="hold"/>
                                        <p:tgtEl>
                                          <p:spTgt spid="16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173" name="5 - TextBox"/>
          <p:cNvSpPr/>
          <p:nvPr/>
        </p:nvSpPr>
        <p:spPr>
          <a:xfrm>
            <a:off x="395640" y="483480"/>
            <a:ext cx="8424720" cy="126324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Σύστημα στιγμιαίας επιτάχυνσης. </a:t>
            </a:r>
            <a:endParaRPr b="0" lang="en-US" sz="1800" spc="-1" strike="noStrike">
              <a:solidFill>
                <a:srgbClr val="000000"/>
              </a:solidFill>
              <a:latin typeface="Arial"/>
            </a:endParaRPr>
          </a:p>
          <a:p>
            <a:pPr>
              <a:lnSpc>
                <a:spcPct val="100000"/>
              </a:lnSpc>
              <a:spcAft>
                <a:spcPts val="601"/>
              </a:spcAft>
            </a:pPr>
            <a:r>
              <a:rPr b="0" lang="el-GR" sz="1800" spc="-1" strike="noStrike">
                <a:solidFill>
                  <a:srgbClr val="000000"/>
                </a:solidFill>
                <a:latin typeface="Arial"/>
              </a:rPr>
              <a:t>Το σύστημα αυτό έχει προορισμό την πρόσθετη παροχή καυσίμου κατά τη στιγμή της επιτάχυνσης του αυτοκινήτου, οπότε στιγμιαία χρειάζεται πλούσιο μίγμα καυσίμου.</a:t>
            </a:r>
            <a:endParaRPr b="0" lang="en-US" sz="1800" spc="-1" strike="noStrike">
              <a:solidFill>
                <a:srgbClr val="000000"/>
              </a:solidFill>
              <a:latin typeface="Arial"/>
            </a:endParaRPr>
          </a:p>
        </p:txBody>
      </p:sp>
      <p:pic>
        <p:nvPicPr>
          <p:cNvPr id="174" name="Picture 2" descr=""/>
          <p:cNvPicPr/>
          <p:nvPr/>
        </p:nvPicPr>
        <p:blipFill>
          <a:blip r:embed="rId1"/>
          <a:stretch/>
        </p:blipFill>
        <p:spPr>
          <a:xfrm>
            <a:off x="1835640" y="1539000"/>
            <a:ext cx="5544360" cy="2400480"/>
          </a:xfrm>
          <a:prstGeom prst="rect">
            <a:avLst/>
          </a:prstGeom>
          <a:ln w="9525">
            <a:noFill/>
          </a:ln>
        </p:spPr>
      </p:pic>
      <p:sp>
        <p:nvSpPr>
          <p:cNvPr id="175" name="8 - TextBox"/>
          <p:cNvSpPr/>
          <p:nvPr/>
        </p:nvSpPr>
        <p:spPr>
          <a:xfrm>
            <a:off x="467640" y="4011840"/>
            <a:ext cx="8208720" cy="638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Αν κατά την οδήγηση ο οδηγός θελήσει να επιταχύνει, τότε η απότομη πίεση του πεντάλ του γκαζιού θα προκαλέσει απότομο άνοιγμα της πεταλούδας.</a:t>
            </a:r>
            <a:endParaRPr b="0" lang="en-US" sz="1800" spc="-1" strike="noStrike">
              <a:solidFill>
                <a:srgbClr val="000000"/>
              </a:solidFill>
              <a:latin typeface="Arial"/>
            </a:endParaRPr>
          </a:p>
        </p:txBody>
      </p:sp>
    </p:spTree>
  </p:cSld>
  <p:transition>
    <p:pull dir="rd"/>
  </p:transition>
  <p:timing>
    <p:tnLst>
      <p:par>
        <p:cTn id="486" dur="indefinite" restart="never" nodeType="tmRoot">
          <p:childTnLst>
            <p:seq>
              <p:cTn id="487" dur="indefinite" nodeType="mainSeq">
                <p:childTnLst>
                  <p:par>
                    <p:cTn id="488" fill="hold">
                      <p:stCondLst>
                        <p:cond delay="indefinite"/>
                      </p:stCondLst>
                      <p:childTnLst>
                        <p:par>
                          <p:cTn id="489" fill="hold">
                            <p:stCondLst>
                              <p:cond delay="0"/>
                            </p:stCondLst>
                            <p:childTnLst>
                              <p:par>
                                <p:cTn id="490" nodeType="clickEffect" fill="hold" presetClass="entr" presetID="2" presetSubtype="4">
                                  <p:stCondLst>
                                    <p:cond delay="0"/>
                                  </p:stCondLst>
                                  <p:childTnLst>
                                    <p:set>
                                      <p:cBhvr>
                                        <p:cTn id="491" dur="1" fill="hold">
                                          <p:stCondLst>
                                            <p:cond delay="0"/>
                                          </p:stCondLst>
                                        </p:cTn>
                                        <p:tgtEl>
                                          <p:spTgt spid="173">
                                            <p:txEl>
                                              <p:pRg st="1" end="1"/>
                                            </p:txEl>
                                          </p:spTgt>
                                        </p:tgtEl>
                                        <p:attrNameLst>
                                          <p:attrName>style.visibility</p:attrName>
                                        </p:attrNameLst>
                                      </p:cBhvr>
                                      <p:to>
                                        <p:strVal val="visible"/>
                                      </p:to>
                                    </p:set>
                                    <p:anim calcmode="lin" valueType="num">
                                      <p:cBhvr additive="repl">
                                        <p:cTn id="492" dur="500" fill="hold"/>
                                        <p:tgtEl>
                                          <p:spTgt spid="173">
                                            <p:txEl>
                                              <p:pRg st="1" end="1"/>
                                            </p:txEl>
                                          </p:spTgt>
                                        </p:tgtEl>
                                        <p:attrNameLst>
                                          <p:attrName>ppt_x</p:attrName>
                                        </p:attrNameLst>
                                      </p:cBhvr>
                                      <p:tavLst>
                                        <p:tav tm="0">
                                          <p:val>
                                            <p:strVal val="#ppt_x"/>
                                          </p:val>
                                        </p:tav>
                                        <p:tav tm="100000">
                                          <p:val>
                                            <p:strVal val="#ppt_x"/>
                                          </p:val>
                                        </p:tav>
                                      </p:tavLst>
                                    </p:anim>
                                    <p:anim calcmode="lin" valueType="num">
                                      <p:cBhvr additive="repl">
                                        <p:cTn id="493" dur="500" fill="hold"/>
                                        <p:tgtEl>
                                          <p:spTgt spid="1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4" fill="hold">
                      <p:stCondLst>
                        <p:cond delay="indefinite"/>
                      </p:stCondLst>
                      <p:childTnLst>
                        <p:par>
                          <p:cTn id="495" fill="hold">
                            <p:stCondLst>
                              <p:cond delay="0"/>
                            </p:stCondLst>
                            <p:childTnLst>
                              <p:par>
                                <p:cTn id="496" nodeType="clickEffect" fill="hold" presetClass="entr" presetID="3" presetSubtype="10">
                                  <p:stCondLst>
                                    <p:cond delay="0"/>
                                  </p:stCondLst>
                                  <p:childTnLst>
                                    <p:set>
                                      <p:cBhvr>
                                        <p:cTn id="497" dur="1" fill="hold">
                                          <p:stCondLst>
                                            <p:cond delay="0"/>
                                          </p:stCondLst>
                                        </p:cTn>
                                        <p:tgtEl>
                                          <p:spTgt spid="174"/>
                                        </p:tgtEl>
                                        <p:attrNameLst>
                                          <p:attrName>style.visibility</p:attrName>
                                        </p:attrNameLst>
                                      </p:cBhvr>
                                      <p:to>
                                        <p:strVal val="visible"/>
                                      </p:to>
                                    </p:set>
                                    <p:animEffect filter="blinds(horizontal)" transition="in">
                                      <p:cBhvr additive="repl">
                                        <p:cTn id="498" dur="500"/>
                                        <p:tgtEl>
                                          <p:spTgt spid="174"/>
                                        </p:tgtEl>
                                      </p:cBhvr>
                                    </p:animEffect>
                                  </p:childTnLst>
                                </p:cTn>
                              </p:par>
                            </p:childTnLst>
                          </p:cTn>
                        </p:par>
                      </p:childTnLst>
                    </p:cTn>
                  </p:par>
                  <p:par>
                    <p:cTn id="499" fill="hold">
                      <p:stCondLst>
                        <p:cond delay="indefinite"/>
                      </p:stCondLst>
                      <p:childTnLst>
                        <p:par>
                          <p:cTn id="500" fill="hold">
                            <p:stCondLst>
                              <p:cond delay="0"/>
                            </p:stCondLst>
                            <p:childTnLst>
                              <p:par>
                                <p:cTn id="501" nodeType="clickEffect" fill="hold" presetClass="entr" presetID="2" presetSubtype="4">
                                  <p:stCondLst>
                                    <p:cond delay="0"/>
                                  </p:stCondLst>
                                  <p:childTnLst>
                                    <p:set>
                                      <p:cBhvr>
                                        <p:cTn id="502" dur="1" fill="hold">
                                          <p:stCondLst>
                                            <p:cond delay="0"/>
                                          </p:stCondLst>
                                        </p:cTn>
                                        <p:tgtEl>
                                          <p:spTgt spid="175"/>
                                        </p:tgtEl>
                                        <p:attrNameLst>
                                          <p:attrName>style.visibility</p:attrName>
                                        </p:attrNameLst>
                                      </p:cBhvr>
                                      <p:to>
                                        <p:strVal val="visible"/>
                                      </p:to>
                                    </p:set>
                                    <p:anim calcmode="lin" valueType="num">
                                      <p:cBhvr additive="repl">
                                        <p:cTn id="503" dur="500" fill="hold"/>
                                        <p:tgtEl>
                                          <p:spTgt spid="175"/>
                                        </p:tgtEl>
                                        <p:attrNameLst>
                                          <p:attrName>ppt_x</p:attrName>
                                        </p:attrNameLst>
                                      </p:cBhvr>
                                      <p:tavLst>
                                        <p:tav tm="0">
                                          <p:val>
                                            <p:strVal val="#ppt_x"/>
                                          </p:val>
                                        </p:tav>
                                        <p:tav tm="100000">
                                          <p:val>
                                            <p:strVal val="#ppt_x"/>
                                          </p:val>
                                        </p:tav>
                                      </p:tavLst>
                                    </p:anim>
                                    <p:anim calcmode="lin" valueType="num">
                                      <p:cBhvr additive="repl">
                                        <p:cTn id="504"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Ποιότητα καυσίμου</a:t>
            </a:r>
            <a:endParaRPr b="0" lang="en-US" sz="2300" spc="-1" strike="noStrike">
              <a:solidFill>
                <a:srgbClr val="000000"/>
              </a:solidFill>
              <a:latin typeface="Arial"/>
            </a:endParaRPr>
          </a:p>
        </p:txBody>
      </p:sp>
      <p:sp>
        <p:nvSpPr>
          <p:cNvPr id="92" name="5 - TextBox"/>
          <p:cNvSpPr/>
          <p:nvPr/>
        </p:nvSpPr>
        <p:spPr>
          <a:xfrm>
            <a:off x="395640" y="771480"/>
            <a:ext cx="8352720" cy="3107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Για να πραγματοποιηθεί τέλεια ή πλήρης καύση της βενζίνης, αυτή πρέπει να αεριοποιηθεί και να αναμιχθεί με μία ελάχιστη ποσότητα αέρα, σχηματίζοντας το κατάλληλο καύσιμο μίγμα (αέρα - βενζίνης).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Το μίγμα αυτό, στην κατά βάρος σύνθεση του, αποτελείται από 1 μέρος βενζίνη και 14,7 μέρη αέρα, που ονομάζεται </a:t>
            </a:r>
            <a:r>
              <a:rPr b="0" lang="el-GR" sz="1800" spc="-1" strike="noStrike">
                <a:solidFill>
                  <a:srgbClr val="0070c0"/>
                </a:solidFill>
                <a:latin typeface="Arial"/>
              </a:rPr>
              <a:t>στοιχειομετρική αναλογία</a:t>
            </a:r>
            <a:r>
              <a:rPr b="0" lang="el-GR" sz="1800" spc="-1" strike="noStrike">
                <a:solidFill>
                  <a:srgbClr val="000000"/>
                </a:solidFill>
                <a:latin typeface="Arial"/>
              </a:rPr>
              <a:t>.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Η τυπική αυτή αναλογία του μίγματος μεταβάλλεται, ανάλογα με τις συνθήκες λειτουργίας του κινητήρα.</a:t>
            </a:r>
            <a:endParaRPr b="0" lang="en-US" sz="1800" spc="-1" strike="noStrike">
              <a:solidFill>
                <a:srgbClr val="000000"/>
              </a:solidFill>
              <a:latin typeface="Arial"/>
            </a:endParaRPr>
          </a:p>
        </p:txBody>
      </p:sp>
    </p:spTree>
  </p:cSld>
  <p:transition>
    <p:pull dir="rd"/>
  </p:transition>
  <p:timing>
    <p:tnLst>
      <p:par>
        <p:cTn id="21" dur="indefinite" restart="never" nodeType="tmRoot">
          <p:childTnLst>
            <p:seq>
              <p:cTn id="22" dur="indefinite" nodeType="mainSeq">
                <p:childTnLst>
                  <p:par>
                    <p:cTn id="23" fill="hold">
                      <p:stCondLst>
                        <p:cond delay="indefinite"/>
                      </p:stCondLst>
                      <p:childTnLst>
                        <p:par>
                          <p:cTn id="24" fill="hold">
                            <p:stCondLst>
                              <p:cond delay="0"/>
                            </p:stCondLst>
                            <p:childTnLst>
                              <p:par>
                                <p:cTn id="25" nodeType="clickEffect" fill="hold" presetClass="entr" presetID="2" presetSubtype="4">
                                  <p:stCondLst>
                                    <p:cond delay="0"/>
                                  </p:stCondLst>
                                  <p:childTnLst>
                                    <p:set>
                                      <p:cBhvr>
                                        <p:cTn id="26" dur="1" fill="hold">
                                          <p:stCondLst>
                                            <p:cond delay="0"/>
                                          </p:stCondLst>
                                        </p:cTn>
                                        <p:tgtEl>
                                          <p:spTgt spid="92">
                                            <p:txEl>
                                              <p:pRg st="3" end="3"/>
                                            </p:txEl>
                                          </p:spTgt>
                                        </p:tgtEl>
                                        <p:attrNameLst>
                                          <p:attrName>style.visibility</p:attrName>
                                        </p:attrNameLst>
                                      </p:cBhvr>
                                      <p:to>
                                        <p:strVal val="visible"/>
                                      </p:to>
                                    </p:set>
                                    <p:anim calcmode="lin" valueType="num">
                                      <p:cBhvr additive="repl">
                                        <p:cTn id="27" dur="500" fill="hold"/>
                                        <p:tgtEl>
                                          <p:spTgt spid="92">
                                            <p:txEl>
                                              <p:pRg st="3" end="3"/>
                                            </p:txEl>
                                          </p:spTgt>
                                        </p:tgtEl>
                                        <p:attrNameLst>
                                          <p:attrName>ppt_x</p:attrName>
                                        </p:attrNameLst>
                                      </p:cBhvr>
                                      <p:tavLst>
                                        <p:tav tm="0">
                                          <p:val>
                                            <p:strVal val="#ppt_x"/>
                                          </p:val>
                                        </p:tav>
                                        <p:tav tm="100000">
                                          <p:val>
                                            <p:strVal val="#ppt_x"/>
                                          </p:val>
                                        </p:tav>
                                      </p:tavLst>
                                    </p:anim>
                                    <p:anim calcmode="lin" valueType="num">
                                      <p:cBhvr additive="repl">
                                        <p:cTn id="28" dur="500" fill="hold"/>
                                        <p:tgtEl>
                                          <p:spTgt spid="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2" presetSubtype="4">
                                  <p:stCondLst>
                                    <p:cond delay="0"/>
                                  </p:stCondLst>
                                  <p:childTnLst>
                                    <p:set>
                                      <p:cBhvr>
                                        <p:cTn id="32" dur="1" fill="hold">
                                          <p:stCondLst>
                                            <p:cond delay="0"/>
                                          </p:stCondLst>
                                        </p:cTn>
                                        <p:tgtEl>
                                          <p:spTgt spid="92">
                                            <p:txEl>
                                              <p:pRg st="6" end="6"/>
                                            </p:txEl>
                                          </p:spTgt>
                                        </p:tgtEl>
                                        <p:attrNameLst>
                                          <p:attrName>style.visibility</p:attrName>
                                        </p:attrNameLst>
                                      </p:cBhvr>
                                      <p:to>
                                        <p:strVal val="visible"/>
                                      </p:to>
                                    </p:set>
                                    <p:anim calcmode="lin" valueType="num">
                                      <p:cBhvr additive="repl">
                                        <p:cTn id="33" dur="500" fill="hold"/>
                                        <p:tgtEl>
                                          <p:spTgt spid="92">
                                            <p:txEl>
                                              <p:pRg st="6" end="6"/>
                                            </p:txEl>
                                          </p:spTgt>
                                        </p:tgtEl>
                                        <p:attrNameLst>
                                          <p:attrName>ppt_x</p:attrName>
                                        </p:attrNameLst>
                                      </p:cBhvr>
                                      <p:tavLst>
                                        <p:tav tm="0">
                                          <p:val>
                                            <p:strVal val="#ppt_x"/>
                                          </p:val>
                                        </p:tav>
                                        <p:tav tm="100000">
                                          <p:val>
                                            <p:strVal val="#ppt_x"/>
                                          </p:val>
                                        </p:tav>
                                      </p:tavLst>
                                    </p:anim>
                                    <p:anim calcmode="lin" valueType="num">
                                      <p:cBhvr additive="repl">
                                        <p:cTn id="34" dur="500" fill="hold"/>
                                        <p:tgtEl>
                                          <p:spTgt spid="9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177" name="5 - TextBox"/>
          <p:cNvSpPr/>
          <p:nvPr/>
        </p:nvSpPr>
        <p:spPr>
          <a:xfrm>
            <a:off x="395640" y="483480"/>
            <a:ext cx="8424720" cy="181188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Σύστημα στιγμιαίας επιτάχυνσης.</a:t>
            </a:r>
            <a:endParaRPr b="0" lang="en-US" sz="1800" spc="-1" strike="noStrike">
              <a:solidFill>
                <a:srgbClr val="000000"/>
              </a:solidFill>
              <a:latin typeface="Arial"/>
            </a:endParaRPr>
          </a:p>
          <a:p>
            <a:pPr algn="ctr">
              <a:lnSpc>
                <a:spcPct val="100000"/>
              </a:lnSpc>
              <a:spcAft>
                <a:spcPts val="601"/>
              </a:spcAft>
            </a:pPr>
            <a:r>
              <a:rPr b="0" lang="el-GR" sz="1800" spc="-1" strike="noStrike">
                <a:solidFill>
                  <a:srgbClr val="000000"/>
                </a:solidFill>
                <a:latin typeface="Arial"/>
              </a:rPr>
              <a:t>Αυτό θα έχει ως αποτέλεσμα -για πολύ μικρό χρονικό διάστημα- αφενός τη δημιουργία φτωχότερου μίγματος, λόγω αδράνειας της βενζίνης να ακολουθήσει την ταχύτητα του αέρα και αφετέρου τη μείωση της ισχύος του κινητήρα, τη στιγμή που, αντίθετα, χρειάζεται αύξησή της. Για να εξαλειφθεί το μειονέκτημα αυτό, χρησιμοποιείται το σύστημα στιγμιαίας επιτάχυνσης</a:t>
            </a:r>
            <a:endParaRPr b="0" lang="en-US" sz="1800" spc="-1" strike="noStrike">
              <a:solidFill>
                <a:srgbClr val="000000"/>
              </a:solidFill>
              <a:latin typeface="Arial"/>
            </a:endParaRPr>
          </a:p>
        </p:txBody>
      </p:sp>
      <p:pic>
        <p:nvPicPr>
          <p:cNvPr id="178" name="Picture 2" descr=""/>
          <p:cNvPicPr/>
          <p:nvPr/>
        </p:nvPicPr>
        <p:blipFill>
          <a:blip r:embed="rId1"/>
          <a:stretch/>
        </p:blipFill>
        <p:spPr>
          <a:xfrm>
            <a:off x="1835640" y="2355840"/>
            <a:ext cx="5544360" cy="2400480"/>
          </a:xfrm>
          <a:prstGeom prst="rect">
            <a:avLst/>
          </a:prstGeom>
          <a:ln w="9525">
            <a:noFill/>
          </a:ln>
        </p:spPr>
      </p:pic>
    </p:spTree>
  </p:cSld>
  <p:transition>
    <p:pull dir="rd"/>
  </p:transition>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180" name="5 - TextBox"/>
          <p:cNvSpPr/>
          <p:nvPr/>
        </p:nvSpPr>
        <p:spPr>
          <a:xfrm>
            <a:off x="395640" y="483480"/>
            <a:ext cx="8424720" cy="208620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Σύστημα στιγμιαίας επιτάχυνσης.</a:t>
            </a:r>
            <a:endParaRPr b="0" lang="en-US" sz="1800" spc="-1" strike="noStrike">
              <a:solidFill>
                <a:srgbClr val="000000"/>
              </a:solidFill>
              <a:latin typeface="Arial"/>
            </a:endParaRPr>
          </a:p>
          <a:p>
            <a:pPr algn="ctr">
              <a:lnSpc>
                <a:spcPct val="100000"/>
              </a:lnSpc>
              <a:spcAft>
                <a:spcPts val="601"/>
              </a:spcAft>
            </a:pPr>
            <a:r>
              <a:rPr b="0" lang="el-GR" sz="1800" spc="-1" strike="noStrike">
                <a:solidFill>
                  <a:srgbClr val="000000"/>
                </a:solidFill>
                <a:latin typeface="Arial"/>
              </a:rPr>
              <a:t>Στο σύστημα αυτό υπάρχει μια μικρή αντλία βενζίνης που συνδέεται με τους μοχλούς που ανοίγουν την πεταλούδα του γκαζιού. Ο τρόπος σύνδεσης είναι τέτοιος, που όταν αυτή ανοίγει, η αντλία προσθέτει μια συμπληρωματική ποσότητα βενζίνης μέσα στο ρεύμα του αέρα που διέρχεται από το βεντούρι. Με τον τρόπο αυτό επιτυγχάνεται η στιγμιαία δημιουργία πλούσιου μίγματος και ο κινητήρας μπορεί να ανταπεξέλθει στο πρόσθετο φορτίο της στιγμής.</a:t>
            </a:r>
            <a:endParaRPr b="0" lang="en-US" sz="1800" spc="-1" strike="noStrike">
              <a:solidFill>
                <a:srgbClr val="000000"/>
              </a:solidFill>
              <a:latin typeface="Arial"/>
            </a:endParaRPr>
          </a:p>
        </p:txBody>
      </p:sp>
      <p:pic>
        <p:nvPicPr>
          <p:cNvPr id="181" name="Picture 2" descr=""/>
          <p:cNvPicPr/>
          <p:nvPr/>
        </p:nvPicPr>
        <p:blipFill>
          <a:blip r:embed="rId1"/>
          <a:stretch/>
        </p:blipFill>
        <p:spPr>
          <a:xfrm>
            <a:off x="1835640" y="2547000"/>
            <a:ext cx="5544360" cy="2400480"/>
          </a:xfrm>
          <a:prstGeom prst="rect">
            <a:avLst/>
          </a:prstGeom>
          <a:ln w="9525">
            <a:noFill/>
          </a:ln>
        </p:spPr>
      </p:pic>
      <p:sp>
        <p:nvSpPr>
          <p:cNvPr id="182" name="10 - Έλλειψη"/>
          <p:cNvSpPr/>
          <p:nvPr/>
        </p:nvSpPr>
        <p:spPr>
          <a:xfrm>
            <a:off x="5796000" y="3507840"/>
            <a:ext cx="287640" cy="503640"/>
          </a:xfrm>
          <a:prstGeom prst="ellipse">
            <a:avLst/>
          </a:prstGeom>
          <a:noFill/>
          <a:ln w="12700">
            <a:solidFill>
              <a:srgbClr val="ffc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l-GR" sz="1800" spc="-1" strike="noStrike">
              <a:ln>
                <a:solidFill>
                  <a:srgbClr val="ffc000"/>
                </a:solidFill>
              </a:ln>
              <a:solidFill>
                <a:srgbClr val="ffffff"/>
              </a:solidFill>
              <a:latin typeface="Constantia"/>
            </a:endParaRPr>
          </a:p>
        </p:txBody>
      </p:sp>
    </p:spTree>
  </p:cSld>
  <p:transition>
    <p:pull dir="rd"/>
  </p:transition>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184" name="5 - TextBox"/>
          <p:cNvSpPr/>
          <p:nvPr/>
        </p:nvSpPr>
        <p:spPr>
          <a:xfrm>
            <a:off x="395640" y="483480"/>
            <a:ext cx="8568720" cy="98892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Σύστημα ψυχρής εκκίνησης. </a:t>
            </a:r>
            <a:endParaRPr b="0" lang="en-US" sz="1800" spc="-1" strike="noStrike">
              <a:solidFill>
                <a:srgbClr val="000000"/>
              </a:solidFill>
              <a:latin typeface="Arial"/>
            </a:endParaRPr>
          </a:p>
          <a:p>
            <a:pPr>
              <a:lnSpc>
                <a:spcPct val="100000"/>
              </a:lnSpc>
              <a:spcAft>
                <a:spcPts val="1199"/>
              </a:spcAft>
            </a:pPr>
            <a:r>
              <a:rPr b="0" lang="el-GR" sz="1800" spc="-1" strike="noStrike">
                <a:solidFill>
                  <a:srgbClr val="000000"/>
                </a:solidFill>
                <a:latin typeface="Arial"/>
              </a:rPr>
              <a:t>Το σύστημα αυτό έχει προορισμό την τροφοδοσία του κινητήρα με πλούσιο μίγμα καυσίμου και κατ' επέκταση την αύξηση των στροφών του κατά την εκκίνηση.</a:t>
            </a:r>
            <a:endParaRPr b="0" lang="en-US" sz="1800" spc="-1" strike="noStrike">
              <a:solidFill>
                <a:srgbClr val="000000"/>
              </a:solidFill>
              <a:latin typeface="Arial"/>
            </a:endParaRPr>
          </a:p>
        </p:txBody>
      </p:sp>
      <p:sp>
        <p:nvSpPr>
          <p:cNvPr id="185" name="6 - TextBox"/>
          <p:cNvSpPr/>
          <p:nvPr/>
        </p:nvSpPr>
        <p:spPr>
          <a:xfrm>
            <a:off x="4428000" y="1714680"/>
            <a:ext cx="4464000" cy="25585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Εδώ, </a:t>
            </a:r>
            <a:r>
              <a:rPr b="0" lang="el-GR" sz="1800" spc="-1" strike="noStrike" u="sng">
                <a:solidFill>
                  <a:srgbClr val="000000"/>
                </a:solidFill>
                <a:uFillTx/>
                <a:latin typeface="Arial"/>
              </a:rPr>
              <a:t>η πεταλούδα του αέρα (τσοκ), κατά την ψυχρή εκκίνηση του κινητήρα, κλείνει</a:t>
            </a:r>
            <a:r>
              <a:rPr b="0" lang="el-GR" sz="1800" spc="-1" strike="noStrike">
                <a:solidFill>
                  <a:srgbClr val="000000"/>
                </a:solidFill>
                <a:latin typeface="Arial"/>
              </a:rPr>
              <a:t>.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Αυτό έχει ως αποτέλεσμα να μειώνεται η ποσότητα του εισερχόμενου αέρα και το μίγμα να γίνεται πλουσιότερο σε βενζίνη, φθάνοντας την κατά βάρος αναλογία στο 8:1 (υπενθυμίζεται ότι η στοιχειομετρική αναλογία είναι 14,7:1). </a:t>
            </a:r>
            <a:endParaRPr b="0" lang="en-US" sz="1800" spc="-1" strike="noStrike">
              <a:solidFill>
                <a:srgbClr val="000000"/>
              </a:solidFill>
              <a:latin typeface="Arial"/>
            </a:endParaRPr>
          </a:p>
        </p:txBody>
      </p:sp>
      <p:sp>
        <p:nvSpPr>
          <p:cNvPr id="186" name="7 - TextBox"/>
          <p:cNvSpPr/>
          <p:nvPr/>
        </p:nvSpPr>
        <p:spPr>
          <a:xfrm>
            <a:off x="251640" y="4568400"/>
            <a:ext cx="3600000" cy="3027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i="1" lang="el-GR" sz="1400" spc="-1" strike="noStrike">
                <a:solidFill>
                  <a:srgbClr val="000000"/>
                </a:solidFill>
                <a:latin typeface="Calibri"/>
              </a:rPr>
              <a:t>Σύστημα ψυχρής εκκίνησης.</a:t>
            </a:r>
            <a:endParaRPr b="0" lang="en-US" sz="1400" spc="-1" strike="noStrike">
              <a:solidFill>
                <a:srgbClr val="000000"/>
              </a:solidFill>
              <a:latin typeface="Arial"/>
            </a:endParaRPr>
          </a:p>
        </p:txBody>
      </p:sp>
      <p:pic>
        <p:nvPicPr>
          <p:cNvPr id="187" name="Picture 2" descr=""/>
          <p:cNvPicPr/>
          <p:nvPr/>
        </p:nvPicPr>
        <p:blipFill>
          <a:blip r:embed="rId1"/>
          <a:stretch/>
        </p:blipFill>
        <p:spPr>
          <a:xfrm>
            <a:off x="395640" y="1491480"/>
            <a:ext cx="3888000" cy="3039840"/>
          </a:xfrm>
          <a:prstGeom prst="rect">
            <a:avLst/>
          </a:prstGeom>
          <a:ln w="9525">
            <a:noFill/>
          </a:ln>
        </p:spPr>
      </p:pic>
    </p:spTree>
  </p:cSld>
  <p:transition>
    <p:pull dir="rd"/>
  </p:transition>
  <p:timing>
    <p:tnLst>
      <p:par>
        <p:cTn id="505" dur="indefinite" restart="never" nodeType="tmRoot">
          <p:childTnLst>
            <p:seq>
              <p:cTn id="506" dur="indefinite" nodeType="mainSeq">
                <p:childTnLst>
                  <p:par>
                    <p:cTn id="507" fill="hold">
                      <p:stCondLst>
                        <p:cond delay="indefinite"/>
                      </p:stCondLst>
                      <p:childTnLst>
                        <p:par>
                          <p:cTn id="508" fill="hold">
                            <p:stCondLst>
                              <p:cond delay="0"/>
                            </p:stCondLst>
                            <p:childTnLst>
                              <p:par>
                                <p:cTn id="509" nodeType="clickEffect" fill="hold" presetClass="entr" presetID="2" presetSubtype="4">
                                  <p:stCondLst>
                                    <p:cond delay="0"/>
                                  </p:stCondLst>
                                  <p:childTnLst>
                                    <p:set>
                                      <p:cBhvr>
                                        <p:cTn id="510" dur="1" fill="hold">
                                          <p:stCondLst>
                                            <p:cond delay="0"/>
                                          </p:stCondLst>
                                        </p:cTn>
                                        <p:tgtEl>
                                          <p:spTgt spid="184">
                                            <p:txEl>
                                              <p:pRg st="1" end="1"/>
                                            </p:txEl>
                                          </p:spTgt>
                                        </p:tgtEl>
                                        <p:attrNameLst>
                                          <p:attrName>style.visibility</p:attrName>
                                        </p:attrNameLst>
                                      </p:cBhvr>
                                      <p:to>
                                        <p:strVal val="visible"/>
                                      </p:to>
                                    </p:set>
                                    <p:anim calcmode="lin" valueType="num">
                                      <p:cBhvr additive="repl">
                                        <p:cTn id="511" dur="500" fill="hold"/>
                                        <p:tgtEl>
                                          <p:spTgt spid="184">
                                            <p:txEl>
                                              <p:pRg st="1" end="1"/>
                                            </p:txEl>
                                          </p:spTgt>
                                        </p:tgtEl>
                                        <p:attrNameLst>
                                          <p:attrName>ppt_x</p:attrName>
                                        </p:attrNameLst>
                                      </p:cBhvr>
                                      <p:tavLst>
                                        <p:tav tm="0">
                                          <p:val>
                                            <p:strVal val="#ppt_x"/>
                                          </p:val>
                                        </p:tav>
                                        <p:tav tm="100000">
                                          <p:val>
                                            <p:strVal val="#ppt_x"/>
                                          </p:val>
                                        </p:tav>
                                      </p:tavLst>
                                    </p:anim>
                                    <p:anim calcmode="lin" valueType="num">
                                      <p:cBhvr additive="repl">
                                        <p:cTn id="512" dur="500" fill="hold"/>
                                        <p:tgtEl>
                                          <p:spTgt spid="1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3" fill="hold">
                      <p:stCondLst>
                        <p:cond delay="indefinite"/>
                      </p:stCondLst>
                      <p:childTnLst>
                        <p:par>
                          <p:cTn id="514" fill="hold">
                            <p:stCondLst>
                              <p:cond delay="0"/>
                            </p:stCondLst>
                            <p:childTnLst>
                              <p:par>
                                <p:cTn id="515" nodeType="clickEffect" fill="hold" presetClass="entr" presetID="3" presetSubtype="10">
                                  <p:stCondLst>
                                    <p:cond delay="0"/>
                                  </p:stCondLst>
                                  <p:childTnLst>
                                    <p:set>
                                      <p:cBhvr>
                                        <p:cTn id="516" dur="1" fill="hold">
                                          <p:stCondLst>
                                            <p:cond delay="0"/>
                                          </p:stCondLst>
                                        </p:cTn>
                                        <p:tgtEl>
                                          <p:spTgt spid="187"/>
                                        </p:tgtEl>
                                        <p:attrNameLst>
                                          <p:attrName>style.visibility</p:attrName>
                                        </p:attrNameLst>
                                      </p:cBhvr>
                                      <p:to>
                                        <p:strVal val="visible"/>
                                      </p:to>
                                    </p:set>
                                    <p:animEffect filter="blinds(horizontal)" transition="in">
                                      <p:cBhvr additive="repl">
                                        <p:cTn id="517" dur="500"/>
                                        <p:tgtEl>
                                          <p:spTgt spid="187"/>
                                        </p:tgtEl>
                                      </p:cBhvr>
                                    </p:animEffect>
                                  </p:childTnLst>
                                </p:cTn>
                              </p:par>
                              <p:par>
                                <p:cTn id="518" nodeType="withEffect" fill="hold" presetClass="entr" presetID="3" presetSubtype="10">
                                  <p:stCondLst>
                                    <p:cond delay="0"/>
                                  </p:stCondLst>
                                  <p:childTnLst>
                                    <p:set>
                                      <p:cBhvr>
                                        <p:cTn id="519" dur="1" fill="hold">
                                          <p:stCondLst>
                                            <p:cond delay="0"/>
                                          </p:stCondLst>
                                        </p:cTn>
                                        <p:tgtEl>
                                          <p:spTgt spid="186"/>
                                        </p:tgtEl>
                                        <p:attrNameLst>
                                          <p:attrName>style.visibility</p:attrName>
                                        </p:attrNameLst>
                                      </p:cBhvr>
                                      <p:to>
                                        <p:strVal val="visible"/>
                                      </p:to>
                                    </p:set>
                                    <p:animEffect filter="blinds(horizontal)" transition="in">
                                      <p:cBhvr additive="repl">
                                        <p:cTn id="520" dur="500"/>
                                        <p:tgtEl>
                                          <p:spTgt spid="186"/>
                                        </p:tgtEl>
                                      </p:cBhvr>
                                    </p:animEffect>
                                  </p:childTnLst>
                                </p:cTn>
                              </p:par>
                            </p:childTnLst>
                          </p:cTn>
                        </p:par>
                      </p:childTnLst>
                    </p:cTn>
                  </p:par>
                  <p:par>
                    <p:cTn id="521" fill="hold">
                      <p:stCondLst>
                        <p:cond delay="indefinite"/>
                      </p:stCondLst>
                      <p:childTnLst>
                        <p:par>
                          <p:cTn id="522" fill="hold">
                            <p:stCondLst>
                              <p:cond delay="0"/>
                            </p:stCondLst>
                            <p:childTnLst>
                              <p:par>
                                <p:cTn id="523" nodeType="clickEffect" fill="hold" presetClass="entr" presetID="2" presetSubtype="4">
                                  <p:stCondLst>
                                    <p:cond delay="0"/>
                                  </p:stCondLst>
                                  <p:childTnLst>
                                    <p:set>
                                      <p:cBhvr>
                                        <p:cTn id="524" dur="1" fill="hold">
                                          <p:stCondLst>
                                            <p:cond delay="0"/>
                                          </p:stCondLst>
                                        </p:cTn>
                                        <p:tgtEl>
                                          <p:spTgt spid="185">
                                            <p:txEl>
                                              <p:pRg st="0" end="0"/>
                                            </p:txEl>
                                          </p:spTgt>
                                        </p:tgtEl>
                                        <p:attrNameLst>
                                          <p:attrName>style.visibility</p:attrName>
                                        </p:attrNameLst>
                                      </p:cBhvr>
                                      <p:to>
                                        <p:strVal val="visible"/>
                                      </p:to>
                                    </p:set>
                                    <p:anim calcmode="lin" valueType="num">
                                      <p:cBhvr additive="repl">
                                        <p:cTn id="525" dur="500" fill="hold"/>
                                        <p:tgtEl>
                                          <p:spTgt spid="185">
                                            <p:txEl>
                                              <p:pRg st="0" end="0"/>
                                            </p:txEl>
                                          </p:spTgt>
                                        </p:tgtEl>
                                        <p:attrNameLst>
                                          <p:attrName>ppt_x</p:attrName>
                                        </p:attrNameLst>
                                      </p:cBhvr>
                                      <p:tavLst>
                                        <p:tav tm="0">
                                          <p:val>
                                            <p:strVal val="#ppt_x"/>
                                          </p:val>
                                        </p:tav>
                                        <p:tav tm="100000">
                                          <p:val>
                                            <p:strVal val="#ppt_x"/>
                                          </p:val>
                                        </p:tav>
                                      </p:tavLst>
                                    </p:anim>
                                    <p:anim calcmode="lin" valueType="num">
                                      <p:cBhvr additive="repl">
                                        <p:cTn id="526" dur="500" fill="hold"/>
                                        <p:tgtEl>
                                          <p:spTgt spid="1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7" fill="hold">
                      <p:stCondLst>
                        <p:cond delay="indefinite"/>
                      </p:stCondLst>
                      <p:childTnLst>
                        <p:par>
                          <p:cTn id="528" fill="hold">
                            <p:stCondLst>
                              <p:cond delay="0"/>
                            </p:stCondLst>
                            <p:childTnLst>
                              <p:par>
                                <p:cTn id="529" nodeType="clickEffect" fill="hold" presetClass="entr" presetID="2" presetSubtype="4">
                                  <p:stCondLst>
                                    <p:cond delay="0"/>
                                  </p:stCondLst>
                                  <p:childTnLst>
                                    <p:set>
                                      <p:cBhvr>
                                        <p:cTn id="530" dur="1" fill="hold">
                                          <p:stCondLst>
                                            <p:cond delay="0"/>
                                          </p:stCondLst>
                                        </p:cTn>
                                        <p:tgtEl>
                                          <p:spTgt spid="185">
                                            <p:txEl>
                                              <p:pRg st="2" end="2"/>
                                            </p:txEl>
                                          </p:spTgt>
                                        </p:tgtEl>
                                        <p:attrNameLst>
                                          <p:attrName>style.visibility</p:attrName>
                                        </p:attrNameLst>
                                      </p:cBhvr>
                                      <p:to>
                                        <p:strVal val="visible"/>
                                      </p:to>
                                    </p:set>
                                    <p:anim calcmode="lin" valueType="num">
                                      <p:cBhvr additive="repl">
                                        <p:cTn id="531" dur="500" fill="hold"/>
                                        <p:tgtEl>
                                          <p:spTgt spid="185">
                                            <p:txEl>
                                              <p:pRg st="2" end="2"/>
                                            </p:txEl>
                                          </p:spTgt>
                                        </p:tgtEl>
                                        <p:attrNameLst>
                                          <p:attrName>ppt_x</p:attrName>
                                        </p:attrNameLst>
                                      </p:cBhvr>
                                      <p:tavLst>
                                        <p:tav tm="0">
                                          <p:val>
                                            <p:strVal val="#ppt_x"/>
                                          </p:val>
                                        </p:tav>
                                        <p:tav tm="100000">
                                          <p:val>
                                            <p:strVal val="#ppt_x"/>
                                          </p:val>
                                        </p:tav>
                                      </p:tavLst>
                                    </p:anim>
                                    <p:anim calcmode="lin" valueType="num">
                                      <p:cBhvr additive="repl">
                                        <p:cTn id="532" dur="500" fill="hold"/>
                                        <p:tgtEl>
                                          <p:spTgt spid="18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189" name="5 - TextBox"/>
          <p:cNvSpPr/>
          <p:nvPr/>
        </p:nvSpPr>
        <p:spPr>
          <a:xfrm>
            <a:off x="395640" y="483480"/>
            <a:ext cx="8568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Σύστημα ψυχρής εκκίνησης. </a:t>
            </a:r>
            <a:endParaRPr b="0" lang="en-US" sz="1800" spc="-1" strike="noStrike">
              <a:solidFill>
                <a:srgbClr val="000000"/>
              </a:solidFill>
              <a:latin typeface="Arial"/>
            </a:endParaRPr>
          </a:p>
        </p:txBody>
      </p:sp>
      <p:sp>
        <p:nvSpPr>
          <p:cNvPr id="190" name="6 - TextBox"/>
          <p:cNvSpPr/>
          <p:nvPr/>
        </p:nvSpPr>
        <p:spPr>
          <a:xfrm>
            <a:off x="467640" y="1563480"/>
            <a:ext cx="4176000" cy="2284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Έτσι, ο κινητήρας ξεκινά ευκολότερα.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Η πεταλούδα του αέρα μπορεί να κλείνει χειροκίνητα, με τη βοήθεια κάποιας ντίζας, ή αυτόματα, με κάποιο θερμοστατικό μηχανισμό, που ενεργοποιείται, συνήθως, από το ψυκτικό υγρό του κινητήρα.</a:t>
            </a:r>
            <a:endParaRPr b="0" lang="en-US" sz="1800" spc="-1" strike="noStrike">
              <a:solidFill>
                <a:srgbClr val="000000"/>
              </a:solidFill>
              <a:latin typeface="Arial"/>
            </a:endParaRPr>
          </a:p>
        </p:txBody>
      </p:sp>
      <p:sp>
        <p:nvSpPr>
          <p:cNvPr id="191" name="7 - TextBox"/>
          <p:cNvSpPr/>
          <p:nvPr/>
        </p:nvSpPr>
        <p:spPr>
          <a:xfrm>
            <a:off x="4932000" y="4280040"/>
            <a:ext cx="3600000" cy="302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400" spc="-1" strike="noStrike">
                <a:solidFill>
                  <a:srgbClr val="000000"/>
                </a:solidFill>
                <a:latin typeface="Calibri"/>
              </a:rPr>
              <a:t>Σύστημα ψυχρής εκκίνησης.</a:t>
            </a:r>
            <a:endParaRPr b="0" lang="en-US" sz="1400" spc="-1" strike="noStrike">
              <a:solidFill>
                <a:srgbClr val="000000"/>
              </a:solidFill>
              <a:latin typeface="Arial"/>
            </a:endParaRPr>
          </a:p>
        </p:txBody>
      </p:sp>
      <p:pic>
        <p:nvPicPr>
          <p:cNvPr id="192" name="Picture 2" descr=""/>
          <p:cNvPicPr/>
          <p:nvPr/>
        </p:nvPicPr>
        <p:blipFill>
          <a:blip r:embed="rId1"/>
          <a:stretch/>
        </p:blipFill>
        <p:spPr>
          <a:xfrm>
            <a:off x="4788000" y="1203480"/>
            <a:ext cx="3888000" cy="3039840"/>
          </a:xfrm>
          <a:prstGeom prst="rect">
            <a:avLst/>
          </a:prstGeom>
          <a:ln w="9525">
            <a:noFill/>
          </a:ln>
        </p:spPr>
      </p:pic>
    </p:spTree>
  </p:cSld>
  <p:transition>
    <p:pull dir="rd"/>
  </p:transition>
  <p:timing>
    <p:tnLst>
      <p:par>
        <p:cTn id="533" dur="indefinite" restart="never" nodeType="tmRoot">
          <p:childTnLst>
            <p:seq>
              <p:cTn id="534" dur="indefinite" nodeType="mainSeq">
                <p:childTnLst>
                  <p:par>
                    <p:cTn id="535" fill="hold">
                      <p:stCondLst>
                        <p:cond delay="indefinite"/>
                      </p:stCondLst>
                      <p:childTnLst>
                        <p:par>
                          <p:cTn id="536" fill="hold">
                            <p:stCondLst>
                              <p:cond delay="0"/>
                            </p:stCondLst>
                            <p:childTnLst>
                              <p:par>
                                <p:cTn id="537" nodeType="clickEffect" fill="hold" presetClass="entr" presetID="2" presetSubtype="4">
                                  <p:stCondLst>
                                    <p:cond delay="0"/>
                                  </p:stCondLst>
                                  <p:childTnLst>
                                    <p:set>
                                      <p:cBhvr>
                                        <p:cTn id="538" dur="1" fill="hold">
                                          <p:stCondLst>
                                            <p:cond delay="0"/>
                                          </p:stCondLst>
                                        </p:cTn>
                                        <p:tgtEl>
                                          <p:spTgt spid="190">
                                            <p:txEl>
                                              <p:pRg st="0" end="0"/>
                                            </p:txEl>
                                          </p:spTgt>
                                        </p:tgtEl>
                                        <p:attrNameLst>
                                          <p:attrName>style.visibility</p:attrName>
                                        </p:attrNameLst>
                                      </p:cBhvr>
                                      <p:to>
                                        <p:strVal val="visible"/>
                                      </p:to>
                                    </p:set>
                                    <p:anim calcmode="lin" valueType="num">
                                      <p:cBhvr additive="repl">
                                        <p:cTn id="539" dur="500" fill="hold"/>
                                        <p:tgtEl>
                                          <p:spTgt spid="190">
                                            <p:txEl>
                                              <p:pRg st="0" end="0"/>
                                            </p:txEl>
                                          </p:spTgt>
                                        </p:tgtEl>
                                        <p:attrNameLst>
                                          <p:attrName>ppt_x</p:attrName>
                                        </p:attrNameLst>
                                      </p:cBhvr>
                                      <p:tavLst>
                                        <p:tav tm="0">
                                          <p:val>
                                            <p:strVal val="#ppt_x"/>
                                          </p:val>
                                        </p:tav>
                                        <p:tav tm="100000">
                                          <p:val>
                                            <p:strVal val="#ppt_x"/>
                                          </p:val>
                                        </p:tav>
                                      </p:tavLst>
                                    </p:anim>
                                    <p:anim calcmode="lin" valueType="num">
                                      <p:cBhvr additive="repl">
                                        <p:cTn id="540" dur="500" fill="hold"/>
                                        <p:tgtEl>
                                          <p:spTgt spid="190">
                                            <p:txEl>
                                              <p:pRg st="0" end="0"/>
                                            </p:txEl>
                                          </p:spTgt>
                                        </p:tgtEl>
                                        <p:attrNameLst>
                                          <p:attrName>ppt_y</p:attrName>
                                        </p:attrNameLst>
                                      </p:cBhvr>
                                      <p:tavLst>
                                        <p:tav tm="0">
                                          <p:val>
                                            <p:strVal val="1+#ppt_h/2"/>
                                          </p:val>
                                        </p:tav>
                                        <p:tav tm="100000">
                                          <p:val>
                                            <p:strVal val="#ppt_y"/>
                                          </p:val>
                                        </p:tav>
                                      </p:tavLst>
                                    </p:anim>
                                  </p:childTnLst>
                                </p:cTn>
                              </p:par>
                              <p:par>
                                <p:cTn id="541" nodeType="withEffect" fill="hold" presetClass="entr" presetID="2" presetSubtype="4">
                                  <p:stCondLst>
                                    <p:cond delay="0"/>
                                  </p:stCondLst>
                                  <p:childTnLst>
                                    <p:set>
                                      <p:cBhvr>
                                        <p:cTn id="542" dur="1" fill="hold">
                                          <p:stCondLst>
                                            <p:cond delay="0"/>
                                          </p:stCondLst>
                                        </p:cTn>
                                        <p:tgtEl>
                                          <p:spTgt spid="190">
                                            <p:txEl>
                                              <p:pRg st="2" end="2"/>
                                            </p:txEl>
                                          </p:spTgt>
                                        </p:tgtEl>
                                        <p:attrNameLst>
                                          <p:attrName>style.visibility</p:attrName>
                                        </p:attrNameLst>
                                      </p:cBhvr>
                                      <p:to>
                                        <p:strVal val="visible"/>
                                      </p:to>
                                    </p:set>
                                    <p:anim calcmode="lin" valueType="num">
                                      <p:cBhvr additive="repl">
                                        <p:cTn id="543" dur="500" fill="hold"/>
                                        <p:tgtEl>
                                          <p:spTgt spid="190">
                                            <p:txEl>
                                              <p:pRg st="2" end="2"/>
                                            </p:txEl>
                                          </p:spTgt>
                                        </p:tgtEl>
                                        <p:attrNameLst>
                                          <p:attrName>ppt_x</p:attrName>
                                        </p:attrNameLst>
                                      </p:cBhvr>
                                      <p:tavLst>
                                        <p:tav tm="0">
                                          <p:val>
                                            <p:strVal val="#ppt_x"/>
                                          </p:val>
                                        </p:tav>
                                        <p:tav tm="100000">
                                          <p:val>
                                            <p:strVal val="#ppt_x"/>
                                          </p:val>
                                        </p:tav>
                                      </p:tavLst>
                                    </p:anim>
                                    <p:anim calcmode="lin" valueType="num">
                                      <p:cBhvr additive="repl">
                                        <p:cTn id="544" dur="500" fill="hold"/>
                                        <p:tgtEl>
                                          <p:spTgt spid="19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194" name="5 - TextBox"/>
          <p:cNvSpPr/>
          <p:nvPr/>
        </p:nvSpPr>
        <p:spPr>
          <a:xfrm>
            <a:off x="395640" y="483480"/>
            <a:ext cx="4392000" cy="126324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Ηλεκτρονικά ελεγχόμενος εξαεριωτής. </a:t>
            </a:r>
            <a:endParaRPr b="0" lang="en-US" sz="1800" spc="-1" strike="noStrike">
              <a:solidFill>
                <a:srgbClr val="000000"/>
              </a:solidFill>
              <a:latin typeface="Arial"/>
            </a:endParaRPr>
          </a:p>
          <a:p>
            <a:pPr>
              <a:lnSpc>
                <a:spcPct val="100000"/>
              </a:lnSpc>
              <a:spcAft>
                <a:spcPts val="1199"/>
              </a:spcAft>
            </a:pPr>
            <a:r>
              <a:rPr b="0" lang="el-GR" sz="1800" spc="-1" strike="noStrike">
                <a:solidFill>
                  <a:srgbClr val="000000"/>
                </a:solidFill>
                <a:latin typeface="Arial"/>
              </a:rPr>
              <a:t>Βελτίωση των εξαεριωτών αποτελεί ο ηλεκτρονικά ελεγχόμενος εξαεριωτής (ηλεκτρονικό καρμπυρατέρ).</a:t>
            </a:r>
            <a:endParaRPr b="0" lang="en-US" sz="1800" spc="-1" strike="noStrike">
              <a:solidFill>
                <a:srgbClr val="000000"/>
              </a:solidFill>
              <a:latin typeface="Arial"/>
            </a:endParaRPr>
          </a:p>
        </p:txBody>
      </p:sp>
      <p:sp>
        <p:nvSpPr>
          <p:cNvPr id="195" name="6 - TextBox"/>
          <p:cNvSpPr/>
          <p:nvPr/>
        </p:nvSpPr>
        <p:spPr>
          <a:xfrm>
            <a:off x="323640" y="1930680"/>
            <a:ext cx="4464000" cy="2832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Οι βασικές λειτουργίες του συστήματος τροφοδοσίας με ηλεκτρονικό καρμπυρατέρ στηρίζονται στο κυρίως μέρος του καρμπυρατέρ.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u="sng">
                <a:solidFill>
                  <a:srgbClr val="000000"/>
                </a:solidFill>
                <a:uFillTx/>
                <a:latin typeface="Arial"/>
              </a:rPr>
              <a:t>Το καρμπυρατέρ προετοιμάζει σταθερά το ίδιο μίγμα, για διάφορες τιμές στροφών του κινητήρα και ισχύος</a:t>
            </a:r>
            <a:r>
              <a:rPr b="0" lang="el-GR" sz="1800" spc="-1" strike="noStrike">
                <a:solidFill>
                  <a:srgbClr val="000000"/>
                </a:solidFill>
                <a:latin typeface="Arial"/>
              </a:rPr>
              <a:t>, διαμέσου των διαφόρων συστημάτων (κανονική πορεία, βραδυπορία, κ.λπ.)</a:t>
            </a:r>
            <a:endParaRPr b="0" lang="en-US" sz="1800" spc="-1" strike="noStrike">
              <a:solidFill>
                <a:srgbClr val="000000"/>
              </a:solidFill>
              <a:latin typeface="Arial"/>
            </a:endParaRPr>
          </a:p>
        </p:txBody>
      </p:sp>
      <p:sp>
        <p:nvSpPr>
          <p:cNvPr id="196" name="7 - TextBox"/>
          <p:cNvSpPr/>
          <p:nvPr/>
        </p:nvSpPr>
        <p:spPr>
          <a:xfrm>
            <a:off x="5004000" y="4504320"/>
            <a:ext cx="3600000" cy="302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400" spc="-1" strike="noStrike">
                <a:solidFill>
                  <a:srgbClr val="000000"/>
                </a:solidFill>
                <a:latin typeface="Calibri"/>
              </a:rPr>
              <a:t>Ηλεκτρονικά ελεγχόμενος εξαεριωτής. </a:t>
            </a:r>
            <a:endParaRPr b="0" lang="en-US" sz="1400" spc="-1" strike="noStrike">
              <a:solidFill>
                <a:srgbClr val="000000"/>
              </a:solidFill>
              <a:latin typeface="Arial"/>
            </a:endParaRPr>
          </a:p>
        </p:txBody>
      </p:sp>
      <p:pic>
        <p:nvPicPr>
          <p:cNvPr id="197" name="Picture 2" descr=""/>
          <p:cNvPicPr/>
          <p:nvPr/>
        </p:nvPicPr>
        <p:blipFill>
          <a:blip r:embed="rId1"/>
          <a:stretch/>
        </p:blipFill>
        <p:spPr>
          <a:xfrm>
            <a:off x="4788000" y="699480"/>
            <a:ext cx="4083480" cy="3804480"/>
          </a:xfrm>
          <a:prstGeom prst="rect">
            <a:avLst/>
          </a:prstGeom>
          <a:ln w="9525">
            <a:noFill/>
          </a:ln>
        </p:spPr>
      </p:pic>
    </p:spTree>
  </p:cSld>
  <p:transition>
    <p:pull dir="rd"/>
  </p:transition>
  <p:timing>
    <p:tnLst>
      <p:par>
        <p:cTn id="545" dur="indefinite" restart="never" nodeType="tmRoot">
          <p:childTnLst>
            <p:seq>
              <p:cTn id="546" dur="indefinite" nodeType="mainSeq">
                <p:childTnLst>
                  <p:par>
                    <p:cTn id="547" fill="hold">
                      <p:stCondLst>
                        <p:cond delay="indefinite"/>
                      </p:stCondLst>
                      <p:childTnLst>
                        <p:par>
                          <p:cTn id="548" fill="hold">
                            <p:stCondLst>
                              <p:cond delay="0"/>
                            </p:stCondLst>
                            <p:childTnLst>
                              <p:par>
                                <p:cTn id="549" nodeType="clickEffect" fill="hold" presetClass="entr" presetID="2" presetSubtype="4">
                                  <p:stCondLst>
                                    <p:cond delay="0"/>
                                  </p:stCondLst>
                                  <p:childTnLst>
                                    <p:set>
                                      <p:cBhvr>
                                        <p:cTn id="550" dur="1" fill="hold">
                                          <p:stCondLst>
                                            <p:cond delay="0"/>
                                          </p:stCondLst>
                                        </p:cTn>
                                        <p:tgtEl>
                                          <p:spTgt spid="194">
                                            <p:txEl>
                                              <p:pRg st="1" end="1"/>
                                            </p:txEl>
                                          </p:spTgt>
                                        </p:tgtEl>
                                        <p:attrNameLst>
                                          <p:attrName>style.visibility</p:attrName>
                                        </p:attrNameLst>
                                      </p:cBhvr>
                                      <p:to>
                                        <p:strVal val="visible"/>
                                      </p:to>
                                    </p:set>
                                    <p:anim calcmode="lin" valueType="num">
                                      <p:cBhvr additive="repl">
                                        <p:cTn id="551" dur="500" fill="hold"/>
                                        <p:tgtEl>
                                          <p:spTgt spid="194">
                                            <p:txEl>
                                              <p:pRg st="1" end="1"/>
                                            </p:txEl>
                                          </p:spTgt>
                                        </p:tgtEl>
                                        <p:attrNameLst>
                                          <p:attrName>ppt_x</p:attrName>
                                        </p:attrNameLst>
                                      </p:cBhvr>
                                      <p:tavLst>
                                        <p:tav tm="0">
                                          <p:val>
                                            <p:strVal val="#ppt_x"/>
                                          </p:val>
                                        </p:tav>
                                        <p:tav tm="100000">
                                          <p:val>
                                            <p:strVal val="#ppt_x"/>
                                          </p:val>
                                        </p:tav>
                                      </p:tavLst>
                                    </p:anim>
                                    <p:anim calcmode="lin" valueType="num">
                                      <p:cBhvr additive="repl">
                                        <p:cTn id="552" dur="500" fill="hold"/>
                                        <p:tgtEl>
                                          <p:spTgt spid="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3" fill="hold">
                      <p:stCondLst>
                        <p:cond delay="indefinite"/>
                      </p:stCondLst>
                      <p:childTnLst>
                        <p:par>
                          <p:cTn id="554" fill="hold">
                            <p:stCondLst>
                              <p:cond delay="0"/>
                            </p:stCondLst>
                            <p:childTnLst>
                              <p:par>
                                <p:cTn id="555" nodeType="clickEffect" fill="hold" presetClass="entr" presetID="3" presetSubtype="10">
                                  <p:stCondLst>
                                    <p:cond delay="0"/>
                                  </p:stCondLst>
                                  <p:childTnLst>
                                    <p:set>
                                      <p:cBhvr>
                                        <p:cTn id="556" dur="1" fill="hold">
                                          <p:stCondLst>
                                            <p:cond delay="0"/>
                                          </p:stCondLst>
                                        </p:cTn>
                                        <p:tgtEl>
                                          <p:spTgt spid="197"/>
                                        </p:tgtEl>
                                        <p:attrNameLst>
                                          <p:attrName>style.visibility</p:attrName>
                                        </p:attrNameLst>
                                      </p:cBhvr>
                                      <p:to>
                                        <p:strVal val="visible"/>
                                      </p:to>
                                    </p:set>
                                    <p:animEffect filter="blinds(horizontal)" transition="in">
                                      <p:cBhvr additive="repl">
                                        <p:cTn id="557" dur="500"/>
                                        <p:tgtEl>
                                          <p:spTgt spid="197"/>
                                        </p:tgtEl>
                                      </p:cBhvr>
                                    </p:animEffect>
                                  </p:childTnLst>
                                </p:cTn>
                              </p:par>
                              <p:par>
                                <p:cTn id="558" nodeType="withEffect" fill="hold" presetClass="entr" presetID="3" presetSubtype="10">
                                  <p:stCondLst>
                                    <p:cond delay="0"/>
                                  </p:stCondLst>
                                  <p:childTnLst>
                                    <p:set>
                                      <p:cBhvr>
                                        <p:cTn id="559" dur="1" fill="hold">
                                          <p:stCondLst>
                                            <p:cond delay="0"/>
                                          </p:stCondLst>
                                        </p:cTn>
                                        <p:tgtEl>
                                          <p:spTgt spid="196"/>
                                        </p:tgtEl>
                                        <p:attrNameLst>
                                          <p:attrName>style.visibility</p:attrName>
                                        </p:attrNameLst>
                                      </p:cBhvr>
                                      <p:to>
                                        <p:strVal val="visible"/>
                                      </p:to>
                                    </p:set>
                                    <p:animEffect filter="blinds(horizontal)" transition="in">
                                      <p:cBhvr additive="repl">
                                        <p:cTn id="560" dur="500"/>
                                        <p:tgtEl>
                                          <p:spTgt spid="196"/>
                                        </p:tgtEl>
                                      </p:cBhvr>
                                    </p:animEffect>
                                  </p:childTnLst>
                                </p:cTn>
                              </p:par>
                            </p:childTnLst>
                          </p:cTn>
                        </p:par>
                      </p:childTnLst>
                    </p:cTn>
                  </p:par>
                  <p:par>
                    <p:cTn id="561" fill="hold">
                      <p:stCondLst>
                        <p:cond delay="indefinite"/>
                      </p:stCondLst>
                      <p:childTnLst>
                        <p:par>
                          <p:cTn id="562" fill="hold">
                            <p:stCondLst>
                              <p:cond delay="0"/>
                            </p:stCondLst>
                            <p:childTnLst>
                              <p:par>
                                <p:cTn id="563" nodeType="clickEffect" fill="hold" presetClass="entr" presetID="2" presetSubtype="4">
                                  <p:stCondLst>
                                    <p:cond delay="0"/>
                                  </p:stCondLst>
                                  <p:childTnLst>
                                    <p:set>
                                      <p:cBhvr>
                                        <p:cTn id="564" dur="1" fill="hold">
                                          <p:stCondLst>
                                            <p:cond delay="0"/>
                                          </p:stCondLst>
                                        </p:cTn>
                                        <p:tgtEl>
                                          <p:spTgt spid="195">
                                            <p:txEl>
                                              <p:pRg st="0" end="0"/>
                                            </p:txEl>
                                          </p:spTgt>
                                        </p:tgtEl>
                                        <p:attrNameLst>
                                          <p:attrName>style.visibility</p:attrName>
                                        </p:attrNameLst>
                                      </p:cBhvr>
                                      <p:to>
                                        <p:strVal val="visible"/>
                                      </p:to>
                                    </p:set>
                                    <p:anim calcmode="lin" valueType="num">
                                      <p:cBhvr additive="repl">
                                        <p:cTn id="565" dur="500" fill="hold"/>
                                        <p:tgtEl>
                                          <p:spTgt spid="195">
                                            <p:txEl>
                                              <p:pRg st="0" end="0"/>
                                            </p:txEl>
                                          </p:spTgt>
                                        </p:tgtEl>
                                        <p:attrNameLst>
                                          <p:attrName>ppt_x</p:attrName>
                                        </p:attrNameLst>
                                      </p:cBhvr>
                                      <p:tavLst>
                                        <p:tav tm="0">
                                          <p:val>
                                            <p:strVal val="#ppt_x"/>
                                          </p:val>
                                        </p:tav>
                                        <p:tav tm="100000">
                                          <p:val>
                                            <p:strVal val="#ppt_x"/>
                                          </p:val>
                                        </p:tav>
                                      </p:tavLst>
                                    </p:anim>
                                    <p:anim calcmode="lin" valueType="num">
                                      <p:cBhvr additive="repl">
                                        <p:cTn id="566" dur="500" fill="hold"/>
                                        <p:tgtEl>
                                          <p:spTgt spid="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67" fill="hold">
                      <p:stCondLst>
                        <p:cond delay="indefinite"/>
                      </p:stCondLst>
                      <p:childTnLst>
                        <p:par>
                          <p:cTn id="568" fill="hold">
                            <p:stCondLst>
                              <p:cond delay="0"/>
                            </p:stCondLst>
                            <p:childTnLst>
                              <p:par>
                                <p:cTn id="569" nodeType="clickEffect" fill="hold" presetClass="entr" presetID="2" presetSubtype="4">
                                  <p:stCondLst>
                                    <p:cond delay="0"/>
                                  </p:stCondLst>
                                  <p:childTnLst>
                                    <p:set>
                                      <p:cBhvr>
                                        <p:cTn id="570" dur="1" fill="hold">
                                          <p:stCondLst>
                                            <p:cond delay="0"/>
                                          </p:stCondLst>
                                        </p:cTn>
                                        <p:tgtEl>
                                          <p:spTgt spid="195">
                                            <p:txEl>
                                              <p:pRg st="2" end="2"/>
                                            </p:txEl>
                                          </p:spTgt>
                                        </p:tgtEl>
                                        <p:attrNameLst>
                                          <p:attrName>style.visibility</p:attrName>
                                        </p:attrNameLst>
                                      </p:cBhvr>
                                      <p:to>
                                        <p:strVal val="visible"/>
                                      </p:to>
                                    </p:set>
                                    <p:anim calcmode="lin" valueType="num">
                                      <p:cBhvr additive="repl">
                                        <p:cTn id="571" dur="500" fill="hold"/>
                                        <p:tgtEl>
                                          <p:spTgt spid="195">
                                            <p:txEl>
                                              <p:pRg st="2" end="2"/>
                                            </p:txEl>
                                          </p:spTgt>
                                        </p:tgtEl>
                                        <p:attrNameLst>
                                          <p:attrName>ppt_x</p:attrName>
                                        </p:attrNameLst>
                                      </p:cBhvr>
                                      <p:tavLst>
                                        <p:tav tm="0">
                                          <p:val>
                                            <p:strVal val="#ppt_x"/>
                                          </p:val>
                                        </p:tav>
                                        <p:tav tm="100000">
                                          <p:val>
                                            <p:strVal val="#ppt_x"/>
                                          </p:val>
                                        </p:tav>
                                      </p:tavLst>
                                    </p:anim>
                                    <p:anim calcmode="lin" valueType="num">
                                      <p:cBhvr additive="repl">
                                        <p:cTn id="572" dur="500" fill="hold"/>
                                        <p:tgtEl>
                                          <p:spTgt spid="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199" name="7 - TextBox"/>
          <p:cNvSpPr/>
          <p:nvPr/>
        </p:nvSpPr>
        <p:spPr>
          <a:xfrm>
            <a:off x="4788000" y="987480"/>
            <a:ext cx="4104000" cy="774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1500" spc="-1" strike="noStrike">
                <a:solidFill>
                  <a:srgbClr val="000000"/>
                </a:solidFill>
                <a:latin typeface="Calibri"/>
              </a:rPr>
              <a:t>Σχηματικό διάγραμμα λειτουργίας του ηλεκτρονικά ρυθμιζόμενου καρμπυρατέρ </a:t>
            </a:r>
            <a:r>
              <a:rPr b="1" lang="en-US" sz="1500" spc="-1" strike="noStrike">
                <a:solidFill>
                  <a:srgbClr val="000000"/>
                </a:solidFill>
                <a:latin typeface="Calibri"/>
              </a:rPr>
              <a:t>ECOTRONIC (PIERBURG).</a:t>
            </a:r>
            <a:endParaRPr b="0" lang="en-US" sz="1500" spc="-1" strike="noStrike">
              <a:solidFill>
                <a:srgbClr val="000000"/>
              </a:solidFill>
              <a:latin typeface="Arial"/>
            </a:endParaRPr>
          </a:p>
        </p:txBody>
      </p:sp>
      <p:pic>
        <p:nvPicPr>
          <p:cNvPr id="200" name="Picture 2" descr=""/>
          <p:cNvPicPr/>
          <p:nvPr/>
        </p:nvPicPr>
        <p:blipFill>
          <a:blip r:embed="rId1"/>
          <a:stretch/>
        </p:blipFill>
        <p:spPr>
          <a:xfrm>
            <a:off x="318240" y="627480"/>
            <a:ext cx="4404960" cy="4104000"/>
          </a:xfrm>
          <a:prstGeom prst="rect">
            <a:avLst/>
          </a:prstGeom>
          <a:ln w="9525">
            <a:noFill/>
          </a:ln>
        </p:spPr>
      </p:pic>
      <p:pic>
        <p:nvPicPr>
          <p:cNvPr id="201" name="Picture 2" descr=""/>
          <p:cNvPicPr/>
          <p:nvPr/>
        </p:nvPicPr>
        <p:blipFill>
          <a:blip r:embed="rId2"/>
          <a:srcRect l="0" t="16154" r="24904" b="0"/>
          <a:stretch/>
        </p:blipFill>
        <p:spPr>
          <a:xfrm>
            <a:off x="4788000" y="1921680"/>
            <a:ext cx="4248000" cy="2161800"/>
          </a:xfrm>
          <a:prstGeom prst="rect">
            <a:avLst/>
          </a:prstGeom>
          <a:ln w="9525">
            <a:noFill/>
          </a:ln>
        </p:spPr>
      </p:pic>
    </p:spTree>
  </p:cSld>
  <p:transition>
    <p:pull dir="rd"/>
  </p:transition>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203" name="5 - TextBox"/>
          <p:cNvSpPr/>
          <p:nvPr/>
        </p:nvSpPr>
        <p:spPr>
          <a:xfrm>
            <a:off x="395640" y="483480"/>
            <a:ext cx="8280720" cy="364032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Ηλεκτρονικά ελεγχόμενος εξαεριωτής. </a:t>
            </a:r>
            <a:endParaRPr b="0" lang="en-US" sz="1800" spc="-1" strike="noStrike">
              <a:solidFill>
                <a:srgbClr val="000000"/>
              </a:solidFill>
              <a:latin typeface="Arial"/>
            </a:endParaRPr>
          </a:p>
          <a:p>
            <a:pPr>
              <a:lnSpc>
                <a:spcPct val="100000"/>
              </a:lnSpc>
              <a:spcAft>
                <a:spcPts val="1199"/>
              </a:spcAft>
            </a:pPr>
            <a:r>
              <a:rPr b="0" lang="el-GR" sz="1800" spc="-1" strike="noStrike">
                <a:solidFill>
                  <a:srgbClr val="000000"/>
                </a:solidFill>
                <a:latin typeface="Arial"/>
              </a:rPr>
              <a:t>Οι ρυθμίσεις των συστημάτων αυτών είναι σχεδιασμένες έτσι, ώστε να βρίσκονται κοντά στην περιοχή φτωχού ή πλούσιου μίγματος με τον έλεγχο του τσοκ. </a:t>
            </a:r>
            <a:endParaRPr b="0" lang="en-US" sz="1800" spc="-1" strike="noStrike">
              <a:solidFill>
                <a:srgbClr val="000000"/>
              </a:solidFill>
              <a:latin typeface="Arial"/>
            </a:endParaRPr>
          </a:p>
          <a:p>
            <a:pPr algn="ctr">
              <a:lnSpc>
                <a:spcPct val="100000"/>
              </a:lnSpc>
              <a:spcAft>
                <a:spcPts val="1199"/>
              </a:spcAft>
            </a:pPr>
            <a:r>
              <a:rPr b="0" lang="el-GR" sz="1800" spc="-1" strike="noStrike">
                <a:solidFill>
                  <a:srgbClr val="000000"/>
                </a:solidFill>
                <a:latin typeface="Arial"/>
              </a:rPr>
              <a:t>Ένας ενεργοποιητής (μηχανισμός που ρυθμίζει τη θέση της πεταλούδας του τσοκ) διορθώνει την ποσότητα του εισερχόμενου αέρα με ανάλογη διόρθωση στο κύριο μετρητικό σύστημα, το οποίο εμπλουτίζει το μίγμα, ακόμη και αν η πεταλούδα του τσοκ είναι απενεργοποιημένη. </a:t>
            </a:r>
            <a:endParaRPr b="0" lang="en-US" sz="1800" spc="-1" strike="noStrike">
              <a:solidFill>
                <a:srgbClr val="000000"/>
              </a:solidFill>
              <a:latin typeface="Arial"/>
            </a:endParaRPr>
          </a:p>
          <a:p>
            <a:pPr algn="ctr">
              <a:lnSpc>
                <a:spcPct val="100000"/>
              </a:lnSpc>
              <a:spcAft>
                <a:spcPts val="1199"/>
              </a:spcAft>
            </a:pPr>
            <a:endParaRPr b="0" lang="en-US" sz="1800" spc="-1" strike="noStrike">
              <a:solidFill>
                <a:srgbClr val="000000"/>
              </a:solidFill>
              <a:latin typeface="Arial"/>
            </a:endParaRPr>
          </a:p>
          <a:p>
            <a:pPr algn="ctr">
              <a:lnSpc>
                <a:spcPct val="100000"/>
              </a:lnSpc>
              <a:spcAft>
                <a:spcPts val="1199"/>
              </a:spcAft>
            </a:pPr>
            <a:r>
              <a:rPr b="0" lang="el-GR" sz="1800" spc="-1" strike="noStrike">
                <a:solidFill>
                  <a:srgbClr val="000000"/>
                </a:solidFill>
                <a:latin typeface="Arial"/>
              </a:rPr>
              <a:t>Ο ενεργοποιητής αυτός ελέγχεται με ένα σήμα εξόδου από τον ηλεκτρονικό εγκέφαλο του συστήματος.</a:t>
            </a:r>
            <a:endParaRPr b="0" lang="en-US" sz="1800" spc="-1" strike="noStrike">
              <a:solidFill>
                <a:srgbClr val="000000"/>
              </a:solidFill>
              <a:latin typeface="Arial"/>
            </a:endParaRPr>
          </a:p>
        </p:txBody>
      </p:sp>
    </p:spTree>
  </p:cSld>
  <p:transition>
    <p:pull dir="rd"/>
  </p:transition>
  <p:timing>
    <p:tnLst>
      <p:par>
        <p:cTn id="573" dur="indefinite" restart="never" nodeType="tmRoot">
          <p:childTnLst>
            <p:seq>
              <p:cTn id="574" dur="indefinite" nodeType="mainSeq">
                <p:childTnLst>
                  <p:par>
                    <p:cTn id="575" fill="hold">
                      <p:stCondLst>
                        <p:cond delay="indefinite"/>
                      </p:stCondLst>
                      <p:childTnLst>
                        <p:par>
                          <p:cTn id="576" fill="hold">
                            <p:stCondLst>
                              <p:cond delay="0"/>
                            </p:stCondLst>
                            <p:childTnLst>
                              <p:par>
                                <p:cTn id="577" nodeType="clickEffect" fill="hold" presetClass="entr" presetID="2" presetSubtype="4">
                                  <p:stCondLst>
                                    <p:cond delay="0"/>
                                  </p:stCondLst>
                                  <p:childTnLst>
                                    <p:set>
                                      <p:cBhvr>
                                        <p:cTn id="578" dur="1" fill="hold">
                                          <p:stCondLst>
                                            <p:cond delay="0"/>
                                          </p:stCondLst>
                                        </p:cTn>
                                        <p:tgtEl>
                                          <p:spTgt spid="203">
                                            <p:txEl>
                                              <p:pRg st="2" end="2"/>
                                            </p:txEl>
                                          </p:spTgt>
                                        </p:tgtEl>
                                        <p:attrNameLst>
                                          <p:attrName>style.visibility</p:attrName>
                                        </p:attrNameLst>
                                      </p:cBhvr>
                                      <p:to>
                                        <p:strVal val="visible"/>
                                      </p:to>
                                    </p:set>
                                    <p:anim calcmode="lin" valueType="num">
                                      <p:cBhvr additive="repl">
                                        <p:cTn id="579" dur="500" fill="hold"/>
                                        <p:tgtEl>
                                          <p:spTgt spid="203">
                                            <p:txEl>
                                              <p:pRg st="2" end="2"/>
                                            </p:txEl>
                                          </p:spTgt>
                                        </p:tgtEl>
                                        <p:attrNameLst>
                                          <p:attrName>ppt_x</p:attrName>
                                        </p:attrNameLst>
                                      </p:cBhvr>
                                      <p:tavLst>
                                        <p:tav tm="0">
                                          <p:val>
                                            <p:strVal val="#ppt_x"/>
                                          </p:val>
                                        </p:tav>
                                        <p:tav tm="100000">
                                          <p:val>
                                            <p:strVal val="#ppt_x"/>
                                          </p:val>
                                        </p:tav>
                                      </p:tavLst>
                                    </p:anim>
                                    <p:anim calcmode="lin" valueType="num">
                                      <p:cBhvr additive="repl">
                                        <p:cTn id="580" dur="500" fill="hold"/>
                                        <p:tgtEl>
                                          <p:spTgt spid="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1" fill="hold">
                      <p:stCondLst>
                        <p:cond delay="indefinite"/>
                      </p:stCondLst>
                      <p:childTnLst>
                        <p:par>
                          <p:cTn id="582" fill="hold">
                            <p:stCondLst>
                              <p:cond delay="0"/>
                            </p:stCondLst>
                            <p:childTnLst>
                              <p:par>
                                <p:cTn id="583" nodeType="clickEffect" fill="hold" presetClass="entr" presetID="2" presetSubtype="4">
                                  <p:stCondLst>
                                    <p:cond delay="0"/>
                                  </p:stCondLst>
                                  <p:childTnLst>
                                    <p:set>
                                      <p:cBhvr>
                                        <p:cTn id="584" dur="1" fill="hold">
                                          <p:stCondLst>
                                            <p:cond delay="0"/>
                                          </p:stCondLst>
                                        </p:cTn>
                                        <p:tgtEl>
                                          <p:spTgt spid="203">
                                            <p:txEl>
                                              <p:pRg st="4" end="4"/>
                                            </p:txEl>
                                          </p:spTgt>
                                        </p:tgtEl>
                                        <p:attrNameLst>
                                          <p:attrName>style.visibility</p:attrName>
                                        </p:attrNameLst>
                                      </p:cBhvr>
                                      <p:to>
                                        <p:strVal val="visible"/>
                                      </p:to>
                                    </p:set>
                                    <p:anim calcmode="lin" valueType="num">
                                      <p:cBhvr additive="repl">
                                        <p:cTn id="585" dur="500" fill="hold"/>
                                        <p:tgtEl>
                                          <p:spTgt spid="203">
                                            <p:txEl>
                                              <p:pRg st="4" end="4"/>
                                            </p:txEl>
                                          </p:spTgt>
                                        </p:tgtEl>
                                        <p:attrNameLst>
                                          <p:attrName>ppt_x</p:attrName>
                                        </p:attrNameLst>
                                      </p:cBhvr>
                                      <p:tavLst>
                                        <p:tav tm="0">
                                          <p:val>
                                            <p:strVal val="#ppt_x"/>
                                          </p:val>
                                        </p:tav>
                                        <p:tav tm="100000">
                                          <p:val>
                                            <p:strVal val="#ppt_x"/>
                                          </p:val>
                                        </p:tav>
                                      </p:tavLst>
                                    </p:anim>
                                    <p:anim calcmode="lin" valueType="num">
                                      <p:cBhvr additive="repl">
                                        <p:cTn id="586" dur="500" fill="hold"/>
                                        <p:tgtEl>
                                          <p:spTgt spid="2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Εξαεριωτής</a:t>
            </a:r>
            <a:endParaRPr b="0" lang="en-US" sz="2300" spc="-1" strike="noStrike">
              <a:solidFill>
                <a:srgbClr val="000000"/>
              </a:solidFill>
              <a:latin typeface="Arial"/>
            </a:endParaRPr>
          </a:p>
        </p:txBody>
      </p:sp>
      <p:sp>
        <p:nvSpPr>
          <p:cNvPr id="205" name="5 - TextBox"/>
          <p:cNvSpPr/>
          <p:nvPr/>
        </p:nvSpPr>
        <p:spPr>
          <a:xfrm>
            <a:off x="395640" y="483480"/>
            <a:ext cx="8280720" cy="431100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Ηλεκτρονικά ελεγχόμενος εξαεριωτής. </a:t>
            </a:r>
            <a:endParaRPr b="0" lang="en-US" sz="1800" spc="-1" strike="noStrike">
              <a:solidFill>
                <a:srgbClr val="000000"/>
              </a:solidFill>
              <a:latin typeface="Arial"/>
            </a:endParaRPr>
          </a:p>
          <a:p>
            <a:pPr>
              <a:lnSpc>
                <a:spcPct val="100000"/>
              </a:lnSpc>
              <a:spcAft>
                <a:spcPts val="1199"/>
              </a:spcAft>
            </a:pPr>
            <a:r>
              <a:rPr b="0" lang="el-GR" sz="1800" spc="-1" strike="noStrike">
                <a:solidFill>
                  <a:srgbClr val="000000"/>
                </a:solidFill>
                <a:latin typeface="Arial"/>
              </a:rPr>
              <a:t>Ένας άλλος μηχανισμός (ενεργοποιητής) που επηρεάζει την πεταλούδα του γκαζιού, είναι ο ηλεκτροπνευματικός ρυθμιστής, ο οποίος αποτελείται από ένα διάφραγμα και ένα έμβολο. </a:t>
            </a:r>
            <a:endParaRPr b="0" lang="en-US" sz="1800" spc="-1" strike="noStrike">
              <a:solidFill>
                <a:srgbClr val="000000"/>
              </a:solidFill>
              <a:latin typeface="Arial"/>
            </a:endParaRPr>
          </a:p>
          <a:p>
            <a:pPr>
              <a:lnSpc>
                <a:spcPct val="100000"/>
              </a:lnSpc>
              <a:spcAft>
                <a:spcPts val="1199"/>
              </a:spcAft>
            </a:pPr>
            <a:r>
              <a:rPr b="0" lang="el-GR" sz="1800" spc="-1" strike="noStrike">
                <a:solidFill>
                  <a:srgbClr val="000000"/>
                </a:solidFill>
                <a:latin typeface="Arial"/>
              </a:rPr>
              <a:t>Το ένα άκρο του στηρίζεται στο διάφραγμα και το άλλο σε ένα μπράτσο, επάνω στο καρμπυρατέρ, το οποίο κινεί την πεταλούδα του γκαζιού. </a:t>
            </a:r>
            <a:endParaRPr b="0" lang="en-US" sz="1800" spc="-1" strike="noStrike">
              <a:solidFill>
                <a:srgbClr val="000000"/>
              </a:solidFill>
              <a:latin typeface="Arial"/>
            </a:endParaRPr>
          </a:p>
          <a:p>
            <a:pPr algn="ctr">
              <a:lnSpc>
                <a:spcPct val="100000"/>
              </a:lnSpc>
              <a:spcAft>
                <a:spcPts val="1199"/>
              </a:spcAft>
            </a:pPr>
            <a:r>
              <a:rPr b="0" lang="el-GR" sz="1800" spc="-1" strike="noStrike">
                <a:solidFill>
                  <a:srgbClr val="000000"/>
                </a:solidFill>
                <a:latin typeface="Arial"/>
              </a:rPr>
              <a:t>Η όλη μετακίνηση του διαφράγματος στηρίζεται σε ηλεκτρομαγνητικές βαλβίδες, στις οποίες έρχονται από δύο σωληνάκια αντίστοιχα, ατμοσφαιρικός αέρας και υποπίεση από την πολλαπλή εισαγωγής (ή από το καρμπυρατέρ κάτω από την πεταλούδα γκαζιού). Οι δύο αυτές διαφορετικές πιέσεις (ατμοσφαιρική και υποπίεση) καθορίζουν την πίεση λειτουργίας, η οποία εφαρμόζεται στο διάφραγμα. Ένα σήμα φεύγει προς την είσοδο του εγκέφαλου, ώστε αυτός να πληροφορείται συνεχώς την ακριβή θέση του διαφράγματος, ενώ δύο άλλα σήματα φθάνουν από τον εγκέφαλο στις ηλεκτρομαγνητικές βαλβίδες.</a:t>
            </a:r>
            <a:endParaRPr b="0" lang="en-US" sz="1800" spc="-1" strike="noStrike">
              <a:solidFill>
                <a:srgbClr val="000000"/>
              </a:solidFill>
              <a:latin typeface="Arial"/>
            </a:endParaRPr>
          </a:p>
        </p:txBody>
      </p:sp>
    </p:spTree>
  </p:cSld>
  <p:transition>
    <p:pull dir="rd"/>
  </p:transition>
  <p:timing>
    <p:tnLst>
      <p:par>
        <p:cTn id="587" dur="indefinite" restart="never" nodeType="tmRoot">
          <p:childTnLst>
            <p:seq>
              <p:cTn id="588" dur="indefinite" nodeType="mainSeq">
                <p:childTnLst>
                  <p:par>
                    <p:cTn id="589" fill="hold">
                      <p:stCondLst>
                        <p:cond delay="indefinite"/>
                      </p:stCondLst>
                      <p:childTnLst>
                        <p:par>
                          <p:cTn id="590" fill="hold">
                            <p:stCondLst>
                              <p:cond delay="0"/>
                            </p:stCondLst>
                            <p:childTnLst>
                              <p:par>
                                <p:cTn id="591" nodeType="clickEffect" fill="hold" presetClass="entr" presetID="2" presetSubtype="4">
                                  <p:stCondLst>
                                    <p:cond delay="0"/>
                                  </p:stCondLst>
                                  <p:childTnLst>
                                    <p:set>
                                      <p:cBhvr>
                                        <p:cTn id="592" dur="1" fill="hold">
                                          <p:stCondLst>
                                            <p:cond delay="0"/>
                                          </p:stCondLst>
                                        </p:cTn>
                                        <p:tgtEl>
                                          <p:spTgt spid="205">
                                            <p:txEl>
                                              <p:pRg st="2" end="2"/>
                                            </p:txEl>
                                          </p:spTgt>
                                        </p:tgtEl>
                                        <p:attrNameLst>
                                          <p:attrName>style.visibility</p:attrName>
                                        </p:attrNameLst>
                                      </p:cBhvr>
                                      <p:to>
                                        <p:strVal val="visible"/>
                                      </p:to>
                                    </p:set>
                                    <p:anim calcmode="lin" valueType="num">
                                      <p:cBhvr additive="repl">
                                        <p:cTn id="593" dur="500" fill="hold"/>
                                        <p:tgtEl>
                                          <p:spTgt spid="205">
                                            <p:txEl>
                                              <p:pRg st="2" end="2"/>
                                            </p:txEl>
                                          </p:spTgt>
                                        </p:tgtEl>
                                        <p:attrNameLst>
                                          <p:attrName>ppt_x</p:attrName>
                                        </p:attrNameLst>
                                      </p:cBhvr>
                                      <p:tavLst>
                                        <p:tav tm="0">
                                          <p:val>
                                            <p:strVal val="#ppt_x"/>
                                          </p:val>
                                        </p:tav>
                                        <p:tav tm="100000">
                                          <p:val>
                                            <p:strVal val="#ppt_x"/>
                                          </p:val>
                                        </p:tav>
                                      </p:tavLst>
                                    </p:anim>
                                    <p:anim calcmode="lin" valueType="num">
                                      <p:cBhvr additive="repl">
                                        <p:cTn id="594" dur="500" fill="hold"/>
                                        <p:tgtEl>
                                          <p:spTgt spid="20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95" fill="hold">
                      <p:stCondLst>
                        <p:cond delay="indefinite"/>
                      </p:stCondLst>
                      <p:childTnLst>
                        <p:par>
                          <p:cTn id="596" fill="hold">
                            <p:stCondLst>
                              <p:cond delay="0"/>
                            </p:stCondLst>
                            <p:childTnLst>
                              <p:par>
                                <p:cTn id="597" nodeType="clickEffect" fill="hold" presetClass="entr" presetID="2" presetSubtype="4">
                                  <p:stCondLst>
                                    <p:cond delay="0"/>
                                  </p:stCondLst>
                                  <p:childTnLst>
                                    <p:set>
                                      <p:cBhvr>
                                        <p:cTn id="598" dur="1" fill="hold">
                                          <p:stCondLst>
                                            <p:cond delay="0"/>
                                          </p:stCondLst>
                                        </p:cTn>
                                        <p:tgtEl>
                                          <p:spTgt spid="205">
                                            <p:txEl>
                                              <p:pRg st="3" end="3"/>
                                            </p:txEl>
                                          </p:spTgt>
                                        </p:tgtEl>
                                        <p:attrNameLst>
                                          <p:attrName>style.visibility</p:attrName>
                                        </p:attrNameLst>
                                      </p:cBhvr>
                                      <p:to>
                                        <p:strVal val="visible"/>
                                      </p:to>
                                    </p:set>
                                    <p:anim calcmode="lin" valueType="num">
                                      <p:cBhvr additive="repl">
                                        <p:cTn id="599" dur="500" fill="hold"/>
                                        <p:tgtEl>
                                          <p:spTgt spid="205">
                                            <p:txEl>
                                              <p:pRg st="3" end="3"/>
                                            </p:txEl>
                                          </p:spTgt>
                                        </p:tgtEl>
                                        <p:attrNameLst>
                                          <p:attrName>ppt_x</p:attrName>
                                        </p:attrNameLst>
                                      </p:cBhvr>
                                      <p:tavLst>
                                        <p:tav tm="0">
                                          <p:val>
                                            <p:strVal val="#ppt_x"/>
                                          </p:val>
                                        </p:tav>
                                        <p:tav tm="100000">
                                          <p:val>
                                            <p:strVal val="#ppt_x"/>
                                          </p:val>
                                        </p:tav>
                                      </p:tavLst>
                                    </p:anim>
                                    <p:anim calcmode="lin" valueType="num">
                                      <p:cBhvr additive="repl">
                                        <p:cTn id="600" dur="500" fill="hold"/>
                                        <p:tgtEl>
                                          <p:spTgt spid="20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00000"/>
                </a:solidFill>
                <a:latin typeface="Calibri"/>
              </a:rPr>
              <a:t>Συστήματα έγχυσης καυσίμου</a:t>
            </a:r>
            <a:endParaRPr b="0" lang="en-US" sz="2300" spc="-1" strike="noStrike">
              <a:solidFill>
                <a:srgbClr val="000000"/>
              </a:solidFill>
              <a:latin typeface="Arial"/>
            </a:endParaRPr>
          </a:p>
        </p:txBody>
      </p:sp>
      <p:sp>
        <p:nvSpPr>
          <p:cNvPr id="207" name="5 - TextBox"/>
          <p:cNvSpPr/>
          <p:nvPr/>
        </p:nvSpPr>
        <p:spPr>
          <a:xfrm>
            <a:off x="395640" y="483480"/>
            <a:ext cx="8352720" cy="126324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Βασική λειτουργία συστημάτων έγχυσης καυσίμου. </a:t>
            </a:r>
            <a:endParaRPr b="0" lang="en-US" sz="1800" spc="-1" strike="noStrike">
              <a:solidFill>
                <a:srgbClr val="000000"/>
              </a:solidFill>
              <a:latin typeface="Arial"/>
            </a:endParaRPr>
          </a:p>
          <a:p>
            <a:pPr>
              <a:lnSpc>
                <a:spcPct val="100000"/>
              </a:lnSpc>
              <a:spcAft>
                <a:spcPts val="1199"/>
              </a:spcAft>
            </a:pPr>
            <a:r>
              <a:rPr b="0" lang="el-GR" sz="1800" spc="-1" strike="noStrike">
                <a:solidFill>
                  <a:srgbClr val="000000"/>
                </a:solidFill>
                <a:latin typeface="Arial"/>
              </a:rPr>
              <a:t>Εναλλακτικά, στο σύστημα τροφοδοσίας με εξαεριωτή, σχετικά νωρίς (κατά την πρώτη δεκαετία του 1900) αναπτύχθηκε το σύστημα έγχυσης (ψεκασμού) της βενζίνης μέσα στον κύλινδρο. </a:t>
            </a:r>
            <a:endParaRPr b="0" lang="en-US" sz="1800" spc="-1" strike="noStrike">
              <a:solidFill>
                <a:srgbClr val="000000"/>
              </a:solidFill>
              <a:latin typeface="Arial"/>
            </a:endParaRPr>
          </a:p>
        </p:txBody>
      </p:sp>
      <p:sp>
        <p:nvSpPr>
          <p:cNvPr id="208" name="6 - TextBox"/>
          <p:cNvSpPr/>
          <p:nvPr/>
        </p:nvSpPr>
        <p:spPr>
          <a:xfrm>
            <a:off x="3492000" y="2139840"/>
            <a:ext cx="5112360" cy="1918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199"/>
              </a:spcAft>
            </a:pPr>
            <a:r>
              <a:rPr b="0" lang="el-GR" sz="1800" spc="-1" strike="noStrike">
                <a:solidFill>
                  <a:srgbClr val="000000"/>
                </a:solidFill>
                <a:latin typeface="Arial"/>
              </a:rPr>
              <a:t>Με αυτό το σύστημα η βενζίνη ψεκάζεται </a:t>
            </a:r>
            <a:endParaRPr b="0" lang="en-US" sz="1800" spc="-1" strike="noStrike">
              <a:solidFill>
                <a:srgbClr val="000000"/>
              </a:solidFill>
              <a:latin typeface="Arial"/>
            </a:endParaRPr>
          </a:p>
          <a:p>
            <a:pPr marL="181080" indent="-181080">
              <a:lnSpc>
                <a:spcPct val="100000"/>
              </a:lnSpc>
              <a:spcAft>
                <a:spcPts val="601"/>
              </a:spcAft>
              <a:buClr>
                <a:srgbClr val="000000"/>
              </a:buClr>
              <a:buFont typeface="Wingdings" charset="2"/>
              <a:buChar char=""/>
            </a:pPr>
            <a:r>
              <a:rPr b="0" lang="el-GR" sz="1800" spc="-1" strike="noStrike">
                <a:solidFill>
                  <a:srgbClr val="000000"/>
                </a:solidFill>
                <a:latin typeface="Arial"/>
              </a:rPr>
              <a:t>στην πολλαπλή εισαγωγής ή </a:t>
            </a:r>
            <a:endParaRPr b="0" lang="en-US" sz="1800" spc="-1" strike="noStrike">
              <a:solidFill>
                <a:srgbClr val="000000"/>
              </a:solidFill>
              <a:latin typeface="Arial"/>
            </a:endParaRPr>
          </a:p>
          <a:p>
            <a:pPr marL="181080" indent="-181080">
              <a:lnSpc>
                <a:spcPct val="100000"/>
              </a:lnSpc>
              <a:spcAft>
                <a:spcPts val="601"/>
              </a:spcAft>
              <a:buClr>
                <a:srgbClr val="000000"/>
              </a:buClr>
              <a:buFont typeface="Wingdings" charset="2"/>
              <a:buChar char=""/>
            </a:pPr>
            <a:r>
              <a:rPr b="0" lang="el-GR" sz="1800" spc="-1" strike="noStrike">
                <a:solidFill>
                  <a:srgbClr val="000000"/>
                </a:solidFill>
                <a:latin typeface="Arial"/>
              </a:rPr>
              <a:t>πριν ακριβώς από τη βαλβίδα εισαγωγής ή</a:t>
            </a:r>
            <a:endParaRPr b="0" lang="en-US" sz="1800" spc="-1" strike="noStrike">
              <a:solidFill>
                <a:srgbClr val="000000"/>
              </a:solidFill>
              <a:latin typeface="Arial"/>
            </a:endParaRPr>
          </a:p>
          <a:p>
            <a:pPr marL="181080" indent="-181080">
              <a:lnSpc>
                <a:spcPct val="100000"/>
              </a:lnSpc>
              <a:spcAft>
                <a:spcPts val="601"/>
              </a:spcAft>
              <a:buClr>
                <a:srgbClr val="000000"/>
              </a:buClr>
              <a:buFont typeface="Wingdings" charset="2"/>
              <a:buChar char=""/>
            </a:pPr>
            <a:r>
              <a:rPr b="0" lang="el-GR" sz="1800" spc="-1" strike="noStrike">
                <a:solidFill>
                  <a:srgbClr val="000000"/>
                </a:solidFill>
                <a:latin typeface="Arial"/>
              </a:rPr>
              <a:t> </a:t>
            </a:r>
            <a:r>
              <a:rPr b="0" lang="el-GR" sz="1800" spc="-1" strike="noStrike">
                <a:solidFill>
                  <a:srgbClr val="000000"/>
                </a:solidFill>
                <a:latin typeface="Arial"/>
              </a:rPr>
              <a:t>κατευθείαν μέσα στον κύλινδρο, </a:t>
            </a:r>
            <a:endParaRPr b="0" lang="en-US" sz="1800" spc="-1" strike="noStrike">
              <a:solidFill>
                <a:srgbClr val="000000"/>
              </a:solidFill>
              <a:latin typeface="Arial"/>
            </a:endParaRPr>
          </a:p>
          <a:p>
            <a:pPr algn="ctr">
              <a:lnSpc>
                <a:spcPct val="100000"/>
              </a:lnSpc>
              <a:spcBef>
                <a:spcPts val="601"/>
              </a:spcBef>
            </a:pPr>
            <a:r>
              <a:rPr b="0" lang="el-GR" sz="1800" spc="-1" strike="noStrike">
                <a:solidFill>
                  <a:srgbClr val="000000"/>
                </a:solidFill>
                <a:latin typeface="Arial"/>
              </a:rPr>
              <a:t>σε πολύ λεπτό καταμερισμό.</a:t>
            </a:r>
            <a:endParaRPr b="0" lang="en-US" sz="1800" spc="-1" strike="noStrike">
              <a:solidFill>
                <a:srgbClr val="000000"/>
              </a:solidFill>
              <a:latin typeface="Arial"/>
            </a:endParaRPr>
          </a:p>
        </p:txBody>
      </p:sp>
      <p:sp>
        <p:nvSpPr>
          <p:cNvPr id="209" name="7 - TextBox"/>
          <p:cNvSpPr/>
          <p:nvPr/>
        </p:nvSpPr>
        <p:spPr>
          <a:xfrm>
            <a:off x="611640" y="4568400"/>
            <a:ext cx="2664000" cy="302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400" spc="-1" strike="noStrike">
                <a:solidFill>
                  <a:srgbClr val="000000"/>
                </a:solidFill>
                <a:latin typeface="Calibri"/>
              </a:rPr>
              <a:t>Σύστημα έγχυσης καυσίμου.</a:t>
            </a:r>
            <a:endParaRPr b="0" lang="en-US" sz="1400" spc="-1" strike="noStrike">
              <a:solidFill>
                <a:srgbClr val="000000"/>
              </a:solidFill>
              <a:latin typeface="Arial"/>
            </a:endParaRPr>
          </a:p>
        </p:txBody>
      </p:sp>
      <p:pic>
        <p:nvPicPr>
          <p:cNvPr id="210" name="Picture 2" descr=""/>
          <p:cNvPicPr/>
          <p:nvPr/>
        </p:nvPicPr>
        <p:blipFill>
          <a:blip r:embed="rId1"/>
          <a:stretch/>
        </p:blipFill>
        <p:spPr>
          <a:xfrm>
            <a:off x="611640" y="1855800"/>
            <a:ext cx="2664000" cy="2731680"/>
          </a:xfrm>
          <a:prstGeom prst="rect">
            <a:avLst/>
          </a:prstGeom>
          <a:ln w="9525">
            <a:noFill/>
          </a:ln>
        </p:spPr>
      </p:pic>
    </p:spTree>
  </p:cSld>
  <p:transition>
    <p:pull dir="rd"/>
  </p:transition>
  <p:timing>
    <p:tnLst>
      <p:par>
        <p:cTn id="601" dur="indefinite" restart="never" nodeType="tmRoot">
          <p:childTnLst>
            <p:seq>
              <p:cTn id="602" dur="indefinite" nodeType="mainSeq">
                <p:childTnLst>
                  <p:par>
                    <p:cTn id="603" fill="hold">
                      <p:stCondLst>
                        <p:cond delay="indefinite"/>
                      </p:stCondLst>
                      <p:childTnLst>
                        <p:par>
                          <p:cTn id="604" fill="hold">
                            <p:stCondLst>
                              <p:cond delay="0"/>
                            </p:stCondLst>
                            <p:childTnLst>
                              <p:par>
                                <p:cTn id="605" nodeType="clickEffect" fill="hold" presetClass="entr" presetID="2" presetSubtype="4">
                                  <p:stCondLst>
                                    <p:cond delay="0"/>
                                  </p:stCondLst>
                                  <p:childTnLst>
                                    <p:set>
                                      <p:cBhvr>
                                        <p:cTn id="606" dur="1" fill="hold">
                                          <p:stCondLst>
                                            <p:cond delay="0"/>
                                          </p:stCondLst>
                                        </p:cTn>
                                        <p:tgtEl>
                                          <p:spTgt spid="207">
                                            <p:txEl>
                                              <p:pRg st="1" end="1"/>
                                            </p:txEl>
                                          </p:spTgt>
                                        </p:tgtEl>
                                        <p:attrNameLst>
                                          <p:attrName>style.visibility</p:attrName>
                                        </p:attrNameLst>
                                      </p:cBhvr>
                                      <p:to>
                                        <p:strVal val="visible"/>
                                      </p:to>
                                    </p:set>
                                    <p:anim calcmode="lin" valueType="num">
                                      <p:cBhvr additive="repl">
                                        <p:cTn id="607" dur="500" fill="hold"/>
                                        <p:tgtEl>
                                          <p:spTgt spid="207">
                                            <p:txEl>
                                              <p:pRg st="1" end="1"/>
                                            </p:txEl>
                                          </p:spTgt>
                                        </p:tgtEl>
                                        <p:attrNameLst>
                                          <p:attrName>ppt_x</p:attrName>
                                        </p:attrNameLst>
                                      </p:cBhvr>
                                      <p:tavLst>
                                        <p:tav tm="0">
                                          <p:val>
                                            <p:strVal val="#ppt_x"/>
                                          </p:val>
                                        </p:tav>
                                        <p:tav tm="100000">
                                          <p:val>
                                            <p:strVal val="#ppt_x"/>
                                          </p:val>
                                        </p:tav>
                                      </p:tavLst>
                                    </p:anim>
                                    <p:anim calcmode="lin" valueType="num">
                                      <p:cBhvr additive="repl">
                                        <p:cTn id="608" dur="500" fill="hold"/>
                                        <p:tgtEl>
                                          <p:spTgt spid="2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09" fill="hold">
                      <p:stCondLst>
                        <p:cond delay="indefinite"/>
                      </p:stCondLst>
                      <p:childTnLst>
                        <p:par>
                          <p:cTn id="610" fill="hold">
                            <p:stCondLst>
                              <p:cond delay="0"/>
                            </p:stCondLst>
                            <p:childTnLst>
                              <p:par>
                                <p:cTn id="611" nodeType="clickEffect" fill="hold" presetClass="entr" presetID="3" presetSubtype="10">
                                  <p:stCondLst>
                                    <p:cond delay="0"/>
                                  </p:stCondLst>
                                  <p:childTnLst>
                                    <p:set>
                                      <p:cBhvr>
                                        <p:cTn id="612" dur="1" fill="hold">
                                          <p:stCondLst>
                                            <p:cond delay="0"/>
                                          </p:stCondLst>
                                        </p:cTn>
                                        <p:tgtEl>
                                          <p:spTgt spid="210"/>
                                        </p:tgtEl>
                                        <p:attrNameLst>
                                          <p:attrName>style.visibility</p:attrName>
                                        </p:attrNameLst>
                                      </p:cBhvr>
                                      <p:to>
                                        <p:strVal val="visible"/>
                                      </p:to>
                                    </p:set>
                                    <p:animEffect filter="blinds(horizontal)" transition="in">
                                      <p:cBhvr additive="repl">
                                        <p:cTn id="613" dur="500"/>
                                        <p:tgtEl>
                                          <p:spTgt spid="210"/>
                                        </p:tgtEl>
                                      </p:cBhvr>
                                    </p:animEffect>
                                  </p:childTnLst>
                                </p:cTn>
                              </p:par>
                              <p:par>
                                <p:cTn id="614" nodeType="withEffect" fill="hold" presetClass="entr" presetID="3" presetSubtype="10">
                                  <p:stCondLst>
                                    <p:cond delay="0"/>
                                  </p:stCondLst>
                                  <p:childTnLst>
                                    <p:set>
                                      <p:cBhvr>
                                        <p:cTn id="615" dur="1" fill="hold">
                                          <p:stCondLst>
                                            <p:cond delay="0"/>
                                          </p:stCondLst>
                                        </p:cTn>
                                        <p:tgtEl>
                                          <p:spTgt spid="209"/>
                                        </p:tgtEl>
                                        <p:attrNameLst>
                                          <p:attrName>style.visibility</p:attrName>
                                        </p:attrNameLst>
                                      </p:cBhvr>
                                      <p:to>
                                        <p:strVal val="visible"/>
                                      </p:to>
                                    </p:set>
                                    <p:animEffect filter="blinds(horizontal)" transition="in">
                                      <p:cBhvr additive="repl">
                                        <p:cTn id="616" dur="500"/>
                                        <p:tgtEl>
                                          <p:spTgt spid="209"/>
                                        </p:tgtEl>
                                      </p:cBhvr>
                                    </p:animEffect>
                                  </p:childTnLst>
                                </p:cTn>
                              </p:par>
                            </p:childTnLst>
                          </p:cTn>
                        </p:par>
                      </p:childTnLst>
                    </p:cTn>
                  </p:par>
                  <p:par>
                    <p:cTn id="617" fill="hold">
                      <p:stCondLst>
                        <p:cond delay="indefinite"/>
                      </p:stCondLst>
                      <p:childTnLst>
                        <p:par>
                          <p:cTn id="618" fill="hold">
                            <p:stCondLst>
                              <p:cond delay="0"/>
                            </p:stCondLst>
                            <p:childTnLst>
                              <p:par>
                                <p:cTn id="619" nodeType="clickEffect" fill="hold" presetClass="entr" presetID="2" presetSubtype="4">
                                  <p:stCondLst>
                                    <p:cond delay="0"/>
                                  </p:stCondLst>
                                  <p:childTnLst>
                                    <p:set>
                                      <p:cBhvr>
                                        <p:cTn id="620" dur="1" fill="hold">
                                          <p:stCondLst>
                                            <p:cond delay="0"/>
                                          </p:stCondLst>
                                        </p:cTn>
                                        <p:tgtEl>
                                          <p:spTgt spid="208"/>
                                        </p:tgtEl>
                                        <p:attrNameLst>
                                          <p:attrName>style.visibility</p:attrName>
                                        </p:attrNameLst>
                                      </p:cBhvr>
                                      <p:to>
                                        <p:strVal val="visible"/>
                                      </p:to>
                                    </p:set>
                                    <p:anim calcmode="lin" valueType="num">
                                      <p:cBhvr additive="repl">
                                        <p:cTn id="621" dur="500" fill="hold"/>
                                        <p:tgtEl>
                                          <p:spTgt spid="208"/>
                                        </p:tgtEl>
                                        <p:attrNameLst>
                                          <p:attrName>ppt_x</p:attrName>
                                        </p:attrNameLst>
                                      </p:cBhvr>
                                      <p:tavLst>
                                        <p:tav tm="0">
                                          <p:val>
                                            <p:strVal val="#ppt_x"/>
                                          </p:val>
                                        </p:tav>
                                        <p:tav tm="100000">
                                          <p:val>
                                            <p:strVal val="#ppt_x"/>
                                          </p:val>
                                        </p:tav>
                                      </p:tavLst>
                                    </p:anim>
                                    <p:anim calcmode="lin" valueType="num">
                                      <p:cBhvr additive="repl">
                                        <p:cTn id="6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00000"/>
                </a:solidFill>
                <a:latin typeface="Calibri"/>
              </a:rPr>
              <a:t>Συστήματα έγχυσης καυσίμου</a:t>
            </a:r>
            <a:endParaRPr b="0" lang="en-US" sz="2300" spc="-1" strike="noStrike">
              <a:solidFill>
                <a:srgbClr val="000000"/>
              </a:solidFill>
              <a:latin typeface="Arial"/>
            </a:endParaRPr>
          </a:p>
        </p:txBody>
      </p:sp>
      <p:sp>
        <p:nvSpPr>
          <p:cNvPr id="212" name="5 - TextBox"/>
          <p:cNvSpPr/>
          <p:nvPr/>
        </p:nvSpPr>
        <p:spPr>
          <a:xfrm>
            <a:off x="395640" y="483480"/>
            <a:ext cx="8352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Βασική λειτουργία συστημάτων έγχυσης καυσίμου. </a:t>
            </a:r>
            <a:endParaRPr b="0" lang="en-US" sz="1800" spc="-1" strike="noStrike">
              <a:solidFill>
                <a:srgbClr val="000000"/>
              </a:solidFill>
              <a:latin typeface="Arial"/>
            </a:endParaRPr>
          </a:p>
        </p:txBody>
      </p:sp>
      <p:sp>
        <p:nvSpPr>
          <p:cNvPr id="213" name="6 - TextBox"/>
          <p:cNvSpPr/>
          <p:nvPr/>
        </p:nvSpPr>
        <p:spPr>
          <a:xfrm>
            <a:off x="3348000" y="1232640"/>
            <a:ext cx="5616360" cy="3107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Ο κύλινδρος αναρροφά ελεύθερα αέρα και την κατάλληλη στιγμή, η απαιτούμενη ποσότητα καυσίμου ψεκάζεται με υψηλή πίεση.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Η έναυση γίνεται και πάλι με αναφλεκτήρα.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Η έγχυση επιτρέπει την καλύτερη πλήρωση του κυλίνδρου με αέρα και, αντίστοιχα, την καύση περισσότερης βενζίνης σε κάθε κύκλο λειτουργίας, ενώ εξασφαλίζει και καλύτερη ισοκατανομή του καυσίμου σε όλους τους κυλίνδρους.</a:t>
            </a:r>
            <a:endParaRPr b="0" lang="en-US" sz="1800" spc="-1" strike="noStrike">
              <a:solidFill>
                <a:srgbClr val="000000"/>
              </a:solidFill>
              <a:latin typeface="Arial"/>
            </a:endParaRPr>
          </a:p>
        </p:txBody>
      </p:sp>
      <p:sp>
        <p:nvSpPr>
          <p:cNvPr id="214" name="7 - TextBox"/>
          <p:cNvSpPr/>
          <p:nvPr/>
        </p:nvSpPr>
        <p:spPr>
          <a:xfrm>
            <a:off x="611640" y="3988080"/>
            <a:ext cx="2664000" cy="302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400" spc="-1" strike="noStrike">
                <a:solidFill>
                  <a:srgbClr val="000000"/>
                </a:solidFill>
                <a:latin typeface="Calibri"/>
              </a:rPr>
              <a:t>Σύστημα έγχυσης καυσίμου.</a:t>
            </a:r>
            <a:endParaRPr b="0" lang="en-US" sz="1400" spc="-1" strike="noStrike">
              <a:solidFill>
                <a:srgbClr val="000000"/>
              </a:solidFill>
              <a:latin typeface="Arial"/>
            </a:endParaRPr>
          </a:p>
        </p:txBody>
      </p:sp>
      <p:pic>
        <p:nvPicPr>
          <p:cNvPr id="215" name="Picture 2" descr=""/>
          <p:cNvPicPr/>
          <p:nvPr/>
        </p:nvPicPr>
        <p:blipFill>
          <a:blip r:embed="rId1"/>
          <a:stretch/>
        </p:blipFill>
        <p:spPr>
          <a:xfrm>
            <a:off x="611640" y="1275480"/>
            <a:ext cx="2664000" cy="2731680"/>
          </a:xfrm>
          <a:prstGeom prst="rect">
            <a:avLst/>
          </a:prstGeom>
          <a:ln w="9525">
            <a:noFill/>
          </a:ln>
        </p:spPr>
      </p:pic>
    </p:spTree>
  </p:cSld>
  <p:transition>
    <p:pull dir="rd"/>
  </p:transition>
  <p:timing>
    <p:tnLst>
      <p:par>
        <p:cTn id="623" dur="indefinite" restart="never" nodeType="tmRoot">
          <p:childTnLst>
            <p:seq>
              <p:cTn id="624" dur="indefinite" nodeType="mainSeq">
                <p:childTnLst>
                  <p:par>
                    <p:cTn id="625" fill="hold">
                      <p:stCondLst>
                        <p:cond delay="indefinite"/>
                      </p:stCondLst>
                      <p:childTnLst>
                        <p:par>
                          <p:cTn id="626" fill="hold">
                            <p:stCondLst>
                              <p:cond delay="0"/>
                            </p:stCondLst>
                            <p:childTnLst>
                              <p:par>
                                <p:cTn id="627" nodeType="clickEffect" fill="hold" presetClass="entr" presetID="2" presetSubtype="4">
                                  <p:stCondLst>
                                    <p:cond delay="0"/>
                                  </p:stCondLst>
                                  <p:childTnLst>
                                    <p:set>
                                      <p:cBhvr>
                                        <p:cTn id="628" dur="1" fill="hold">
                                          <p:stCondLst>
                                            <p:cond delay="0"/>
                                          </p:stCondLst>
                                        </p:cTn>
                                        <p:tgtEl>
                                          <p:spTgt spid="213">
                                            <p:txEl>
                                              <p:pRg st="2" end="2"/>
                                            </p:txEl>
                                          </p:spTgt>
                                        </p:tgtEl>
                                        <p:attrNameLst>
                                          <p:attrName>style.visibility</p:attrName>
                                        </p:attrNameLst>
                                      </p:cBhvr>
                                      <p:to>
                                        <p:strVal val="visible"/>
                                      </p:to>
                                    </p:set>
                                    <p:anim calcmode="lin" valueType="num">
                                      <p:cBhvr additive="repl">
                                        <p:cTn id="629" dur="500" fill="hold"/>
                                        <p:tgtEl>
                                          <p:spTgt spid="213">
                                            <p:txEl>
                                              <p:pRg st="2" end="2"/>
                                            </p:txEl>
                                          </p:spTgt>
                                        </p:tgtEl>
                                        <p:attrNameLst>
                                          <p:attrName>ppt_x</p:attrName>
                                        </p:attrNameLst>
                                      </p:cBhvr>
                                      <p:tavLst>
                                        <p:tav tm="0">
                                          <p:val>
                                            <p:strVal val="#ppt_x"/>
                                          </p:val>
                                        </p:tav>
                                        <p:tav tm="100000">
                                          <p:val>
                                            <p:strVal val="#ppt_x"/>
                                          </p:val>
                                        </p:tav>
                                      </p:tavLst>
                                    </p:anim>
                                    <p:anim calcmode="lin" valueType="num">
                                      <p:cBhvr additive="repl">
                                        <p:cTn id="630" dur="500" fill="hold"/>
                                        <p:tgtEl>
                                          <p:spTgt spid="2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31" fill="hold">
                      <p:stCondLst>
                        <p:cond delay="indefinite"/>
                      </p:stCondLst>
                      <p:childTnLst>
                        <p:par>
                          <p:cTn id="632" fill="hold">
                            <p:stCondLst>
                              <p:cond delay="0"/>
                            </p:stCondLst>
                            <p:childTnLst>
                              <p:par>
                                <p:cTn id="633" nodeType="clickEffect" fill="hold" presetClass="entr" presetID="2" presetSubtype="4">
                                  <p:stCondLst>
                                    <p:cond delay="0"/>
                                  </p:stCondLst>
                                  <p:childTnLst>
                                    <p:set>
                                      <p:cBhvr>
                                        <p:cTn id="634" dur="1" fill="hold">
                                          <p:stCondLst>
                                            <p:cond delay="0"/>
                                          </p:stCondLst>
                                        </p:cTn>
                                        <p:tgtEl>
                                          <p:spTgt spid="213">
                                            <p:txEl>
                                              <p:pRg st="4" end="4"/>
                                            </p:txEl>
                                          </p:spTgt>
                                        </p:tgtEl>
                                        <p:attrNameLst>
                                          <p:attrName>style.visibility</p:attrName>
                                        </p:attrNameLst>
                                      </p:cBhvr>
                                      <p:to>
                                        <p:strVal val="visible"/>
                                      </p:to>
                                    </p:set>
                                    <p:anim calcmode="lin" valueType="num">
                                      <p:cBhvr additive="repl">
                                        <p:cTn id="635" dur="500" fill="hold"/>
                                        <p:tgtEl>
                                          <p:spTgt spid="213">
                                            <p:txEl>
                                              <p:pRg st="4" end="4"/>
                                            </p:txEl>
                                          </p:spTgt>
                                        </p:tgtEl>
                                        <p:attrNameLst>
                                          <p:attrName>ppt_x</p:attrName>
                                        </p:attrNameLst>
                                      </p:cBhvr>
                                      <p:tavLst>
                                        <p:tav tm="0">
                                          <p:val>
                                            <p:strVal val="#ppt_x"/>
                                          </p:val>
                                        </p:tav>
                                        <p:tav tm="100000">
                                          <p:val>
                                            <p:strVal val="#ppt_x"/>
                                          </p:val>
                                        </p:tav>
                                      </p:tavLst>
                                    </p:anim>
                                    <p:anim calcmode="lin" valueType="num">
                                      <p:cBhvr additive="repl">
                                        <p:cTn id="636" dur="500" fill="hold"/>
                                        <p:tgtEl>
                                          <p:spTgt spid="21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Ποιότητα καυσίμου</a:t>
            </a:r>
            <a:endParaRPr b="0" lang="en-US" sz="2300" spc="-1" strike="noStrike">
              <a:solidFill>
                <a:srgbClr val="000000"/>
              </a:solidFill>
              <a:latin typeface="Arial"/>
            </a:endParaRPr>
          </a:p>
        </p:txBody>
      </p:sp>
      <p:sp>
        <p:nvSpPr>
          <p:cNvPr id="94" name="5 - TextBox"/>
          <p:cNvSpPr/>
          <p:nvPr/>
        </p:nvSpPr>
        <p:spPr>
          <a:xfrm>
            <a:off x="395640" y="771480"/>
            <a:ext cx="8352720" cy="2922120"/>
          </a:xfrm>
          <a:prstGeom prst="rect">
            <a:avLst/>
          </a:prstGeom>
          <a:noFill/>
          <a:ln w="0">
            <a:noFill/>
          </a:ln>
        </p:spPr>
        <p:style>
          <a:lnRef idx="0"/>
          <a:fillRef idx="0"/>
          <a:effectRef idx="0"/>
          <a:fontRef idx="minor"/>
        </p:style>
        <p:txBody>
          <a:bodyPr lIns="90000" rIns="90000" tIns="45000" bIns="45000" anchor="t">
            <a:spAutoFit/>
          </a:bodyPr>
          <a:p>
            <a:pPr marL="268200" indent="-268200">
              <a:lnSpc>
                <a:spcPts val="2500"/>
              </a:lnSpc>
              <a:spcAft>
                <a:spcPts val="2401"/>
              </a:spcAft>
              <a:buClr>
                <a:srgbClr val="000000"/>
              </a:buClr>
              <a:buSzPct val="90000"/>
              <a:buFont typeface="Wingdings" charset="2"/>
              <a:buChar char=""/>
            </a:pPr>
            <a:r>
              <a:rPr b="0" lang="el-GR" sz="1800" spc="-1" strike="noStrike">
                <a:solidFill>
                  <a:srgbClr val="000000"/>
                </a:solidFill>
                <a:latin typeface="Arial"/>
              </a:rPr>
              <a:t>Στοιχειομετρικό μίγμα, είναι το μίγμα στο οποίο η αναλογία αέρα-καυσίμου ισούται με 14,7:1, κατά βάρος, δηλαδή 14,7 kg αέρα προς 1 kg βενζίνης ή κατ' όγκο 10.000 λίτρα αέρα προς 1 λίτρο βενζίνης.</a:t>
            </a:r>
            <a:endParaRPr b="0" lang="en-US" sz="1800" spc="-1" strike="noStrike">
              <a:solidFill>
                <a:srgbClr val="000000"/>
              </a:solidFill>
              <a:latin typeface="Arial"/>
            </a:endParaRPr>
          </a:p>
          <a:p>
            <a:pPr marL="268200" indent="-268200">
              <a:lnSpc>
                <a:spcPts val="2500"/>
              </a:lnSpc>
              <a:spcAft>
                <a:spcPts val="2401"/>
              </a:spcAft>
              <a:buClr>
                <a:srgbClr val="000000"/>
              </a:buClr>
              <a:buSzPct val="90000"/>
              <a:buFont typeface="Wingdings" charset="2"/>
              <a:buChar char=""/>
            </a:pPr>
            <a:r>
              <a:rPr b="0" lang="el-GR" sz="1800" spc="-1" strike="noStrike">
                <a:solidFill>
                  <a:srgbClr val="000000"/>
                </a:solidFill>
                <a:latin typeface="Arial"/>
              </a:rPr>
              <a:t>Πλούσιο μίγμα, είναι το μίγμα που περιέχει περισσότερη βενζίνη από τη στοιχειομετρική αναλογία.  </a:t>
            </a:r>
            <a:endParaRPr b="0" lang="en-US" sz="1800" spc="-1" strike="noStrike">
              <a:solidFill>
                <a:srgbClr val="000000"/>
              </a:solidFill>
              <a:latin typeface="Arial"/>
            </a:endParaRPr>
          </a:p>
          <a:p>
            <a:pPr marL="268200" indent="-268200">
              <a:lnSpc>
                <a:spcPts val="2500"/>
              </a:lnSpc>
              <a:spcAft>
                <a:spcPts val="2401"/>
              </a:spcAft>
              <a:buClr>
                <a:srgbClr val="000000"/>
              </a:buClr>
              <a:buSzPct val="90000"/>
              <a:buFont typeface="Wingdings" charset="2"/>
              <a:buChar char=""/>
            </a:pPr>
            <a:r>
              <a:rPr b="0" lang="el-GR" sz="1800" spc="-1" strike="noStrike">
                <a:solidFill>
                  <a:srgbClr val="000000"/>
                </a:solidFill>
                <a:latin typeface="Arial"/>
              </a:rPr>
              <a:t>Φτωχό μίγμα, είναι το μίγμα με αναλογία βενζίνης προς αέρα, μικρότερη από τη στοιχειομετρική αναλογία.</a:t>
            </a:r>
            <a:endParaRPr b="0" lang="en-US" sz="1800" spc="-1" strike="noStrike">
              <a:solidFill>
                <a:srgbClr val="000000"/>
              </a:solidFill>
              <a:latin typeface="Arial"/>
            </a:endParaRPr>
          </a:p>
        </p:txBody>
      </p:sp>
    </p:spTree>
  </p:cSld>
  <p:transition>
    <p:pull dir="rd"/>
  </p:transition>
  <p:timing>
    <p:tnLst>
      <p:par>
        <p:cTn id="35" dur="indefinite" restart="never" nodeType="tmRoot">
          <p:childTnLst>
            <p:seq>
              <p:cTn id="36" dur="indefinite" nodeType="mainSeq">
                <p:childTnLst>
                  <p:par>
                    <p:cTn id="37" fill="hold">
                      <p:stCondLst>
                        <p:cond delay="indefinite"/>
                      </p:stCondLst>
                      <p:childTnLst>
                        <p:par>
                          <p:cTn id="38" fill="hold">
                            <p:stCondLst>
                              <p:cond delay="0"/>
                            </p:stCondLst>
                            <p:childTnLst>
                              <p:par>
                                <p:cTn id="39" nodeType="clickEffect" fill="hold" presetClass="entr" presetID="2" presetSubtype="4">
                                  <p:stCondLst>
                                    <p:cond delay="0"/>
                                  </p:stCondLst>
                                  <p:childTnLst>
                                    <p:set>
                                      <p:cBhvr>
                                        <p:cTn id="40" dur="1" fill="hold">
                                          <p:stCondLst>
                                            <p:cond delay="0"/>
                                          </p:stCondLst>
                                        </p:cTn>
                                        <p:tgtEl>
                                          <p:spTgt spid="94">
                                            <p:txEl>
                                              <p:pRg st="0" end="0"/>
                                            </p:txEl>
                                          </p:spTgt>
                                        </p:tgtEl>
                                        <p:attrNameLst>
                                          <p:attrName>style.visibility</p:attrName>
                                        </p:attrNameLst>
                                      </p:cBhvr>
                                      <p:to>
                                        <p:strVal val="visible"/>
                                      </p:to>
                                    </p:set>
                                    <p:anim calcmode="lin" valueType="num">
                                      <p:cBhvr additive="repl">
                                        <p:cTn id="41" dur="500" fill="hold"/>
                                        <p:tgtEl>
                                          <p:spTgt spid="94">
                                            <p:txEl>
                                              <p:pRg st="0" end="0"/>
                                            </p:txEl>
                                          </p:spTgt>
                                        </p:tgtEl>
                                        <p:attrNameLst>
                                          <p:attrName>ppt_x</p:attrName>
                                        </p:attrNameLst>
                                      </p:cBhvr>
                                      <p:tavLst>
                                        <p:tav tm="0">
                                          <p:val>
                                            <p:strVal val="#ppt_x"/>
                                          </p:val>
                                        </p:tav>
                                        <p:tav tm="100000">
                                          <p:val>
                                            <p:strVal val="#ppt_x"/>
                                          </p:val>
                                        </p:tav>
                                      </p:tavLst>
                                    </p:anim>
                                    <p:anim calcmode="lin" valueType="num">
                                      <p:cBhvr additive="repl">
                                        <p:cTn id="42" dur="500" fill="hold"/>
                                        <p:tgtEl>
                                          <p:spTgt spid="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2" presetSubtype="4">
                                  <p:stCondLst>
                                    <p:cond delay="0"/>
                                  </p:stCondLst>
                                  <p:childTnLst>
                                    <p:set>
                                      <p:cBhvr>
                                        <p:cTn id="46" dur="1" fill="hold">
                                          <p:stCondLst>
                                            <p:cond delay="0"/>
                                          </p:stCondLst>
                                        </p:cTn>
                                        <p:tgtEl>
                                          <p:spTgt spid="94">
                                            <p:txEl>
                                              <p:pRg st="1" end="1"/>
                                            </p:txEl>
                                          </p:spTgt>
                                        </p:tgtEl>
                                        <p:attrNameLst>
                                          <p:attrName>style.visibility</p:attrName>
                                        </p:attrNameLst>
                                      </p:cBhvr>
                                      <p:to>
                                        <p:strVal val="visible"/>
                                      </p:to>
                                    </p:set>
                                    <p:anim calcmode="lin" valueType="num">
                                      <p:cBhvr additive="repl">
                                        <p:cTn id="47" dur="500" fill="hold"/>
                                        <p:tgtEl>
                                          <p:spTgt spid="94">
                                            <p:txEl>
                                              <p:pRg st="1" end="1"/>
                                            </p:txEl>
                                          </p:spTgt>
                                        </p:tgtEl>
                                        <p:attrNameLst>
                                          <p:attrName>ppt_x</p:attrName>
                                        </p:attrNameLst>
                                      </p:cBhvr>
                                      <p:tavLst>
                                        <p:tav tm="0">
                                          <p:val>
                                            <p:strVal val="#ppt_x"/>
                                          </p:val>
                                        </p:tav>
                                        <p:tav tm="100000">
                                          <p:val>
                                            <p:strVal val="#ppt_x"/>
                                          </p:val>
                                        </p:tav>
                                      </p:tavLst>
                                    </p:anim>
                                    <p:anim calcmode="lin" valueType="num">
                                      <p:cBhvr additive="repl">
                                        <p:cTn id="48" dur="500" fill="hold"/>
                                        <p:tgtEl>
                                          <p:spTgt spid="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2" presetSubtype="4">
                                  <p:stCondLst>
                                    <p:cond delay="0"/>
                                  </p:stCondLst>
                                  <p:childTnLst>
                                    <p:set>
                                      <p:cBhvr>
                                        <p:cTn id="52" dur="1" fill="hold">
                                          <p:stCondLst>
                                            <p:cond delay="0"/>
                                          </p:stCondLst>
                                        </p:cTn>
                                        <p:tgtEl>
                                          <p:spTgt spid="94">
                                            <p:txEl>
                                              <p:pRg st="2" end="2"/>
                                            </p:txEl>
                                          </p:spTgt>
                                        </p:tgtEl>
                                        <p:attrNameLst>
                                          <p:attrName>style.visibility</p:attrName>
                                        </p:attrNameLst>
                                      </p:cBhvr>
                                      <p:to>
                                        <p:strVal val="visible"/>
                                      </p:to>
                                    </p:set>
                                    <p:anim calcmode="lin" valueType="num">
                                      <p:cBhvr additive="repl">
                                        <p:cTn id="53" dur="500" fill="hold"/>
                                        <p:tgtEl>
                                          <p:spTgt spid="94">
                                            <p:txEl>
                                              <p:pRg st="2" end="2"/>
                                            </p:txEl>
                                          </p:spTgt>
                                        </p:tgtEl>
                                        <p:attrNameLst>
                                          <p:attrName>ppt_x</p:attrName>
                                        </p:attrNameLst>
                                      </p:cBhvr>
                                      <p:tavLst>
                                        <p:tav tm="0">
                                          <p:val>
                                            <p:strVal val="#ppt_x"/>
                                          </p:val>
                                        </p:tav>
                                        <p:tav tm="100000">
                                          <p:val>
                                            <p:strVal val="#ppt_x"/>
                                          </p:val>
                                        </p:tav>
                                      </p:tavLst>
                                    </p:anim>
                                    <p:anim calcmode="lin" valueType="num">
                                      <p:cBhvr additive="repl">
                                        <p:cTn id="54" dur="500" fill="hold"/>
                                        <p:tgtEl>
                                          <p:spTgt spid="9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00000"/>
                </a:solidFill>
                <a:latin typeface="Calibri"/>
              </a:rPr>
              <a:t>Συστήματα έγχυσης καυσίμου</a:t>
            </a:r>
            <a:endParaRPr b="0" lang="en-US" sz="2300" spc="-1" strike="noStrike">
              <a:solidFill>
                <a:srgbClr val="000000"/>
              </a:solidFill>
              <a:latin typeface="Arial"/>
            </a:endParaRPr>
          </a:p>
        </p:txBody>
      </p:sp>
      <p:sp>
        <p:nvSpPr>
          <p:cNvPr id="217" name="5 - TextBox"/>
          <p:cNvSpPr/>
          <p:nvPr/>
        </p:nvSpPr>
        <p:spPr>
          <a:xfrm>
            <a:off x="395640" y="483480"/>
            <a:ext cx="8352720" cy="364068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Βασική λειτουργία συστημάτων έγχυσης καυσίμου.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Ιστορικά, η έγχυση αναπτύχθηκε και εφαρμόσθηκε για να ξεπερασθεί το μειονέκτημα που παρουσιάζουν όλοι οι δίχρονοι βενζινοκινητήρες, στους οποίους ένα μέρος από το καύσιμο μίγμα εξέρχεται από τον κύλινδρο μαζί με τα καυσαέρια, κατά τη σάρωση.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Με ένα σύστημα έγχυσης ο κινητήρας αναρροφά μόνο αέρα και κάνει τη σάρωση μόνο με αυτόν. Όταν κλείσουν οι θυρίδες και αρχίσει η συμπίεση, τότε γίνεται η έγχυση του καυσίμου, με αποτέλεσμα να μην υπάρχει η παραμικρή απώλεια του.</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Συγκρίνοντας τα παλαιά συστήματα τροφοδοσίας (εξαεριωτές) και τα συστήμα τα έγχυσης (ψεκασμού), βλέπουμε καθαρά ότι υπάρχουν σημαντικές διαφορές, τόσο στον τρόπο λειτουργίας όσο και στην απόδοση τους.</a:t>
            </a:r>
            <a:endParaRPr b="0" lang="en-US" sz="1800" spc="-1" strike="noStrike">
              <a:solidFill>
                <a:srgbClr val="000000"/>
              </a:solidFill>
              <a:latin typeface="Arial"/>
            </a:endParaRPr>
          </a:p>
        </p:txBody>
      </p:sp>
    </p:spTree>
  </p:cSld>
  <p:transition>
    <p:pull dir="rd"/>
  </p:transition>
  <p:timing>
    <p:tnLst>
      <p:par>
        <p:cTn id="637" dur="indefinite" restart="never" nodeType="tmRoot">
          <p:childTnLst>
            <p:seq>
              <p:cTn id="638" dur="indefinite" nodeType="mainSeq">
                <p:childTnLst>
                  <p:par>
                    <p:cTn id="639" fill="hold">
                      <p:stCondLst>
                        <p:cond delay="indefinite"/>
                      </p:stCondLst>
                      <p:childTnLst>
                        <p:par>
                          <p:cTn id="640" fill="hold">
                            <p:stCondLst>
                              <p:cond delay="0"/>
                            </p:stCondLst>
                            <p:childTnLst>
                              <p:par>
                                <p:cTn id="641" nodeType="clickEffect" fill="hold" presetClass="entr" presetID="2" presetSubtype="4">
                                  <p:stCondLst>
                                    <p:cond delay="0"/>
                                  </p:stCondLst>
                                  <p:childTnLst>
                                    <p:set>
                                      <p:cBhvr>
                                        <p:cTn id="642" dur="1" fill="hold">
                                          <p:stCondLst>
                                            <p:cond delay="0"/>
                                          </p:stCondLst>
                                        </p:cTn>
                                        <p:tgtEl>
                                          <p:spTgt spid="217">
                                            <p:txEl>
                                              <p:pRg st="2" end="2"/>
                                            </p:txEl>
                                          </p:spTgt>
                                        </p:tgtEl>
                                        <p:attrNameLst>
                                          <p:attrName>style.visibility</p:attrName>
                                        </p:attrNameLst>
                                      </p:cBhvr>
                                      <p:to>
                                        <p:strVal val="visible"/>
                                      </p:to>
                                    </p:set>
                                    <p:anim calcmode="lin" valueType="num">
                                      <p:cBhvr additive="repl">
                                        <p:cTn id="643" dur="500" fill="hold"/>
                                        <p:tgtEl>
                                          <p:spTgt spid="217">
                                            <p:txEl>
                                              <p:pRg st="2" end="2"/>
                                            </p:txEl>
                                          </p:spTgt>
                                        </p:tgtEl>
                                        <p:attrNameLst>
                                          <p:attrName>ppt_x</p:attrName>
                                        </p:attrNameLst>
                                      </p:cBhvr>
                                      <p:tavLst>
                                        <p:tav tm="0">
                                          <p:val>
                                            <p:strVal val="#ppt_x"/>
                                          </p:val>
                                        </p:tav>
                                        <p:tav tm="100000">
                                          <p:val>
                                            <p:strVal val="#ppt_x"/>
                                          </p:val>
                                        </p:tav>
                                      </p:tavLst>
                                    </p:anim>
                                    <p:anim calcmode="lin" valueType="num">
                                      <p:cBhvr additive="repl">
                                        <p:cTn id="644" dur="500" fill="hold"/>
                                        <p:tgtEl>
                                          <p:spTgt spid="217">
                                            <p:txEl>
                                              <p:pRg st="2" end="2"/>
                                            </p:txEl>
                                          </p:spTgt>
                                        </p:tgtEl>
                                        <p:attrNameLst>
                                          <p:attrName>ppt_y</p:attrName>
                                        </p:attrNameLst>
                                      </p:cBhvr>
                                      <p:tavLst>
                                        <p:tav tm="0">
                                          <p:val>
                                            <p:strVal val="1+#ppt_h/2"/>
                                          </p:val>
                                        </p:tav>
                                        <p:tav tm="100000">
                                          <p:val>
                                            <p:strVal val="#ppt_y"/>
                                          </p:val>
                                        </p:tav>
                                      </p:tavLst>
                                    </p:anim>
                                  </p:childTnLst>
                                </p:cTn>
                              </p:par>
                              <p:par>
                                <p:cTn id="645" nodeType="withEffect" fill="hold" presetClass="entr" presetID="2" presetSubtype="4">
                                  <p:stCondLst>
                                    <p:cond delay="0"/>
                                  </p:stCondLst>
                                  <p:childTnLst>
                                    <p:set>
                                      <p:cBhvr>
                                        <p:cTn id="646" dur="1" fill="hold">
                                          <p:stCondLst>
                                            <p:cond delay="0"/>
                                          </p:stCondLst>
                                        </p:cTn>
                                        <p:tgtEl>
                                          <p:spTgt spid="217">
                                            <p:txEl>
                                              <p:pRg st="3" end="3"/>
                                            </p:txEl>
                                          </p:spTgt>
                                        </p:tgtEl>
                                        <p:attrNameLst>
                                          <p:attrName>style.visibility</p:attrName>
                                        </p:attrNameLst>
                                      </p:cBhvr>
                                      <p:to>
                                        <p:strVal val="visible"/>
                                      </p:to>
                                    </p:set>
                                    <p:anim calcmode="lin" valueType="num">
                                      <p:cBhvr additive="repl">
                                        <p:cTn id="647" dur="500" fill="hold"/>
                                        <p:tgtEl>
                                          <p:spTgt spid="217">
                                            <p:txEl>
                                              <p:pRg st="3" end="3"/>
                                            </p:txEl>
                                          </p:spTgt>
                                        </p:tgtEl>
                                        <p:attrNameLst>
                                          <p:attrName>ppt_x</p:attrName>
                                        </p:attrNameLst>
                                      </p:cBhvr>
                                      <p:tavLst>
                                        <p:tav tm="0">
                                          <p:val>
                                            <p:strVal val="#ppt_x"/>
                                          </p:val>
                                        </p:tav>
                                        <p:tav tm="100000">
                                          <p:val>
                                            <p:strVal val="#ppt_x"/>
                                          </p:val>
                                        </p:tav>
                                      </p:tavLst>
                                    </p:anim>
                                    <p:anim calcmode="lin" valueType="num">
                                      <p:cBhvr additive="repl">
                                        <p:cTn id="648" dur="500" fill="hold"/>
                                        <p:tgtEl>
                                          <p:spTgt spid="21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070c0"/>
                </a:solidFill>
                <a:latin typeface="Calibri"/>
              </a:rPr>
              <a:t>Πλεονεκτήματα συστημάτων έγχυσης</a:t>
            </a:r>
            <a:endParaRPr b="0" lang="en-US" sz="2300" spc="-1" strike="noStrike">
              <a:solidFill>
                <a:srgbClr val="000000"/>
              </a:solidFill>
              <a:latin typeface="Arial"/>
            </a:endParaRPr>
          </a:p>
        </p:txBody>
      </p:sp>
      <p:sp>
        <p:nvSpPr>
          <p:cNvPr id="219" name="5 - TextBox"/>
          <p:cNvSpPr/>
          <p:nvPr/>
        </p:nvSpPr>
        <p:spPr>
          <a:xfrm>
            <a:off x="395640" y="924120"/>
            <a:ext cx="8352720" cy="3198600"/>
          </a:xfrm>
          <a:prstGeom prst="rect">
            <a:avLst/>
          </a:prstGeom>
          <a:noFill/>
          <a:ln w="0">
            <a:noFill/>
          </a:ln>
        </p:spPr>
        <p:style>
          <a:lnRef idx="0"/>
          <a:fillRef idx="0"/>
          <a:effectRef idx="0"/>
          <a:fontRef idx="minor"/>
        </p:style>
        <p:txBody>
          <a:bodyPr lIns="90000" rIns="90000" tIns="45000" bIns="45000" anchor="t">
            <a:spAutoFit/>
          </a:bodyPr>
          <a:p>
            <a:pPr marL="268200" indent="-268200">
              <a:lnSpc>
                <a:spcPct val="100000"/>
              </a:lnSpc>
              <a:spcAft>
                <a:spcPts val="1800"/>
              </a:spcAft>
              <a:buClr>
                <a:srgbClr val="000000"/>
              </a:buClr>
              <a:buSzPct val="90000"/>
              <a:buFont typeface="Wingdings" charset="2"/>
              <a:buChar char=""/>
            </a:pPr>
            <a:r>
              <a:rPr b="0" lang="el-GR" sz="1800" spc="-1" strike="noStrike">
                <a:solidFill>
                  <a:srgbClr val="000000"/>
                </a:solidFill>
                <a:latin typeface="Arial"/>
              </a:rPr>
              <a:t>Ομοιόμορφο μίγμα αέρα-καυσίμου σε κάθε κύλινδρο</a:t>
            </a:r>
            <a:endParaRPr b="0" lang="en-US" sz="1800" spc="-1" strike="noStrike">
              <a:solidFill>
                <a:srgbClr val="000000"/>
              </a:solidFill>
              <a:latin typeface="Arial"/>
            </a:endParaRPr>
          </a:p>
          <a:p>
            <a:pPr marL="268200" indent="-268200">
              <a:lnSpc>
                <a:spcPct val="100000"/>
              </a:lnSpc>
              <a:spcAft>
                <a:spcPts val="1800"/>
              </a:spcAft>
              <a:buClr>
                <a:srgbClr val="000000"/>
              </a:buClr>
              <a:buSzPct val="90000"/>
              <a:buFont typeface="Wingdings" charset="2"/>
              <a:buChar char=""/>
            </a:pPr>
            <a:r>
              <a:rPr b="0" lang="el-GR" sz="1800" spc="-1" strike="noStrike">
                <a:solidFill>
                  <a:srgbClr val="000000"/>
                </a:solidFill>
                <a:latin typeface="Arial"/>
              </a:rPr>
              <a:t>Ακριβής σχέση αέρα-καυσίμου σε κάθε περιοχή στροφών λειτουργίας του κινητήρα</a:t>
            </a:r>
            <a:endParaRPr b="0" lang="en-US" sz="1800" spc="-1" strike="noStrike">
              <a:solidFill>
                <a:srgbClr val="000000"/>
              </a:solidFill>
              <a:latin typeface="Arial"/>
            </a:endParaRPr>
          </a:p>
          <a:p>
            <a:pPr marL="268200" indent="-268200">
              <a:lnSpc>
                <a:spcPct val="100000"/>
              </a:lnSpc>
              <a:spcAft>
                <a:spcPts val="1800"/>
              </a:spcAft>
              <a:buClr>
                <a:srgbClr val="000000"/>
              </a:buClr>
              <a:buSzPct val="90000"/>
              <a:buFont typeface="Wingdings" charset="2"/>
              <a:buChar char=""/>
            </a:pPr>
            <a:r>
              <a:rPr b="0" lang="el-GR" sz="1800" spc="-1" strike="noStrike">
                <a:solidFill>
                  <a:srgbClr val="000000"/>
                </a:solidFill>
                <a:latin typeface="Arial"/>
              </a:rPr>
              <a:t>Συνεχείς διορθώσεις του μίγματος αέρα-καυσίμου</a:t>
            </a:r>
            <a:endParaRPr b="0" lang="en-US" sz="1800" spc="-1" strike="noStrike">
              <a:solidFill>
                <a:srgbClr val="000000"/>
              </a:solidFill>
              <a:latin typeface="Arial"/>
            </a:endParaRPr>
          </a:p>
          <a:p>
            <a:pPr marL="268200" indent="-268200">
              <a:lnSpc>
                <a:spcPct val="100000"/>
              </a:lnSpc>
              <a:spcAft>
                <a:spcPts val="1800"/>
              </a:spcAft>
              <a:buClr>
                <a:srgbClr val="000000"/>
              </a:buClr>
              <a:buSzPct val="90000"/>
              <a:buFont typeface="Wingdings" charset="2"/>
              <a:buChar char=""/>
            </a:pPr>
            <a:r>
              <a:rPr b="0" lang="el-GR" sz="1800" spc="-1" strike="noStrike">
                <a:solidFill>
                  <a:srgbClr val="000000"/>
                </a:solidFill>
                <a:latin typeface="Arial"/>
              </a:rPr>
              <a:t>Διακοπή της παροχής καυσίμου με σκοπό την επίτευξη μειωμένων εκπομπών καυσαερίων σε διάφορες καταστάσεις του κινητήρα (π.χ. κατά το φρενάρισμα)</a:t>
            </a:r>
            <a:endParaRPr b="0" lang="en-US" sz="1800" spc="-1" strike="noStrike">
              <a:solidFill>
                <a:srgbClr val="000000"/>
              </a:solidFill>
              <a:latin typeface="Arial"/>
            </a:endParaRPr>
          </a:p>
          <a:p>
            <a:pPr marL="268200" indent="-268200">
              <a:lnSpc>
                <a:spcPct val="100000"/>
              </a:lnSpc>
              <a:spcAft>
                <a:spcPts val="1800"/>
              </a:spcAft>
              <a:buClr>
                <a:srgbClr val="000000"/>
              </a:buClr>
              <a:buSzPct val="90000"/>
              <a:buFont typeface="Wingdings" charset="2"/>
              <a:buChar char=""/>
            </a:pPr>
            <a:r>
              <a:rPr b="0" lang="el-GR" sz="1800" spc="-1" strike="noStrike">
                <a:solidFill>
                  <a:srgbClr val="000000"/>
                </a:solidFill>
                <a:latin typeface="Arial"/>
              </a:rPr>
              <a:t>Μειωμένη ειδική κατανάλωση καυσίμου, που έχει ως αποτέλεσμα την πρόσθετη οικονομία καυσίμου</a:t>
            </a:r>
            <a:endParaRPr b="0" lang="en-US" sz="1800" spc="-1" strike="noStrike">
              <a:solidFill>
                <a:srgbClr val="000000"/>
              </a:solidFill>
              <a:latin typeface="Arial"/>
            </a:endParaRPr>
          </a:p>
        </p:txBody>
      </p:sp>
    </p:spTree>
  </p:cSld>
  <p:transition>
    <p:pull dir="rd"/>
  </p:transition>
  <p:timing>
    <p:tnLst>
      <p:par>
        <p:cTn id="649" dur="indefinite" restart="never" nodeType="tmRoot">
          <p:childTnLst>
            <p:seq>
              <p:cTn id="650" dur="indefinite" nodeType="mainSeq">
                <p:childTnLst>
                  <p:par>
                    <p:cTn id="651" fill="hold">
                      <p:stCondLst>
                        <p:cond delay="indefinite"/>
                      </p:stCondLst>
                      <p:childTnLst>
                        <p:par>
                          <p:cTn id="652" fill="hold">
                            <p:stCondLst>
                              <p:cond delay="0"/>
                            </p:stCondLst>
                            <p:childTnLst>
                              <p:par>
                                <p:cTn id="653" nodeType="clickEffect" fill="hold" presetClass="entr" presetID="29">
                                  <p:stCondLst>
                                    <p:cond delay="0"/>
                                  </p:stCondLst>
                                  <p:childTnLst>
                                    <p:set>
                                      <p:cBhvr>
                                        <p:cTn id="654" dur="1" fill="hold">
                                          <p:stCondLst>
                                            <p:cond delay="0"/>
                                          </p:stCondLst>
                                        </p:cTn>
                                        <p:tgtEl>
                                          <p:spTgt spid="219">
                                            <p:txEl>
                                              <p:pRg st="0" end="0"/>
                                            </p:txEl>
                                          </p:spTgt>
                                        </p:tgtEl>
                                        <p:attrNameLst>
                                          <p:attrName>style.visibility</p:attrName>
                                        </p:attrNameLst>
                                      </p:cBhvr>
                                      <p:to>
                                        <p:strVal val="visible"/>
                                      </p:to>
                                    </p:set>
                                    <p:anim calcmode="lin" valueType="num">
                                      <p:cBhvr additive="repl">
                                        <p:cTn id="655" dur="500" fill="hold"/>
                                        <p:tgtEl>
                                          <p:spTgt spid="219">
                                            <p:txEl>
                                              <p:pRg st="0" end="0"/>
                                            </p:txEl>
                                          </p:spTgt>
                                        </p:tgtEl>
                                        <p:attrNameLst>
                                          <p:attrName>ppt_x</p:attrName>
                                        </p:attrNameLst>
                                      </p:cBhvr>
                                      <p:tavLst>
                                        <p:tav tm="0">
                                          <p:val>
                                            <p:strVal val="#ppt_x-.2"/>
                                          </p:val>
                                        </p:tav>
                                        <p:tav tm="100000">
                                          <p:val>
                                            <p:strVal val="#ppt_x"/>
                                          </p:val>
                                        </p:tav>
                                      </p:tavLst>
                                    </p:anim>
                                    <p:anim calcmode="lin" valueType="num">
                                      <p:cBhvr additive="repl">
                                        <p:cTn id="656" dur="500" fill="hold"/>
                                        <p:tgtEl>
                                          <p:spTgt spid="219">
                                            <p:txEl>
                                              <p:pRg st="0" end="0"/>
                                            </p:txEl>
                                          </p:spTgt>
                                        </p:tgtEl>
                                        <p:attrNameLst>
                                          <p:attrName>ppt_y</p:attrName>
                                        </p:attrNameLst>
                                      </p:cBhvr>
                                      <p:tavLst>
                                        <p:tav tm="0">
                                          <p:val>
                                            <p:strVal val="#ppt_y"/>
                                          </p:val>
                                        </p:tav>
                                        <p:tav tm="100000">
                                          <p:val>
                                            <p:strVal val="#ppt_y"/>
                                          </p:val>
                                        </p:tav>
                                      </p:tavLst>
                                    </p:anim>
                                    <p:animEffect filter="wipe(right)" transition="in">
                                      <p:cBhvr additive="repl">
                                        <p:cTn id="657" dur="500"/>
                                        <p:tgtEl>
                                          <p:spTgt spid="219">
                                            <p:txEl>
                                              <p:pRg st="0" end="0"/>
                                            </p:txEl>
                                          </p:spTgt>
                                        </p:tgtEl>
                                      </p:cBhvr>
                                    </p:animEffect>
                                  </p:childTnLst>
                                </p:cTn>
                              </p:par>
                            </p:childTnLst>
                          </p:cTn>
                        </p:par>
                      </p:childTnLst>
                    </p:cTn>
                  </p:par>
                  <p:par>
                    <p:cTn id="658" fill="hold">
                      <p:stCondLst>
                        <p:cond delay="indefinite"/>
                      </p:stCondLst>
                      <p:childTnLst>
                        <p:par>
                          <p:cTn id="659" fill="hold">
                            <p:stCondLst>
                              <p:cond delay="0"/>
                            </p:stCondLst>
                            <p:childTnLst>
                              <p:par>
                                <p:cTn id="660" nodeType="clickEffect" fill="hold" presetClass="entr" presetID="29">
                                  <p:stCondLst>
                                    <p:cond delay="0"/>
                                  </p:stCondLst>
                                  <p:childTnLst>
                                    <p:set>
                                      <p:cBhvr>
                                        <p:cTn id="661" dur="1" fill="hold">
                                          <p:stCondLst>
                                            <p:cond delay="0"/>
                                          </p:stCondLst>
                                        </p:cTn>
                                        <p:tgtEl>
                                          <p:spTgt spid="219">
                                            <p:txEl>
                                              <p:pRg st="1" end="1"/>
                                            </p:txEl>
                                          </p:spTgt>
                                        </p:tgtEl>
                                        <p:attrNameLst>
                                          <p:attrName>style.visibility</p:attrName>
                                        </p:attrNameLst>
                                      </p:cBhvr>
                                      <p:to>
                                        <p:strVal val="visible"/>
                                      </p:to>
                                    </p:set>
                                    <p:anim calcmode="lin" valueType="num">
                                      <p:cBhvr additive="repl">
                                        <p:cTn id="662" dur="500" fill="hold"/>
                                        <p:tgtEl>
                                          <p:spTgt spid="219">
                                            <p:txEl>
                                              <p:pRg st="1" end="1"/>
                                            </p:txEl>
                                          </p:spTgt>
                                        </p:tgtEl>
                                        <p:attrNameLst>
                                          <p:attrName>ppt_x</p:attrName>
                                        </p:attrNameLst>
                                      </p:cBhvr>
                                      <p:tavLst>
                                        <p:tav tm="0">
                                          <p:val>
                                            <p:strVal val="#ppt_x-.2"/>
                                          </p:val>
                                        </p:tav>
                                        <p:tav tm="100000">
                                          <p:val>
                                            <p:strVal val="#ppt_x"/>
                                          </p:val>
                                        </p:tav>
                                      </p:tavLst>
                                    </p:anim>
                                    <p:anim calcmode="lin" valueType="num">
                                      <p:cBhvr additive="repl">
                                        <p:cTn id="663" dur="500" fill="hold"/>
                                        <p:tgtEl>
                                          <p:spTgt spid="219">
                                            <p:txEl>
                                              <p:pRg st="1" end="1"/>
                                            </p:txEl>
                                          </p:spTgt>
                                        </p:tgtEl>
                                        <p:attrNameLst>
                                          <p:attrName>ppt_y</p:attrName>
                                        </p:attrNameLst>
                                      </p:cBhvr>
                                      <p:tavLst>
                                        <p:tav tm="0">
                                          <p:val>
                                            <p:strVal val="#ppt_y"/>
                                          </p:val>
                                        </p:tav>
                                        <p:tav tm="100000">
                                          <p:val>
                                            <p:strVal val="#ppt_y"/>
                                          </p:val>
                                        </p:tav>
                                      </p:tavLst>
                                    </p:anim>
                                    <p:animEffect filter="wipe(right)" transition="in">
                                      <p:cBhvr additive="repl">
                                        <p:cTn id="664" dur="500"/>
                                        <p:tgtEl>
                                          <p:spTgt spid="219">
                                            <p:txEl>
                                              <p:pRg st="1" end="1"/>
                                            </p:txEl>
                                          </p:spTgt>
                                        </p:tgtEl>
                                      </p:cBhvr>
                                    </p:animEffect>
                                  </p:childTnLst>
                                </p:cTn>
                              </p:par>
                            </p:childTnLst>
                          </p:cTn>
                        </p:par>
                      </p:childTnLst>
                    </p:cTn>
                  </p:par>
                  <p:par>
                    <p:cTn id="665" fill="hold">
                      <p:stCondLst>
                        <p:cond delay="indefinite"/>
                      </p:stCondLst>
                      <p:childTnLst>
                        <p:par>
                          <p:cTn id="666" fill="hold">
                            <p:stCondLst>
                              <p:cond delay="0"/>
                            </p:stCondLst>
                            <p:childTnLst>
                              <p:par>
                                <p:cTn id="667" nodeType="clickEffect" fill="hold" presetClass="entr" presetID="29">
                                  <p:stCondLst>
                                    <p:cond delay="0"/>
                                  </p:stCondLst>
                                  <p:childTnLst>
                                    <p:set>
                                      <p:cBhvr>
                                        <p:cTn id="668" dur="1" fill="hold">
                                          <p:stCondLst>
                                            <p:cond delay="0"/>
                                          </p:stCondLst>
                                        </p:cTn>
                                        <p:tgtEl>
                                          <p:spTgt spid="219">
                                            <p:txEl>
                                              <p:pRg st="2" end="2"/>
                                            </p:txEl>
                                          </p:spTgt>
                                        </p:tgtEl>
                                        <p:attrNameLst>
                                          <p:attrName>style.visibility</p:attrName>
                                        </p:attrNameLst>
                                      </p:cBhvr>
                                      <p:to>
                                        <p:strVal val="visible"/>
                                      </p:to>
                                    </p:set>
                                    <p:anim calcmode="lin" valueType="num">
                                      <p:cBhvr additive="repl">
                                        <p:cTn id="669" dur="500" fill="hold"/>
                                        <p:tgtEl>
                                          <p:spTgt spid="219">
                                            <p:txEl>
                                              <p:pRg st="2" end="2"/>
                                            </p:txEl>
                                          </p:spTgt>
                                        </p:tgtEl>
                                        <p:attrNameLst>
                                          <p:attrName>ppt_x</p:attrName>
                                        </p:attrNameLst>
                                      </p:cBhvr>
                                      <p:tavLst>
                                        <p:tav tm="0">
                                          <p:val>
                                            <p:strVal val="#ppt_x-.2"/>
                                          </p:val>
                                        </p:tav>
                                        <p:tav tm="100000">
                                          <p:val>
                                            <p:strVal val="#ppt_x"/>
                                          </p:val>
                                        </p:tav>
                                      </p:tavLst>
                                    </p:anim>
                                    <p:anim calcmode="lin" valueType="num">
                                      <p:cBhvr additive="repl">
                                        <p:cTn id="670" dur="500" fill="hold"/>
                                        <p:tgtEl>
                                          <p:spTgt spid="219">
                                            <p:txEl>
                                              <p:pRg st="2" end="2"/>
                                            </p:txEl>
                                          </p:spTgt>
                                        </p:tgtEl>
                                        <p:attrNameLst>
                                          <p:attrName>ppt_y</p:attrName>
                                        </p:attrNameLst>
                                      </p:cBhvr>
                                      <p:tavLst>
                                        <p:tav tm="0">
                                          <p:val>
                                            <p:strVal val="#ppt_y"/>
                                          </p:val>
                                        </p:tav>
                                        <p:tav tm="100000">
                                          <p:val>
                                            <p:strVal val="#ppt_y"/>
                                          </p:val>
                                        </p:tav>
                                      </p:tavLst>
                                    </p:anim>
                                    <p:animEffect filter="wipe(right)" transition="in">
                                      <p:cBhvr additive="repl">
                                        <p:cTn id="671" dur="500"/>
                                        <p:tgtEl>
                                          <p:spTgt spid="219">
                                            <p:txEl>
                                              <p:pRg st="2" end="2"/>
                                            </p:txEl>
                                          </p:spTgt>
                                        </p:tgtEl>
                                      </p:cBhvr>
                                    </p:animEffect>
                                  </p:childTnLst>
                                </p:cTn>
                              </p:par>
                            </p:childTnLst>
                          </p:cTn>
                        </p:par>
                      </p:childTnLst>
                    </p:cTn>
                  </p:par>
                  <p:par>
                    <p:cTn id="672" fill="hold">
                      <p:stCondLst>
                        <p:cond delay="indefinite"/>
                      </p:stCondLst>
                      <p:childTnLst>
                        <p:par>
                          <p:cTn id="673" fill="hold">
                            <p:stCondLst>
                              <p:cond delay="0"/>
                            </p:stCondLst>
                            <p:childTnLst>
                              <p:par>
                                <p:cTn id="674" nodeType="clickEffect" fill="hold" presetClass="entr" presetID="29">
                                  <p:stCondLst>
                                    <p:cond delay="0"/>
                                  </p:stCondLst>
                                  <p:childTnLst>
                                    <p:set>
                                      <p:cBhvr>
                                        <p:cTn id="675" dur="1" fill="hold">
                                          <p:stCondLst>
                                            <p:cond delay="0"/>
                                          </p:stCondLst>
                                        </p:cTn>
                                        <p:tgtEl>
                                          <p:spTgt spid="219">
                                            <p:txEl>
                                              <p:pRg st="3" end="3"/>
                                            </p:txEl>
                                          </p:spTgt>
                                        </p:tgtEl>
                                        <p:attrNameLst>
                                          <p:attrName>style.visibility</p:attrName>
                                        </p:attrNameLst>
                                      </p:cBhvr>
                                      <p:to>
                                        <p:strVal val="visible"/>
                                      </p:to>
                                    </p:set>
                                    <p:anim calcmode="lin" valueType="num">
                                      <p:cBhvr additive="repl">
                                        <p:cTn id="676" dur="500" fill="hold"/>
                                        <p:tgtEl>
                                          <p:spTgt spid="219">
                                            <p:txEl>
                                              <p:pRg st="3" end="3"/>
                                            </p:txEl>
                                          </p:spTgt>
                                        </p:tgtEl>
                                        <p:attrNameLst>
                                          <p:attrName>ppt_x</p:attrName>
                                        </p:attrNameLst>
                                      </p:cBhvr>
                                      <p:tavLst>
                                        <p:tav tm="0">
                                          <p:val>
                                            <p:strVal val="#ppt_x-.2"/>
                                          </p:val>
                                        </p:tav>
                                        <p:tav tm="100000">
                                          <p:val>
                                            <p:strVal val="#ppt_x"/>
                                          </p:val>
                                        </p:tav>
                                      </p:tavLst>
                                    </p:anim>
                                    <p:anim calcmode="lin" valueType="num">
                                      <p:cBhvr additive="repl">
                                        <p:cTn id="677" dur="500" fill="hold"/>
                                        <p:tgtEl>
                                          <p:spTgt spid="219">
                                            <p:txEl>
                                              <p:pRg st="3" end="3"/>
                                            </p:txEl>
                                          </p:spTgt>
                                        </p:tgtEl>
                                        <p:attrNameLst>
                                          <p:attrName>ppt_y</p:attrName>
                                        </p:attrNameLst>
                                      </p:cBhvr>
                                      <p:tavLst>
                                        <p:tav tm="0">
                                          <p:val>
                                            <p:strVal val="#ppt_y"/>
                                          </p:val>
                                        </p:tav>
                                        <p:tav tm="100000">
                                          <p:val>
                                            <p:strVal val="#ppt_y"/>
                                          </p:val>
                                        </p:tav>
                                      </p:tavLst>
                                    </p:anim>
                                    <p:animEffect filter="wipe(right)" transition="in">
                                      <p:cBhvr additive="repl">
                                        <p:cTn id="678" dur="500"/>
                                        <p:tgtEl>
                                          <p:spTgt spid="219">
                                            <p:txEl>
                                              <p:pRg st="3" end="3"/>
                                            </p:txEl>
                                          </p:spTgt>
                                        </p:tgtEl>
                                      </p:cBhvr>
                                    </p:animEffect>
                                  </p:childTnLst>
                                </p:cTn>
                              </p:par>
                            </p:childTnLst>
                          </p:cTn>
                        </p:par>
                      </p:childTnLst>
                    </p:cTn>
                  </p:par>
                  <p:par>
                    <p:cTn id="679" fill="hold">
                      <p:stCondLst>
                        <p:cond delay="indefinite"/>
                      </p:stCondLst>
                      <p:childTnLst>
                        <p:par>
                          <p:cTn id="680" fill="hold">
                            <p:stCondLst>
                              <p:cond delay="0"/>
                            </p:stCondLst>
                            <p:childTnLst>
                              <p:par>
                                <p:cTn id="681" nodeType="clickEffect" fill="hold" presetClass="entr" presetID="29">
                                  <p:stCondLst>
                                    <p:cond delay="0"/>
                                  </p:stCondLst>
                                  <p:childTnLst>
                                    <p:set>
                                      <p:cBhvr>
                                        <p:cTn id="682" dur="1" fill="hold">
                                          <p:stCondLst>
                                            <p:cond delay="0"/>
                                          </p:stCondLst>
                                        </p:cTn>
                                        <p:tgtEl>
                                          <p:spTgt spid="219">
                                            <p:txEl>
                                              <p:pRg st="4" end="4"/>
                                            </p:txEl>
                                          </p:spTgt>
                                        </p:tgtEl>
                                        <p:attrNameLst>
                                          <p:attrName>style.visibility</p:attrName>
                                        </p:attrNameLst>
                                      </p:cBhvr>
                                      <p:to>
                                        <p:strVal val="visible"/>
                                      </p:to>
                                    </p:set>
                                    <p:anim calcmode="lin" valueType="num">
                                      <p:cBhvr additive="repl">
                                        <p:cTn id="683" dur="500" fill="hold"/>
                                        <p:tgtEl>
                                          <p:spTgt spid="219">
                                            <p:txEl>
                                              <p:pRg st="4" end="4"/>
                                            </p:txEl>
                                          </p:spTgt>
                                        </p:tgtEl>
                                        <p:attrNameLst>
                                          <p:attrName>ppt_x</p:attrName>
                                        </p:attrNameLst>
                                      </p:cBhvr>
                                      <p:tavLst>
                                        <p:tav tm="0">
                                          <p:val>
                                            <p:strVal val="#ppt_x-.2"/>
                                          </p:val>
                                        </p:tav>
                                        <p:tav tm="100000">
                                          <p:val>
                                            <p:strVal val="#ppt_x"/>
                                          </p:val>
                                        </p:tav>
                                      </p:tavLst>
                                    </p:anim>
                                    <p:anim calcmode="lin" valueType="num">
                                      <p:cBhvr additive="repl">
                                        <p:cTn id="684" dur="500" fill="hold"/>
                                        <p:tgtEl>
                                          <p:spTgt spid="219">
                                            <p:txEl>
                                              <p:pRg st="4" end="4"/>
                                            </p:txEl>
                                          </p:spTgt>
                                        </p:tgtEl>
                                        <p:attrNameLst>
                                          <p:attrName>ppt_y</p:attrName>
                                        </p:attrNameLst>
                                      </p:cBhvr>
                                      <p:tavLst>
                                        <p:tav tm="0">
                                          <p:val>
                                            <p:strVal val="#ppt_y"/>
                                          </p:val>
                                        </p:tav>
                                        <p:tav tm="100000">
                                          <p:val>
                                            <p:strVal val="#ppt_y"/>
                                          </p:val>
                                        </p:tav>
                                      </p:tavLst>
                                    </p:anim>
                                    <p:animEffect filter="wipe(right)" transition="in">
                                      <p:cBhvr additive="repl">
                                        <p:cTn id="685" dur="500"/>
                                        <p:tgtEl>
                                          <p:spTgt spid="219">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070c0"/>
                </a:solidFill>
                <a:latin typeface="Calibri"/>
              </a:rPr>
              <a:t>Πλεονεκτήματα συστημάτων έγχυσης</a:t>
            </a:r>
            <a:endParaRPr b="0" lang="en-US" sz="2300" spc="-1" strike="noStrike">
              <a:solidFill>
                <a:srgbClr val="000000"/>
              </a:solidFill>
              <a:latin typeface="Arial"/>
            </a:endParaRPr>
          </a:p>
        </p:txBody>
      </p:sp>
      <p:sp>
        <p:nvSpPr>
          <p:cNvPr id="221" name="5 - TextBox"/>
          <p:cNvSpPr/>
          <p:nvPr/>
        </p:nvSpPr>
        <p:spPr>
          <a:xfrm>
            <a:off x="395640" y="924120"/>
            <a:ext cx="8352720" cy="2649960"/>
          </a:xfrm>
          <a:prstGeom prst="rect">
            <a:avLst/>
          </a:prstGeom>
          <a:noFill/>
          <a:ln w="0">
            <a:noFill/>
          </a:ln>
        </p:spPr>
        <p:style>
          <a:lnRef idx="0"/>
          <a:fillRef idx="0"/>
          <a:effectRef idx="0"/>
          <a:fontRef idx="minor"/>
        </p:style>
        <p:txBody>
          <a:bodyPr lIns="90000" rIns="90000" tIns="45000" bIns="45000" anchor="t">
            <a:spAutoFit/>
          </a:bodyPr>
          <a:p>
            <a:pPr marL="268200" indent="-268200">
              <a:lnSpc>
                <a:spcPct val="100000"/>
              </a:lnSpc>
              <a:spcAft>
                <a:spcPts val="1800"/>
              </a:spcAft>
              <a:buClr>
                <a:srgbClr val="000000"/>
              </a:buClr>
              <a:buSzPct val="90000"/>
              <a:buFont typeface="Wingdings" charset="2"/>
              <a:buChar char=""/>
            </a:pPr>
            <a:r>
              <a:rPr b="0" lang="el-GR" sz="1800" spc="-1" strike="noStrike">
                <a:solidFill>
                  <a:srgbClr val="000000"/>
                </a:solidFill>
                <a:latin typeface="Arial"/>
              </a:rPr>
              <a:t>Μεγαλύτερη απόδοση ισχύος του κινητήρα</a:t>
            </a:r>
            <a:endParaRPr b="0" lang="en-US" sz="1800" spc="-1" strike="noStrike">
              <a:solidFill>
                <a:srgbClr val="000000"/>
              </a:solidFill>
              <a:latin typeface="Arial"/>
            </a:endParaRPr>
          </a:p>
          <a:p>
            <a:pPr marL="268200" indent="-268200">
              <a:lnSpc>
                <a:spcPct val="100000"/>
              </a:lnSpc>
              <a:spcAft>
                <a:spcPts val="1800"/>
              </a:spcAft>
              <a:buClr>
                <a:srgbClr val="000000"/>
              </a:buClr>
              <a:buSzPct val="90000"/>
              <a:buFont typeface="Wingdings" charset="2"/>
              <a:buChar char=""/>
            </a:pPr>
            <a:r>
              <a:rPr b="0" lang="el-GR" sz="1800" spc="-1" strike="noStrike">
                <a:solidFill>
                  <a:srgbClr val="000000"/>
                </a:solidFill>
                <a:latin typeface="Arial"/>
              </a:rPr>
              <a:t>Μεγαλύτερη ροπή στις χαμηλές στροφές λειτουργίας του κινητήρα</a:t>
            </a:r>
            <a:endParaRPr b="0" lang="en-US" sz="1800" spc="-1" strike="noStrike">
              <a:solidFill>
                <a:srgbClr val="000000"/>
              </a:solidFill>
              <a:latin typeface="Arial"/>
            </a:endParaRPr>
          </a:p>
          <a:p>
            <a:pPr marL="268200" indent="-268200">
              <a:lnSpc>
                <a:spcPct val="100000"/>
              </a:lnSpc>
              <a:spcAft>
                <a:spcPts val="1800"/>
              </a:spcAft>
              <a:buClr>
                <a:srgbClr val="000000"/>
              </a:buClr>
              <a:buSzPct val="90000"/>
              <a:buFont typeface="Wingdings" charset="2"/>
              <a:buChar char=""/>
            </a:pPr>
            <a:r>
              <a:rPr b="0" lang="el-GR" sz="1800" spc="-1" strike="noStrike">
                <a:solidFill>
                  <a:srgbClr val="000000"/>
                </a:solidFill>
                <a:latin typeface="Arial"/>
              </a:rPr>
              <a:t>Άμεση απόκριση της πεταλούδας του επιταχυντή (γκαζιού), λόγω της μικρότερης διαδρομής που έχει να διανύσει το μίγμα αέρα-καυσίμου</a:t>
            </a:r>
            <a:endParaRPr b="0" lang="en-US" sz="1800" spc="-1" strike="noStrike">
              <a:solidFill>
                <a:srgbClr val="000000"/>
              </a:solidFill>
              <a:latin typeface="Arial"/>
            </a:endParaRPr>
          </a:p>
          <a:p>
            <a:pPr marL="268200" indent="-268200">
              <a:lnSpc>
                <a:spcPct val="100000"/>
              </a:lnSpc>
              <a:spcAft>
                <a:spcPts val="1800"/>
              </a:spcAft>
              <a:buClr>
                <a:srgbClr val="000000"/>
              </a:buClr>
              <a:buSzPct val="90000"/>
              <a:buFont typeface="Wingdings" charset="2"/>
              <a:buChar char=""/>
            </a:pPr>
            <a:r>
              <a:rPr b="0" lang="el-GR" sz="1800" spc="-1" strike="noStrike">
                <a:solidFill>
                  <a:srgbClr val="000000"/>
                </a:solidFill>
                <a:latin typeface="Arial"/>
              </a:rPr>
              <a:t>Βελτιωμένη ψυχρή εκκίνηση και προθέρμανση του κινητήρα</a:t>
            </a:r>
            <a:endParaRPr b="0" lang="en-US" sz="1800" spc="-1" strike="noStrike">
              <a:solidFill>
                <a:srgbClr val="000000"/>
              </a:solidFill>
              <a:latin typeface="Arial"/>
            </a:endParaRPr>
          </a:p>
          <a:p>
            <a:pPr marL="268200" indent="-268200">
              <a:lnSpc>
                <a:spcPct val="100000"/>
              </a:lnSpc>
              <a:spcAft>
                <a:spcPts val="1800"/>
              </a:spcAft>
              <a:buClr>
                <a:srgbClr val="000000"/>
              </a:buClr>
              <a:buSzPct val="90000"/>
              <a:buFont typeface="Wingdings" charset="2"/>
              <a:buChar char=""/>
            </a:pPr>
            <a:r>
              <a:rPr b="0" lang="el-GR" sz="1800" spc="-1" strike="noStrike">
                <a:solidFill>
                  <a:srgbClr val="000000"/>
                </a:solidFill>
                <a:latin typeface="Arial"/>
              </a:rPr>
              <a:t>Χαμηλότερες εκπομπές καυσαερίων</a:t>
            </a:r>
            <a:endParaRPr b="0" lang="en-US" sz="1800" spc="-1" strike="noStrike">
              <a:solidFill>
                <a:srgbClr val="000000"/>
              </a:solidFill>
              <a:latin typeface="Arial"/>
            </a:endParaRPr>
          </a:p>
        </p:txBody>
      </p:sp>
    </p:spTree>
  </p:cSld>
  <p:transition>
    <p:pull dir="rd"/>
  </p:transition>
  <p:timing>
    <p:tnLst>
      <p:par>
        <p:cTn id="686" dur="indefinite" restart="never" nodeType="tmRoot">
          <p:childTnLst>
            <p:seq>
              <p:cTn id="687" dur="indefinite" nodeType="mainSeq">
                <p:childTnLst>
                  <p:par>
                    <p:cTn id="688" fill="hold">
                      <p:stCondLst>
                        <p:cond delay="indefinite"/>
                      </p:stCondLst>
                      <p:childTnLst>
                        <p:par>
                          <p:cTn id="689" fill="hold">
                            <p:stCondLst>
                              <p:cond delay="0"/>
                            </p:stCondLst>
                            <p:childTnLst>
                              <p:par>
                                <p:cTn id="690" nodeType="clickEffect" fill="hold" presetClass="entr" presetID="29">
                                  <p:stCondLst>
                                    <p:cond delay="0"/>
                                  </p:stCondLst>
                                  <p:childTnLst>
                                    <p:set>
                                      <p:cBhvr>
                                        <p:cTn id="691" dur="1" fill="hold">
                                          <p:stCondLst>
                                            <p:cond delay="0"/>
                                          </p:stCondLst>
                                        </p:cTn>
                                        <p:tgtEl>
                                          <p:spTgt spid="221">
                                            <p:txEl>
                                              <p:pRg st="0" end="0"/>
                                            </p:txEl>
                                          </p:spTgt>
                                        </p:tgtEl>
                                        <p:attrNameLst>
                                          <p:attrName>style.visibility</p:attrName>
                                        </p:attrNameLst>
                                      </p:cBhvr>
                                      <p:to>
                                        <p:strVal val="visible"/>
                                      </p:to>
                                    </p:set>
                                    <p:anim calcmode="lin" valueType="num">
                                      <p:cBhvr additive="repl">
                                        <p:cTn id="692" dur="500" fill="hold"/>
                                        <p:tgtEl>
                                          <p:spTgt spid="221">
                                            <p:txEl>
                                              <p:pRg st="0" end="0"/>
                                            </p:txEl>
                                          </p:spTgt>
                                        </p:tgtEl>
                                        <p:attrNameLst>
                                          <p:attrName>ppt_x</p:attrName>
                                        </p:attrNameLst>
                                      </p:cBhvr>
                                      <p:tavLst>
                                        <p:tav tm="0">
                                          <p:val>
                                            <p:strVal val="#ppt_x-.2"/>
                                          </p:val>
                                        </p:tav>
                                        <p:tav tm="100000">
                                          <p:val>
                                            <p:strVal val="#ppt_x"/>
                                          </p:val>
                                        </p:tav>
                                      </p:tavLst>
                                    </p:anim>
                                    <p:anim calcmode="lin" valueType="num">
                                      <p:cBhvr additive="repl">
                                        <p:cTn id="693" dur="500" fill="hold"/>
                                        <p:tgtEl>
                                          <p:spTgt spid="221">
                                            <p:txEl>
                                              <p:pRg st="0" end="0"/>
                                            </p:txEl>
                                          </p:spTgt>
                                        </p:tgtEl>
                                        <p:attrNameLst>
                                          <p:attrName>ppt_y</p:attrName>
                                        </p:attrNameLst>
                                      </p:cBhvr>
                                      <p:tavLst>
                                        <p:tav tm="0">
                                          <p:val>
                                            <p:strVal val="#ppt_y"/>
                                          </p:val>
                                        </p:tav>
                                        <p:tav tm="100000">
                                          <p:val>
                                            <p:strVal val="#ppt_y"/>
                                          </p:val>
                                        </p:tav>
                                      </p:tavLst>
                                    </p:anim>
                                    <p:animEffect filter="wipe(right)" transition="in">
                                      <p:cBhvr additive="repl">
                                        <p:cTn id="694" dur="500"/>
                                        <p:tgtEl>
                                          <p:spTgt spid="221">
                                            <p:txEl>
                                              <p:pRg st="0" end="0"/>
                                            </p:txEl>
                                          </p:spTgt>
                                        </p:tgtEl>
                                      </p:cBhvr>
                                    </p:animEffect>
                                  </p:childTnLst>
                                </p:cTn>
                              </p:par>
                            </p:childTnLst>
                          </p:cTn>
                        </p:par>
                      </p:childTnLst>
                    </p:cTn>
                  </p:par>
                  <p:par>
                    <p:cTn id="695" fill="hold">
                      <p:stCondLst>
                        <p:cond delay="indefinite"/>
                      </p:stCondLst>
                      <p:childTnLst>
                        <p:par>
                          <p:cTn id="696" fill="hold">
                            <p:stCondLst>
                              <p:cond delay="0"/>
                            </p:stCondLst>
                            <p:childTnLst>
                              <p:par>
                                <p:cTn id="697" nodeType="clickEffect" fill="hold" presetClass="entr" presetID="29">
                                  <p:stCondLst>
                                    <p:cond delay="0"/>
                                  </p:stCondLst>
                                  <p:childTnLst>
                                    <p:set>
                                      <p:cBhvr>
                                        <p:cTn id="698" dur="1" fill="hold">
                                          <p:stCondLst>
                                            <p:cond delay="0"/>
                                          </p:stCondLst>
                                        </p:cTn>
                                        <p:tgtEl>
                                          <p:spTgt spid="221">
                                            <p:txEl>
                                              <p:pRg st="1" end="1"/>
                                            </p:txEl>
                                          </p:spTgt>
                                        </p:tgtEl>
                                        <p:attrNameLst>
                                          <p:attrName>style.visibility</p:attrName>
                                        </p:attrNameLst>
                                      </p:cBhvr>
                                      <p:to>
                                        <p:strVal val="visible"/>
                                      </p:to>
                                    </p:set>
                                    <p:anim calcmode="lin" valueType="num">
                                      <p:cBhvr additive="repl">
                                        <p:cTn id="699" dur="500" fill="hold"/>
                                        <p:tgtEl>
                                          <p:spTgt spid="221">
                                            <p:txEl>
                                              <p:pRg st="1" end="1"/>
                                            </p:txEl>
                                          </p:spTgt>
                                        </p:tgtEl>
                                        <p:attrNameLst>
                                          <p:attrName>ppt_x</p:attrName>
                                        </p:attrNameLst>
                                      </p:cBhvr>
                                      <p:tavLst>
                                        <p:tav tm="0">
                                          <p:val>
                                            <p:strVal val="#ppt_x-.2"/>
                                          </p:val>
                                        </p:tav>
                                        <p:tav tm="100000">
                                          <p:val>
                                            <p:strVal val="#ppt_x"/>
                                          </p:val>
                                        </p:tav>
                                      </p:tavLst>
                                    </p:anim>
                                    <p:anim calcmode="lin" valueType="num">
                                      <p:cBhvr additive="repl">
                                        <p:cTn id="700" dur="500" fill="hold"/>
                                        <p:tgtEl>
                                          <p:spTgt spid="221">
                                            <p:txEl>
                                              <p:pRg st="1" end="1"/>
                                            </p:txEl>
                                          </p:spTgt>
                                        </p:tgtEl>
                                        <p:attrNameLst>
                                          <p:attrName>ppt_y</p:attrName>
                                        </p:attrNameLst>
                                      </p:cBhvr>
                                      <p:tavLst>
                                        <p:tav tm="0">
                                          <p:val>
                                            <p:strVal val="#ppt_y"/>
                                          </p:val>
                                        </p:tav>
                                        <p:tav tm="100000">
                                          <p:val>
                                            <p:strVal val="#ppt_y"/>
                                          </p:val>
                                        </p:tav>
                                      </p:tavLst>
                                    </p:anim>
                                    <p:animEffect filter="wipe(right)" transition="in">
                                      <p:cBhvr additive="repl">
                                        <p:cTn id="701" dur="500"/>
                                        <p:tgtEl>
                                          <p:spTgt spid="221">
                                            <p:txEl>
                                              <p:pRg st="1" end="1"/>
                                            </p:txEl>
                                          </p:spTgt>
                                        </p:tgtEl>
                                      </p:cBhvr>
                                    </p:animEffect>
                                  </p:childTnLst>
                                </p:cTn>
                              </p:par>
                            </p:childTnLst>
                          </p:cTn>
                        </p:par>
                      </p:childTnLst>
                    </p:cTn>
                  </p:par>
                  <p:par>
                    <p:cTn id="702" fill="hold">
                      <p:stCondLst>
                        <p:cond delay="indefinite"/>
                      </p:stCondLst>
                      <p:childTnLst>
                        <p:par>
                          <p:cTn id="703" fill="hold">
                            <p:stCondLst>
                              <p:cond delay="0"/>
                            </p:stCondLst>
                            <p:childTnLst>
                              <p:par>
                                <p:cTn id="704" nodeType="clickEffect" fill="hold" presetClass="entr" presetID="29">
                                  <p:stCondLst>
                                    <p:cond delay="0"/>
                                  </p:stCondLst>
                                  <p:childTnLst>
                                    <p:set>
                                      <p:cBhvr>
                                        <p:cTn id="705" dur="1" fill="hold">
                                          <p:stCondLst>
                                            <p:cond delay="0"/>
                                          </p:stCondLst>
                                        </p:cTn>
                                        <p:tgtEl>
                                          <p:spTgt spid="221">
                                            <p:txEl>
                                              <p:pRg st="2" end="2"/>
                                            </p:txEl>
                                          </p:spTgt>
                                        </p:tgtEl>
                                        <p:attrNameLst>
                                          <p:attrName>style.visibility</p:attrName>
                                        </p:attrNameLst>
                                      </p:cBhvr>
                                      <p:to>
                                        <p:strVal val="visible"/>
                                      </p:to>
                                    </p:set>
                                    <p:anim calcmode="lin" valueType="num">
                                      <p:cBhvr additive="repl">
                                        <p:cTn id="706" dur="500" fill="hold"/>
                                        <p:tgtEl>
                                          <p:spTgt spid="221">
                                            <p:txEl>
                                              <p:pRg st="2" end="2"/>
                                            </p:txEl>
                                          </p:spTgt>
                                        </p:tgtEl>
                                        <p:attrNameLst>
                                          <p:attrName>ppt_x</p:attrName>
                                        </p:attrNameLst>
                                      </p:cBhvr>
                                      <p:tavLst>
                                        <p:tav tm="0">
                                          <p:val>
                                            <p:strVal val="#ppt_x-.2"/>
                                          </p:val>
                                        </p:tav>
                                        <p:tav tm="100000">
                                          <p:val>
                                            <p:strVal val="#ppt_x"/>
                                          </p:val>
                                        </p:tav>
                                      </p:tavLst>
                                    </p:anim>
                                    <p:anim calcmode="lin" valueType="num">
                                      <p:cBhvr additive="repl">
                                        <p:cTn id="707" dur="500" fill="hold"/>
                                        <p:tgtEl>
                                          <p:spTgt spid="221">
                                            <p:txEl>
                                              <p:pRg st="2" end="2"/>
                                            </p:txEl>
                                          </p:spTgt>
                                        </p:tgtEl>
                                        <p:attrNameLst>
                                          <p:attrName>ppt_y</p:attrName>
                                        </p:attrNameLst>
                                      </p:cBhvr>
                                      <p:tavLst>
                                        <p:tav tm="0">
                                          <p:val>
                                            <p:strVal val="#ppt_y"/>
                                          </p:val>
                                        </p:tav>
                                        <p:tav tm="100000">
                                          <p:val>
                                            <p:strVal val="#ppt_y"/>
                                          </p:val>
                                        </p:tav>
                                      </p:tavLst>
                                    </p:anim>
                                    <p:animEffect filter="wipe(right)" transition="in">
                                      <p:cBhvr additive="repl">
                                        <p:cTn id="708" dur="500"/>
                                        <p:tgtEl>
                                          <p:spTgt spid="221">
                                            <p:txEl>
                                              <p:pRg st="2" end="2"/>
                                            </p:txEl>
                                          </p:spTgt>
                                        </p:tgtEl>
                                      </p:cBhvr>
                                    </p:animEffect>
                                  </p:childTnLst>
                                </p:cTn>
                              </p:par>
                            </p:childTnLst>
                          </p:cTn>
                        </p:par>
                      </p:childTnLst>
                    </p:cTn>
                  </p:par>
                  <p:par>
                    <p:cTn id="709" fill="hold">
                      <p:stCondLst>
                        <p:cond delay="indefinite"/>
                      </p:stCondLst>
                      <p:childTnLst>
                        <p:par>
                          <p:cTn id="710" fill="hold">
                            <p:stCondLst>
                              <p:cond delay="0"/>
                            </p:stCondLst>
                            <p:childTnLst>
                              <p:par>
                                <p:cTn id="711" nodeType="clickEffect" fill="hold" presetClass="entr" presetID="29">
                                  <p:stCondLst>
                                    <p:cond delay="0"/>
                                  </p:stCondLst>
                                  <p:childTnLst>
                                    <p:set>
                                      <p:cBhvr>
                                        <p:cTn id="712" dur="1" fill="hold">
                                          <p:stCondLst>
                                            <p:cond delay="0"/>
                                          </p:stCondLst>
                                        </p:cTn>
                                        <p:tgtEl>
                                          <p:spTgt spid="221">
                                            <p:txEl>
                                              <p:pRg st="3" end="3"/>
                                            </p:txEl>
                                          </p:spTgt>
                                        </p:tgtEl>
                                        <p:attrNameLst>
                                          <p:attrName>style.visibility</p:attrName>
                                        </p:attrNameLst>
                                      </p:cBhvr>
                                      <p:to>
                                        <p:strVal val="visible"/>
                                      </p:to>
                                    </p:set>
                                    <p:anim calcmode="lin" valueType="num">
                                      <p:cBhvr additive="repl">
                                        <p:cTn id="713" dur="500" fill="hold"/>
                                        <p:tgtEl>
                                          <p:spTgt spid="221">
                                            <p:txEl>
                                              <p:pRg st="3" end="3"/>
                                            </p:txEl>
                                          </p:spTgt>
                                        </p:tgtEl>
                                        <p:attrNameLst>
                                          <p:attrName>ppt_x</p:attrName>
                                        </p:attrNameLst>
                                      </p:cBhvr>
                                      <p:tavLst>
                                        <p:tav tm="0">
                                          <p:val>
                                            <p:strVal val="#ppt_x-.2"/>
                                          </p:val>
                                        </p:tav>
                                        <p:tav tm="100000">
                                          <p:val>
                                            <p:strVal val="#ppt_x"/>
                                          </p:val>
                                        </p:tav>
                                      </p:tavLst>
                                    </p:anim>
                                    <p:anim calcmode="lin" valueType="num">
                                      <p:cBhvr additive="repl">
                                        <p:cTn id="714" dur="500" fill="hold"/>
                                        <p:tgtEl>
                                          <p:spTgt spid="221">
                                            <p:txEl>
                                              <p:pRg st="3" end="3"/>
                                            </p:txEl>
                                          </p:spTgt>
                                        </p:tgtEl>
                                        <p:attrNameLst>
                                          <p:attrName>ppt_y</p:attrName>
                                        </p:attrNameLst>
                                      </p:cBhvr>
                                      <p:tavLst>
                                        <p:tav tm="0">
                                          <p:val>
                                            <p:strVal val="#ppt_y"/>
                                          </p:val>
                                        </p:tav>
                                        <p:tav tm="100000">
                                          <p:val>
                                            <p:strVal val="#ppt_y"/>
                                          </p:val>
                                        </p:tav>
                                      </p:tavLst>
                                    </p:anim>
                                    <p:animEffect filter="wipe(right)" transition="in">
                                      <p:cBhvr additive="repl">
                                        <p:cTn id="715" dur="500"/>
                                        <p:tgtEl>
                                          <p:spTgt spid="221">
                                            <p:txEl>
                                              <p:pRg st="3" end="3"/>
                                            </p:txEl>
                                          </p:spTgt>
                                        </p:tgtEl>
                                      </p:cBhvr>
                                    </p:animEffect>
                                  </p:childTnLst>
                                </p:cTn>
                              </p:par>
                            </p:childTnLst>
                          </p:cTn>
                        </p:par>
                      </p:childTnLst>
                    </p:cTn>
                  </p:par>
                  <p:par>
                    <p:cTn id="716" fill="hold">
                      <p:stCondLst>
                        <p:cond delay="indefinite"/>
                      </p:stCondLst>
                      <p:childTnLst>
                        <p:par>
                          <p:cTn id="717" fill="hold">
                            <p:stCondLst>
                              <p:cond delay="0"/>
                            </p:stCondLst>
                            <p:childTnLst>
                              <p:par>
                                <p:cTn id="718" nodeType="clickEffect" fill="hold" presetClass="entr" presetID="29">
                                  <p:stCondLst>
                                    <p:cond delay="0"/>
                                  </p:stCondLst>
                                  <p:childTnLst>
                                    <p:set>
                                      <p:cBhvr>
                                        <p:cTn id="719" dur="1" fill="hold">
                                          <p:stCondLst>
                                            <p:cond delay="0"/>
                                          </p:stCondLst>
                                        </p:cTn>
                                        <p:tgtEl>
                                          <p:spTgt spid="221">
                                            <p:txEl>
                                              <p:pRg st="4" end="4"/>
                                            </p:txEl>
                                          </p:spTgt>
                                        </p:tgtEl>
                                        <p:attrNameLst>
                                          <p:attrName>style.visibility</p:attrName>
                                        </p:attrNameLst>
                                      </p:cBhvr>
                                      <p:to>
                                        <p:strVal val="visible"/>
                                      </p:to>
                                    </p:set>
                                    <p:anim calcmode="lin" valueType="num">
                                      <p:cBhvr additive="repl">
                                        <p:cTn id="720" dur="500" fill="hold"/>
                                        <p:tgtEl>
                                          <p:spTgt spid="221">
                                            <p:txEl>
                                              <p:pRg st="4" end="4"/>
                                            </p:txEl>
                                          </p:spTgt>
                                        </p:tgtEl>
                                        <p:attrNameLst>
                                          <p:attrName>ppt_x</p:attrName>
                                        </p:attrNameLst>
                                      </p:cBhvr>
                                      <p:tavLst>
                                        <p:tav tm="0">
                                          <p:val>
                                            <p:strVal val="#ppt_x-.2"/>
                                          </p:val>
                                        </p:tav>
                                        <p:tav tm="100000">
                                          <p:val>
                                            <p:strVal val="#ppt_x"/>
                                          </p:val>
                                        </p:tav>
                                      </p:tavLst>
                                    </p:anim>
                                    <p:anim calcmode="lin" valueType="num">
                                      <p:cBhvr additive="repl">
                                        <p:cTn id="721" dur="500" fill="hold"/>
                                        <p:tgtEl>
                                          <p:spTgt spid="221">
                                            <p:txEl>
                                              <p:pRg st="4" end="4"/>
                                            </p:txEl>
                                          </p:spTgt>
                                        </p:tgtEl>
                                        <p:attrNameLst>
                                          <p:attrName>ppt_y</p:attrName>
                                        </p:attrNameLst>
                                      </p:cBhvr>
                                      <p:tavLst>
                                        <p:tav tm="0">
                                          <p:val>
                                            <p:strVal val="#ppt_y"/>
                                          </p:val>
                                        </p:tav>
                                        <p:tav tm="100000">
                                          <p:val>
                                            <p:strVal val="#ppt_y"/>
                                          </p:val>
                                        </p:tav>
                                      </p:tavLst>
                                    </p:anim>
                                    <p:animEffect filter="wipe(right)" transition="in">
                                      <p:cBhvr additive="repl">
                                        <p:cTn id="722" dur="500"/>
                                        <p:tgtEl>
                                          <p:spTgt spid="221">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c00000"/>
                </a:solidFill>
                <a:latin typeface="Calibri"/>
              </a:rPr>
              <a:t>Μειονεκτήματα συστημάτων έγχυσης</a:t>
            </a:r>
            <a:endParaRPr b="0" lang="en-US" sz="2300" spc="-1" strike="noStrike">
              <a:solidFill>
                <a:srgbClr val="000000"/>
              </a:solidFill>
              <a:latin typeface="Arial"/>
            </a:endParaRPr>
          </a:p>
        </p:txBody>
      </p:sp>
      <p:sp>
        <p:nvSpPr>
          <p:cNvPr id="223" name="5 - TextBox"/>
          <p:cNvSpPr/>
          <p:nvPr/>
        </p:nvSpPr>
        <p:spPr>
          <a:xfrm>
            <a:off x="395640" y="924120"/>
            <a:ext cx="8352720" cy="866880"/>
          </a:xfrm>
          <a:prstGeom prst="rect">
            <a:avLst/>
          </a:prstGeom>
          <a:noFill/>
          <a:ln w="0">
            <a:noFill/>
          </a:ln>
        </p:spPr>
        <p:style>
          <a:lnRef idx="0"/>
          <a:fillRef idx="0"/>
          <a:effectRef idx="0"/>
          <a:fontRef idx="minor"/>
        </p:style>
        <p:txBody>
          <a:bodyPr lIns="90000" rIns="90000" tIns="45000" bIns="45000" anchor="t">
            <a:spAutoFit/>
          </a:bodyPr>
          <a:p>
            <a:pPr marL="268200" indent="-268200">
              <a:lnSpc>
                <a:spcPct val="100000"/>
              </a:lnSpc>
              <a:spcAft>
                <a:spcPts val="1800"/>
              </a:spcAft>
              <a:buClr>
                <a:srgbClr val="000000"/>
              </a:buClr>
              <a:buSzPct val="90000"/>
              <a:buFont typeface="Wingdings" charset="2"/>
              <a:buChar char=""/>
            </a:pPr>
            <a:r>
              <a:rPr b="0" lang="el-GR" sz="1800" spc="-1" strike="noStrike">
                <a:solidFill>
                  <a:srgbClr val="000000"/>
                </a:solidFill>
                <a:latin typeface="Arial"/>
              </a:rPr>
              <a:t>Υψηλό κόστος κατασκευής και συντήρησης</a:t>
            </a:r>
            <a:endParaRPr b="0" lang="en-US" sz="1800" spc="-1" strike="noStrike">
              <a:solidFill>
                <a:srgbClr val="000000"/>
              </a:solidFill>
              <a:latin typeface="Arial"/>
            </a:endParaRPr>
          </a:p>
          <a:p>
            <a:pPr marL="268200" indent="-268200">
              <a:lnSpc>
                <a:spcPct val="100000"/>
              </a:lnSpc>
              <a:spcAft>
                <a:spcPts val="1800"/>
              </a:spcAft>
              <a:buClr>
                <a:srgbClr val="000000"/>
              </a:buClr>
              <a:buSzPct val="90000"/>
              <a:buFont typeface="Wingdings" charset="2"/>
              <a:buChar char=""/>
            </a:pPr>
            <a:r>
              <a:rPr b="0" lang="el-GR" sz="1800" spc="-1" strike="noStrike">
                <a:solidFill>
                  <a:srgbClr val="000000"/>
                </a:solidFill>
                <a:latin typeface="Arial"/>
              </a:rPr>
              <a:t>Μεγαλύτερο βάρος</a:t>
            </a:r>
            <a:endParaRPr b="0" lang="en-US" sz="1800" spc="-1" strike="noStrike">
              <a:solidFill>
                <a:srgbClr val="000000"/>
              </a:solidFill>
              <a:latin typeface="Arial"/>
            </a:endParaRPr>
          </a:p>
        </p:txBody>
      </p:sp>
    </p:spTree>
  </p:cSld>
  <p:transition>
    <p:pull dir="rd"/>
  </p:transition>
  <p:timing>
    <p:tnLst>
      <p:par>
        <p:cTn id="723" dur="indefinite" restart="never" nodeType="tmRoot">
          <p:childTnLst>
            <p:seq>
              <p:cTn id="724" dur="indefinite" nodeType="mainSeq">
                <p:childTnLst>
                  <p:par>
                    <p:cTn id="725" fill="hold">
                      <p:stCondLst>
                        <p:cond delay="indefinite"/>
                      </p:stCondLst>
                      <p:childTnLst>
                        <p:par>
                          <p:cTn id="726" fill="hold">
                            <p:stCondLst>
                              <p:cond delay="0"/>
                            </p:stCondLst>
                            <p:childTnLst>
                              <p:par>
                                <p:cTn id="727" nodeType="clickEffect" fill="hold" presetClass="entr" presetID="29">
                                  <p:stCondLst>
                                    <p:cond delay="0"/>
                                  </p:stCondLst>
                                  <p:childTnLst>
                                    <p:set>
                                      <p:cBhvr>
                                        <p:cTn id="728" dur="1" fill="hold">
                                          <p:stCondLst>
                                            <p:cond delay="0"/>
                                          </p:stCondLst>
                                        </p:cTn>
                                        <p:tgtEl>
                                          <p:spTgt spid="223">
                                            <p:txEl>
                                              <p:pRg st="0" end="0"/>
                                            </p:txEl>
                                          </p:spTgt>
                                        </p:tgtEl>
                                        <p:attrNameLst>
                                          <p:attrName>style.visibility</p:attrName>
                                        </p:attrNameLst>
                                      </p:cBhvr>
                                      <p:to>
                                        <p:strVal val="visible"/>
                                      </p:to>
                                    </p:set>
                                    <p:anim calcmode="lin" valueType="num">
                                      <p:cBhvr additive="repl">
                                        <p:cTn id="729" dur="500" fill="hold"/>
                                        <p:tgtEl>
                                          <p:spTgt spid="223">
                                            <p:txEl>
                                              <p:pRg st="0" end="0"/>
                                            </p:txEl>
                                          </p:spTgt>
                                        </p:tgtEl>
                                        <p:attrNameLst>
                                          <p:attrName>ppt_x</p:attrName>
                                        </p:attrNameLst>
                                      </p:cBhvr>
                                      <p:tavLst>
                                        <p:tav tm="0">
                                          <p:val>
                                            <p:strVal val="#ppt_x-.2"/>
                                          </p:val>
                                        </p:tav>
                                        <p:tav tm="100000">
                                          <p:val>
                                            <p:strVal val="#ppt_x"/>
                                          </p:val>
                                        </p:tav>
                                      </p:tavLst>
                                    </p:anim>
                                    <p:anim calcmode="lin" valueType="num">
                                      <p:cBhvr additive="repl">
                                        <p:cTn id="730" dur="500" fill="hold"/>
                                        <p:tgtEl>
                                          <p:spTgt spid="223">
                                            <p:txEl>
                                              <p:pRg st="0" end="0"/>
                                            </p:txEl>
                                          </p:spTgt>
                                        </p:tgtEl>
                                        <p:attrNameLst>
                                          <p:attrName>ppt_y</p:attrName>
                                        </p:attrNameLst>
                                      </p:cBhvr>
                                      <p:tavLst>
                                        <p:tav tm="0">
                                          <p:val>
                                            <p:strVal val="#ppt_y"/>
                                          </p:val>
                                        </p:tav>
                                        <p:tav tm="100000">
                                          <p:val>
                                            <p:strVal val="#ppt_y"/>
                                          </p:val>
                                        </p:tav>
                                      </p:tavLst>
                                    </p:anim>
                                    <p:animEffect filter="wipe(right)" transition="in">
                                      <p:cBhvr additive="repl">
                                        <p:cTn id="731" dur="500"/>
                                        <p:tgtEl>
                                          <p:spTgt spid="223">
                                            <p:txEl>
                                              <p:pRg st="0" end="0"/>
                                            </p:txEl>
                                          </p:spTgt>
                                        </p:tgtEl>
                                      </p:cBhvr>
                                    </p:animEffect>
                                  </p:childTnLst>
                                </p:cTn>
                              </p:par>
                            </p:childTnLst>
                          </p:cTn>
                        </p:par>
                      </p:childTnLst>
                    </p:cTn>
                  </p:par>
                  <p:par>
                    <p:cTn id="732" fill="hold">
                      <p:stCondLst>
                        <p:cond delay="indefinite"/>
                      </p:stCondLst>
                      <p:childTnLst>
                        <p:par>
                          <p:cTn id="733" fill="hold">
                            <p:stCondLst>
                              <p:cond delay="0"/>
                            </p:stCondLst>
                            <p:childTnLst>
                              <p:par>
                                <p:cTn id="734" nodeType="clickEffect" fill="hold" presetClass="entr" presetID="29">
                                  <p:stCondLst>
                                    <p:cond delay="0"/>
                                  </p:stCondLst>
                                  <p:childTnLst>
                                    <p:set>
                                      <p:cBhvr>
                                        <p:cTn id="735" dur="1" fill="hold">
                                          <p:stCondLst>
                                            <p:cond delay="0"/>
                                          </p:stCondLst>
                                        </p:cTn>
                                        <p:tgtEl>
                                          <p:spTgt spid="223">
                                            <p:txEl>
                                              <p:pRg st="1" end="1"/>
                                            </p:txEl>
                                          </p:spTgt>
                                        </p:tgtEl>
                                        <p:attrNameLst>
                                          <p:attrName>style.visibility</p:attrName>
                                        </p:attrNameLst>
                                      </p:cBhvr>
                                      <p:to>
                                        <p:strVal val="visible"/>
                                      </p:to>
                                    </p:set>
                                    <p:anim calcmode="lin" valueType="num">
                                      <p:cBhvr additive="repl">
                                        <p:cTn id="736" dur="500" fill="hold"/>
                                        <p:tgtEl>
                                          <p:spTgt spid="223">
                                            <p:txEl>
                                              <p:pRg st="1" end="1"/>
                                            </p:txEl>
                                          </p:spTgt>
                                        </p:tgtEl>
                                        <p:attrNameLst>
                                          <p:attrName>ppt_x</p:attrName>
                                        </p:attrNameLst>
                                      </p:cBhvr>
                                      <p:tavLst>
                                        <p:tav tm="0">
                                          <p:val>
                                            <p:strVal val="#ppt_x-.2"/>
                                          </p:val>
                                        </p:tav>
                                        <p:tav tm="100000">
                                          <p:val>
                                            <p:strVal val="#ppt_x"/>
                                          </p:val>
                                        </p:tav>
                                      </p:tavLst>
                                    </p:anim>
                                    <p:anim calcmode="lin" valueType="num">
                                      <p:cBhvr additive="repl">
                                        <p:cTn id="737" dur="500" fill="hold"/>
                                        <p:tgtEl>
                                          <p:spTgt spid="223">
                                            <p:txEl>
                                              <p:pRg st="1" end="1"/>
                                            </p:txEl>
                                          </p:spTgt>
                                        </p:tgtEl>
                                        <p:attrNameLst>
                                          <p:attrName>ppt_y</p:attrName>
                                        </p:attrNameLst>
                                      </p:cBhvr>
                                      <p:tavLst>
                                        <p:tav tm="0">
                                          <p:val>
                                            <p:strVal val="#ppt_y"/>
                                          </p:val>
                                        </p:tav>
                                        <p:tav tm="100000">
                                          <p:val>
                                            <p:strVal val="#ppt_y"/>
                                          </p:val>
                                        </p:tav>
                                      </p:tavLst>
                                    </p:anim>
                                    <p:animEffect filter="wipe(right)" transition="in">
                                      <p:cBhvr additive="repl">
                                        <p:cTn id="738" dur="500"/>
                                        <p:tgtEl>
                                          <p:spTgt spid="223">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00000"/>
                </a:solidFill>
                <a:latin typeface="Calibri"/>
              </a:rPr>
              <a:t>Συστήματα έγχυσης καυσίμου</a:t>
            </a:r>
            <a:endParaRPr b="0" lang="en-US" sz="2300" spc="-1" strike="noStrike">
              <a:solidFill>
                <a:srgbClr val="000000"/>
              </a:solidFill>
              <a:latin typeface="Arial"/>
            </a:endParaRPr>
          </a:p>
        </p:txBody>
      </p:sp>
      <p:sp>
        <p:nvSpPr>
          <p:cNvPr id="225" name="5 - TextBox"/>
          <p:cNvSpPr/>
          <p:nvPr/>
        </p:nvSpPr>
        <p:spPr>
          <a:xfrm>
            <a:off x="323640" y="483480"/>
            <a:ext cx="8568720" cy="3975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800"/>
              </a:spcAft>
            </a:pPr>
            <a:r>
              <a:rPr b="0" lang="el-GR" sz="1800" spc="-1" strike="noStrike">
                <a:solidFill>
                  <a:srgbClr val="000000"/>
                </a:solidFill>
                <a:latin typeface="Arial"/>
              </a:rPr>
              <a:t>Στα επιβατικά αυτοκίνητα παραγωγής, τα συστήματα έγχυσης άρχισαν να εφαρμόζονται σε ευρεία κλίμακα στη δεκαετία του '90, όταν οι απαιτήσεις της τεχνολογίας και οι ολοένα αυστηρότερες προδιαγραφές των χωρών για μειωμένες εκπομπές ρύπων, οδήγησαν τους κατασκευαστές στα ηλεκτρονικά ελεγχόμενα συστήματα έγχυσης.</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Τα συστήματα έγχυσης που χρησιμοποιούνται σήμερα είναι, κατά βάση, δύο: </a:t>
            </a:r>
            <a:endParaRPr b="0" lang="en-US" sz="1800" spc="-1" strike="noStrike">
              <a:solidFill>
                <a:srgbClr val="000000"/>
              </a:solidFill>
              <a:latin typeface="Arial"/>
            </a:endParaRPr>
          </a:p>
          <a:p>
            <a:pPr marL="343080" indent="-74520">
              <a:lnSpc>
                <a:spcPct val="100000"/>
              </a:lnSpc>
              <a:spcAft>
                <a:spcPts val="1800"/>
              </a:spcAft>
              <a:buClr>
                <a:srgbClr val="000000"/>
              </a:buClr>
              <a:buSzPct val="90000"/>
              <a:buFont typeface="Calibri"/>
              <a:buAutoNum type="arabicPeriod"/>
            </a:pPr>
            <a:r>
              <a:rPr b="0" lang="el-GR" sz="1800" spc="-1" strike="noStrike">
                <a:solidFill>
                  <a:srgbClr val="000000"/>
                </a:solidFill>
                <a:latin typeface="Arial"/>
              </a:rPr>
              <a:t>Το σύστημα μηχανικής έγχυσης, και </a:t>
            </a:r>
            <a:endParaRPr b="0" lang="en-US" sz="1800" spc="-1" strike="noStrike">
              <a:solidFill>
                <a:srgbClr val="000000"/>
              </a:solidFill>
              <a:latin typeface="Arial"/>
            </a:endParaRPr>
          </a:p>
          <a:p>
            <a:pPr marL="343080" indent="-74520">
              <a:lnSpc>
                <a:spcPct val="100000"/>
              </a:lnSpc>
              <a:spcAft>
                <a:spcPts val="1800"/>
              </a:spcAft>
              <a:buClr>
                <a:srgbClr val="000000"/>
              </a:buClr>
              <a:buSzPct val="90000"/>
              <a:buFont typeface="Calibri"/>
              <a:buAutoNum type="arabicPeriod"/>
            </a:pPr>
            <a:r>
              <a:rPr b="0" lang="el-GR" sz="1800" spc="-1" strike="noStrike">
                <a:solidFill>
                  <a:srgbClr val="000000"/>
                </a:solidFill>
                <a:latin typeface="Arial"/>
              </a:rPr>
              <a:t>Το σύστημα ηλεκτρονικά ελεγχόμενης έγχυσης, που μπορεί να είναι:</a:t>
            </a:r>
            <a:endParaRPr b="0" lang="en-US" sz="1800" spc="-1" strike="noStrike">
              <a:solidFill>
                <a:srgbClr val="000000"/>
              </a:solidFill>
              <a:latin typeface="Arial"/>
            </a:endParaRPr>
          </a:p>
          <a:p>
            <a:pPr marL="719280">
              <a:lnSpc>
                <a:spcPct val="100000"/>
              </a:lnSpc>
              <a:spcAft>
                <a:spcPts val="1800"/>
              </a:spcAft>
            </a:pPr>
            <a:r>
              <a:rPr b="0" lang="el-GR" sz="1800" spc="-1" strike="noStrike">
                <a:solidFill>
                  <a:srgbClr val="000000"/>
                </a:solidFill>
                <a:latin typeface="Arial"/>
              </a:rPr>
              <a:t>• </a:t>
            </a:r>
            <a:r>
              <a:rPr b="0" lang="el-GR" sz="1800" spc="-1" strike="noStrike">
                <a:solidFill>
                  <a:srgbClr val="000000"/>
                </a:solidFill>
                <a:latin typeface="Arial"/>
              </a:rPr>
              <a:t>σύστημα μονού σημείου (ένας εγχυτήρας -μπεκ), και</a:t>
            </a:r>
            <a:endParaRPr b="0" lang="en-US" sz="1800" spc="-1" strike="noStrike">
              <a:solidFill>
                <a:srgbClr val="000000"/>
              </a:solidFill>
              <a:latin typeface="Arial"/>
            </a:endParaRPr>
          </a:p>
          <a:p>
            <a:pPr marL="719280">
              <a:lnSpc>
                <a:spcPct val="100000"/>
              </a:lnSpc>
              <a:spcAft>
                <a:spcPts val="1800"/>
              </a:spcAft>
            </a:pPr>
            <a:r>
              <a:rPr b="0" lang="el-GR" sz="1800" spc="-1" strike="noStrike">
                <a:solidFill>
                  <a:srgbClr val="000000"/>
                </a:solidFill>
                <a:latin typeface="Arial"/>
              </a:rPr>
              <a:t>• </a:t>
            </a:r>
            <a:r>
              <a:rPr b="0" lang="el-GR" sz="1800" spc="-1" strike="noStrike">
                <a:solidFill>
                  <a:srgbClr val="000000"/>
                </a:solidFill>
                <a:latin typeface="Arial"/>
              </a:rPr>
              <a:t>σύστημα πολλαπλών σημείων (ένας εγχυτήρας -μπεκ- για κάθε κύλινδρο)</a:t>
            </a:r>
            <a:endParaRPr b="0" lang="en-US" sz="1800" spc="-1" strike="noStrike">
              <a:solidFill>
                <a:srgbClr val="000000"/>
              </a:solidFill>
              <a:latin typeface="Arial"/>
            </a:endParaRPr>
          </a:p>
        </p:txBody>
      </p:sp>
    </p:spTree>
  </p:cSld>
  <p:transition>
    <p:pull dir="rd"/>
  </p:transition>
  <p:timing>
    <p:tnLst>
      <p:par>
        <p:cTn id="739" dur="indefinite" restart="never" nodeType="tmRoot">
          <p:childTnLst>
            <p:seq>
              <p:cTn id="740" dur="indefinite" nodeType="mainSeq">
                <p:childTnLst>
                  <p:par>
                    <p:cTn id="741" fill="hold">
                      <p:stCondLst>
                        <p:cond delay="indefinite"/>
                      </p:stCondLst>
                      <p:childTnLst>
                        <p:par>
                          <p:cTn id="742" fill="hold">
                            <p:stCondLst>
                              <p:cond delay="0"/>
                            </p:stCondLst>
                            <p:childTnLst>
                              <p:par>
                                <p:cTn id="743" nodeType="clickEffect" fill="hold" presetClass="entr" presetID="2" presetSubtype="4">
                                  <p:stCondLst>
                                    <p:cond delay="0"/>
                                  </p:stCondLst>
                                  <p:childTnLst>
                                    <p:set>
                                      <p:cBhvr>
                                        <p:cTn id="744" dur="1" fill="hold">
                                          <p:stCondLst>
                                            <p:cond delay="0"/>
                                          </p:stCondLst>
                                        </p:cTn>
                                        <p:tgtEl>
                                          <p:spTgt spid="225">
                                            <p:txEl>
                                              <p:pRg st="1" end="1"/>
                                            </p:txEl>
                                          </p:spTgt>
                                        </p:tgtEl>
                                        <p:attrNameLst>
                                          <p:attrName>style.visibility</p:attrName>
                                        </p:attrNameLst>
                                      </p:cBhvr>
                                      <p:to>
                                        <p:strVal val="visible"/>
                                      </p:to>
                                    </p:set>
                                    <p:anim calcmode="lin" valueType="num">
                                      <p:cBhvr additive="repl">
                                        <p:cTn id="745" dur="500" fill="hold"/>
                                        <p:tgtEl>
                                          <p:spTgt spid="225">
                                            <p:txEl>
                                              <p:pRg st="1" end="1"/>
                                            </p:txEl>
                                          </p:spTgt>
                                        </p:tgtEl>
                                        <p:attrNameLst>
                                          <p:attrName>ppt_x</p:attrName>
                                        </p:attrNameLst>
                                      </p:cBhvr>
                                      <p:tavLst>
                                        <p:tav tm="0">
                                          <p:val>
                                            <p:strVal val="#ppt_x"/>
                                          </p:val>
                                        </p:tav>
                                        <p:tav tm="100000">
                                          <p:val>
                                            <p:strVal val="#ppt_x"/>
                                          </p:val>
                                        </p:tav>
                                      </p:tavLst>
                                    </p:anim>
                                    <p:anim calcmode="lin" valueType="num">
                                      <p:cBhvr additive="repl">
                                        <p:cTn id="746" dur="500" fill="hold"/>
                                        <p:tgtEl>
                                          <p:spTgt spid="2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47" fill="hold">
                      <p:stCondLst>
                        <p:cond delay="indefinite"/>
                      </p:stCondLst>
                      <p:childTnLst>
                        <p:par>
                          <p:cTn id="748" fill="hold">
                            <p:stCondLst>
                              <p:cond delay="0"/>
                            </p:stCondLst>
                            <p:childTnLst>
                              <p:par>
                                <p:cTn id="749" nodeType="clickEffect" fill="hold" presetClass="entr" presetID="2" presetSubtype="4">
                                  <p:stCondLst>
                                    <p:cond delay="0"/>
                                  </p:stCondLst>
                                  <p:childTnLst>
                                    <p:set>
                                      <p:cBhvr>
                                        <p:cTn id="750" dur="1" fill="hold">
                                          <p:stCondLst>
                                            <p:cond delay="0"/>
                                          </p:stCondLst>
                                        </p:cTn>
                                        <p:tgtEl>
                                          <p:spTgt spid="225">
                                            <p:txEl>
                                              <p:pRg st="2" end="2"/>
                                            </p:txEl>
                                          </p:spTgt>
                                        </p:tgtEl>
                                        <p:attrNameLst>
                                          <p:attrName>style.visibility</p:attrName>
                                        </p:attrNameLst>
                                      </p:cBhvr>
                                      <p:to>
                                        <p:strVal val="visible"/>
                                      </p:to>
                                    </p:set>
                                    <p:anim calcmode="lin" valueType="num">
                                      <p:cBhvr additive="repl">
                                        <p:cTn id="751" dur="500" fill="hold"/>
                                        <p:tgtEl>
                                          <p:spTgt spid="225">
                                            <p:txEl>
                                              <p:pRg st="2" end="2"/>
                                            </p:txEl>
                                          </p:spTgt>
                                        </p:tgtEl>
                                        <p:attrNameLst>
                                          <p:attrName>ppt_x</p:attrName>
                                        </p:attrNameLst>
                                      </p:cBhvr>
                                      <p:tavLst>
                                        <p:tav tm="0">
                                          <p:val>
                                            <p:strVal val="#ppt_x"/>
                                          </p:val>
                                        </p:tav>
                                        <p:tav tm="100000">
                                          <p:val>
                                            <p:strVal val="#ppt_x"/>
                                          </p:val>
                                        </p:tav>
                                      </p:tavLst>
                                    </p:anim>
                                    <p:anim calcmode="lin" valueType="num">
                                      <p:cBhvr additive="repl">
                                        <p:cTn id="752" dur="500" fill="hold"/>
                                        <p:tgtEl>
                                          <p:spTgt spid="2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53" fill="hold">
                      <p:stCondLst>
                        <p:cond delay="indefinite"/>
                      </p:stCondLst>
                      <p:childTnLst>
                        <p:par>
                          <p:cTn id="754" fill="hold">
                            <p:stCondLst>
                              <p:cond delay="0"/>
                            </p:stCondLst>
                            <p:childTnLst>
                              <p:par>
                                <p:cTn id="755" nodeType="clickEffect" fill="hold" presetClass="entr" presetID="2" presetSubtype="4">
                                  <p:stCondLst>
                                    <p:cond delay="0"/>
                                  </p:stCondLst>
                                  <p:childTnLst>
                                    <p:set>
                                      <p:cBhvr>
                                        <p:cTn id="756" dur="1" fill="hold">
                                          <p:stCondLst>
                                            <p:cond delay="0"/>
                                          </p:stCondLst>
                                        </p:cTn>
                                        <p:tgtEl>
                                          <p:spTgt spid="225">
                                            <p:txEl>
                                              <p:pRg st="3" end="3"/>
                                            </p:txEl>
                                          </p:spTgt>
                                        </p:tgtEl>
                                        <p:attrNameLst>
                                          <p:attrName>style.visibility</p:attrName>
                                        </p:attrNameLst>
                                      </p:cBhvr>
                                      <p:to>
                                        <p:strVal val="visible"/>
                                      </p:to>
                                    </p:set>
                                    <p:anim calcmode="lin" valueType="num">
                                      <p:cBhvr additive="repl">
                                        <p:cTn id="757" dur="500" fill="hold"/>
                                        <p:tgtEl>
                                          <p:spTgt spid="225">
                                            <p:txEl>
                                              <p:pRg st="3" end="3"/>
                                            </p:txEl>
                                          </p:spTgt>
                                        </p:tgtEl>
                                        <p:attrNameLst>
                                          <p:attrName>ppt_x</p:attrName>
                                        </p:attrNameLst>
                                      </p:cBhvr>
                                      <p:tavLst>
                                        <p:tav tm="0">
                                          <p:val>
                                            <p:strVal val="#ppt_x"/>
                                          </p:val>
                                        </p:tav>
                                        <p:tav tm="100000">
                                          <p:val>
                                            <p:strVal val="#ppt_x"/>
                                          </p:val>
                                        </p:tav>
                                      </p:tavLst>
                                    </p:anim>
                                    <p:anim calcmode="lin" valueType="num">
                                      <p:cBhvr additive="repl">
                                        <p:cTn id="758" dur="500" fill="hold"/>
                                        <p:tgtEl>
                                          <p:spTgt spid="22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59" fill="hold">
                      <p:stCondLst>
                        <p:cond delay="indefinite"/>
                      </p:stCondLst>
                      <p:childTnLst>
                        <p:par>
                          <p:cTn id="760" fill="hold">
                            <p:stCondLst>
                              <p:cond delay="0"/>
                            </p:stCondLst>
                            <p:childTnLst>
                              <p:par>
                                <p:cTn id="761" nodeType="clickEffect" fill="hold" presetClass="entr" presetID="2" presetSubtype="4">
                                  <p:stCondLst>
                                    <p:cond delay="0"/>
                                  </p:stCondLst>
                                  <p:childTnLst>
                                    <p:set>
                                      <p:cBhvr>
                                        <p:cTn id="762" dur="1" fill="hold">
                                          <p:stCondLst>
                                            <p:cond delay="0"/>
                                          </p:stCondLst>
                                        </p:cTn>
                                        <p:tgtEl>
                                          <p:spTgt spid="225">
                                            <p:txEl>
                                              <p:pRg st="4" end="4"/>
                                            </p:txEl>
                                          </p:spTgt>
                                        </p:tgtEl>
                                        <p:attrNameLst>
                                          <p:attrName>style.visibility</p:attrName>
                                        </p:attrNameLst>
                                      </p:cBhvr>
                                      <p:to>
                                        <p:strVal val="visible"/>
                                      </p:to>
                                    </p:set>
                                    <p:anim calcmode="lin" valueType="num">
                                      <p:cBhvr additive="repl">
                                        <p:cTn id="763" dur="500" fill="hold"/>
                                        <p:tgtEl>
                                          <p:spTgt spid="225">
                                            <p:txEl>
                                              <p:pRg st="4" end="4"/>
                                            </p:txEl>
                                          </p:spTgt>
                                        </p:tgtEl>
                                        <p:attrNameLst>
                                          <p:attrName>ppt_x</p:attrName>
                                        </p:attrNameLst>
                                      </p:cBhvr>
                                      <p:tavLst>
                                        <p:tav tm="0">
                                          <p:val>
                                            <p:strVal val="#ppt_x"/>
                                          </p:val>
                                        </p:tav>
                                        <p:tav tm="100000">
                                          <p:val>
                                            <p:strVal val="#ppt_x"/>
                                          </p:val>
                                        </p:tav>
                                      </p:tavLst>
                                    </p:anim>
                                    <p:anim calcmode="lin" valueType="num">
                                      <p:cBhvr additive="repl">
                                        <p:cTn id="764" dur="500" fill="hold"/>
                                        <p:tgtEl>
                                          <p:spTgt spid="225">
                                            <p:txEl>
                                              <p:pRg st="4" end="4"/>
                                            </p:txEl>
                                          </p:spTgt>
                                        </p:tgtEl>
                                        <p:attrNameLst>
                                          <p:attrName>ppt_y</p:attrName>
                                        </p:attrNameLst>
                                      </p:cBhvr>
                                      <p:tavLst>
                                        <p:tav tm="0">
                                          <p:val>
                                            <p:strVal val="1+#ppt_h/2"/>
                                          </p:val>
                                        </p:tav>
                                        <p:tav tm="100000">
                                          <p:val>
                                            <p:strVal val="#ppt_y"/>
                                          </p:val>
                                        </p:tav>
                                      </p:tavLst>
                                    </p:anim>
                                  </p:childTnLst>
                                </p:cTn>
                              </p:par>
                              <p:par>
                                <p:cTn id="765" nodeType="withEffect" fill="hold" presetClass="entr" presetID="2" presetSubtype="4">
                                  <p:stCondLst>
                                    <p:cond delay="0"/>
                                  </p:stCondLst>
                                  <p:childTnLst>
                                    <p:set>
                                      <p:cBhvr>
                                        <p:cTn id="766" dur="1" fill="hold">
                                          <p:stCondLst>
                                            <p:cond delay="0"/>
                                          </p:stCondLst>
                                        </p:cTn>
                                        <p:tgtEl>
                                          <p:spTgt spid="225">
                                            <p:txEl>
                                              <p:pRg st="5" end="5"/>
                                            </p:txEl>
                                          </p:spTgt>
                                        </p:tgtEl>
                                        <p:attrNameLst>
                                          <p:attrName>style.visibility</p:attrName>
                                        </p:attrNameLst>
                                      </p:cBhvr>
                                      <p:to>
                                        <p:strVal val="visible"/>
                                      </p:to>
                                    </p:set>
                                    <p:anim calcmode="lin" valueType="num">
                                      <p:cBhvr additive="repl">
                                        <p:cTn id="767" dur="500" fill="hold"/>
                                        <p:tgtEl>
                                          <p:spTgt spid="225">
                                            <p:txEl>
                                              <p:pRg st="5" end="5"/>
                                            </p:txEl>
                                          </p:spTgt>
                                        </p:tgtEl>
                                        <p:attrNameLst>
                                          <p:attrName>ppt_x</p:attrName>
                                        </p:attrNameLst>
                                      </p:cBhvr>
                                      <p:tavLst>
                                        <p:tav tm="0">
                                          <p:val>
                                            <p:strVal val="#ppt_x"/>
                                          </p:val>
                                        </p:tav>
                                        <p:tav tm="100000">
                                          <p:val>
                                            <p:strVal val="#ppt_x"/>
                                          </p:val>
                                        </p:tav>
                                      </p:tavLst>
                                    </p:anim>
                                    <p:anim calcmode="lin" valueType="num">
                                      <p:cBhvr additive="repl">
                                        <p:cTn id="768" dur="500" fill="hold"/>
                                        <p:tgtEl>
                                          <p:spTgt spid="22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00000"/>
                </a:solidFill>
                <a:latin typeface="Calibri"/>
              </a:rPr>
              <a:t>Συστήματα έγχυσης καυσίμου</a:t>
            </a:r>
            <a:endParaRPr b="0" lang="en-US" sz="2300" spc="-1" strike="noStrike">
              <a:solidFill>
                <a:srgbClr val="000000"/>
              </a:solidFill>
              <a:latin typeface="Arial"/>
            </a:endParaRPr>
          </a:p>
        </p:txBody>
      </p:sp>
      <p:sp>
        <p:nvSpPr>
          <p:cNvPr id="227" name="5 - TextBox"/>
          <p:cNvSpPr/>
          <p:nvPr/>
        </p:nvSpPr>
        <p:spPr>
          <a:xfrm>
            <a:off x="323640" y="1275480"/>
            <a:ext cx="8568720" cy="2192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800"/>
              </a:spcAft>
            </a:pPr>
            <a:r>
              <a:rPr b="0" lang="el-GR" sz="1800" spc="-1" strike="noStrike">
                <a:solidFill>
                  <a:srgbClr val="000000"/>
                </a:solidFill>
                <a:latin typeface="Arial"/>
              </a:rPr>
              <a:t>Μεταξύ αυτών των βασικών συστημάτων υπάρχουν διάφορες ονομασίες και παραλλαγές από τις διάφορες εταιρίες. </a:t>
            </a:r>
            <a:endParaRPr b="0" lang="en-US" sz="1800" spc="-1" strike="noStrike">
              <a:solidFill>
                <a:srgbClr val="000000"/>
              </a:solidFill>
              <a:latin typeface="Arial"/>
            </a:endParaRPr>
          </a:p>
          <a:p>
            <a:pPr algn="ctr">
              <a:lnSpc>
                <a:spcPct val="100000"/>
              </a:lnSpc>
              <a:spcAft>
                <a:spcPts val="1800"/>
              </a:spcAft>
            </a:pP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Οι διαφορές οφείλονται, συνήθως, στις αλλαγές των διαφόρων αισθητήρων και μετρητών ροής αέρα, και όχι στο σύστημα τροφοδοσίας που, ουσιαστικά, είναι το ίδιο.</a:t>
            </a:r>
            <a:endParaRPr b="0" lang="en-US" sz="1800" spc="-1" strike="noStrike">
              <a:solidFill>
                <a:srgbClr val="000000"/>
              </a:solidFill>
              <a:latin typeface="Arial"/>
            </a:endParaRPr>
          </a:p>
        </p:txBody>
      </p:sp>
    </p:spTree>
  </p:cSld>
  <p:transition>
    <p:pull dir="rd"/>
  </p:transition>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00000"/>
                </a:solidFill>
                <a:latin typeface="Calibri"/>
              </a:rPr>
              <a:t>Συστήματα έγχυσης καυσίμου</a:t>
            </a:r>
            <a:endParaRPr b="0" lang="en-US" sz="2300" spc="-1" strike="noStrike">
              <a:solidFill>
                <a:srgbClr val="000000"/>
              </a:solidFill>
              <a:latin typeface="Arial"/>
            </a:endParaRPr>
          </a:p>
        </p:txBody>
      </p:sp>
      <p:sp>
        <p:nvSpPr>
          <p:cNvPr id="229" name="5 - TextBox"/>
          <p:cNvSpPr/>
          <p:nvPr/>
        </p:nvSpPr>
        <p:spPr>
          <a:xfrm>
            <a:off x="323640" y="483480"/>
            <a:ext cx="8568720" cy="98892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Σύστημα μηχανικού ψεκασμού. </a:t>
            </a:r>
            <a:endParaRPr b="0" lang="en-US" sz="1800" spc="-1" strike="noStrike">
              <a:solidFill>
                <a:srgbClr val="000000"/>
              </a:solidFill>
              <a:latin typeface="Arial"/>
            </a:endParaRPr>
          </a:p>
          <a:p>
            <a:pPr>
              <a:lnSpc>
                <a:spcPct val="100000"/>
              </a:lnSpc>
              <a:spcAft>
                <a:spcPts val="601"/>
              </a:spcAft>
            </a:pPr>
            <a:r>
              <a:rPr b="0" lang="el-GR" sz="1800" spc="-1" strike="noStrike">
                <a:solidFill>
                  <a:srgbClr val="000000"/>
                </a:solidFill>
                <a:latin typeface="Arial"/>
              </a:rPr>
              <a:t>Το σύστημα αυτό λειτουργεί μηχανικά με ένα ακροφύσιο (μπεκ) ψεκασμού ανά κύλινδρο. </a:t>
            </a:r>
            <a:endParaRPr b="0" lang="en-US" sz="1800" spc="-1" strike="noStrike">
              <a:solidFill>
                <a:srgbClr val="000000"/>
              </a:solidFill>
              <a:latin typeface="Arial"/>
            </a:endParaRPr>
          </a:p>
        </p:txBody>
      </p:sp>
      <p:pic>
        <p:nvPicPr>
          <p:cNvPr id="230" name="Picture 2" descr=""/>
          <p:cNvPicPr/>
          <p:nvPr/>
        </p:nvPicPr>
        <p:blipFill>
          <a:blip r:embed="rId1"/>
          <a:stretch/>
        </p:blipFill>
        <p:spPr>
          <a:xfrm>
            <a:off x="539640" y="1563480"/>
            <a:ext cx="5447520" cy="3168000"/>
          </a:xfrm>
          <a:prstGeom prst="rect">
            <a:avLst/>
          </a:prstGeom>
          <a:ln w="9525">
            <a:noFill/>
          </a:ln>
        </p:spPr>
      </p:pic>
      <p:sp>
        <p:nvSpPr>
          <p:cNvPr id="231" name="6 - TextBox"/>
          <p:cNvSpPr/>
          <p:nvPr/>
        </p:nvSpPr>
        <p:spPr>
          <a:xfrm>
            <a:off x="6300360" y="1847520"/>
            <a:ext cx="2376000" cy="2284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Ονομάζεται και σύστημα συνεχούς ψεκασμού, διότι τα μπεκ που ψεκάζουν μηχανικά, είναι ανοιχτά συνεχώς, κατά τη λειτουργία του κινητήρα.</a:t>
            </a:r>
            <a:endParaRPr b="0" lang="en-US" sz="1800" spc="-1" strike="noStrike">
              <a:solidFill>
                <a:srgbClr val="000000"/>
              </a:solidFill>
              <a:latin typeface="Arial"/>
            </a:endParaRPr>
          </a:p>
        </p:txBody>
      </p:sp>
    </p:spTree>
  </p:cSld>
  <p:transition>
    <p:pull dir="rd"/>
  </p:transition>
  <p:timing>
    <p:tnLst>
      <p:par>
        <p:cTn id="769" dur="indefinite" restart="never" nodeType="tmRoot">
          <p:childTnLst>
            <p:seq>
              <p:cTn id="770" dur="indefinite" nodeType="mainSeq">
                <p:childTnLst>
                  <p:par>
                    <p:cTn id="771" fill="hold">
                      <p:stCondLst>
                        <p:cond delay="indefinite"/>
                      </p:stCondLst>
                      <p:childTnLst>
                        <p:par>
                          <p:cTn id="772" fill="hold">
                            <p:stCondLst>
                              <p:cond delay="0"/>
                            </p:stCondLst>
                            <p:childTnLst>
                              <p:par>
                                <p:cTn id="773" nodeType="clickEffect" fill="hold" presetClass="entr" presetID="2" presetSubtype="4">
                                  <p:stCondLst>
                                    <p:cond delay="0"/>
                                  </p:stCondLst>
                                  <p:childTnLst>
                                    <p:set>
                                      <p:cBhvr>
                                        <p:cTn id="774" dur="1" fill="hold">
                                          <p:stCondLst>
                                            <p:cond delay="0"/>
                                          </p:stCondLst>
                                        </p:cTn>
                                        <p:tgtEl>
                                          <p:spTgt spid="229">
                                            <p:txEl>
                                              <p:pRg st="1" end="1"/>
                                            </p:txEl>
                                          </p:spTgt>
                                        </p:tgtEl>
                                        <p:attrNameLst>
                                          <p:attrName>style.visibility</p:attrName>
                                        </p:attrNameLst>
                                      </p:cBhvr>
                                      <p:to>
                                        <p:strVal val="visible"/>
                                      </p:to>
                                    </p:set>
                                    <p:anim calcmode="lin" valueType="num">
                                      <p:cBhvr additive="repl">
                                        <p:cTn id="775" dur="500" fill="hold"/>
                                        <p:tgtEl>
                                          <p:spTgt spid="229">
                                            <p:txEl>
                                              <p:pRg st="1" end="1"/>
                                            </p:txEl>
                                          </p:spTgt>
                                        </p:tgtEl>
                                        <p:attrNameLst>
                                          <p:attrName>ppt_x</p:attrName>
                                        </p:attrNameLst>
                                      </p:cBhvr>
                                      <p:tavLst>
                                        <p:tav tm="0">
                                          <p:val>
                                            <p:strVal val="#ppt_x"/>
                                          </p:val>
                                        </p:tav>
                                        <p:tav tm="100000">
                                          <p:val>
                                            <p:strVal val="#ppt_x"/>
                                          </p:val>
                                        </p:tav>
                                      </p:tavLst>
                                    </p:anim>
                                    <p:anim calcmode="lin" valueType="num">
                                      <p:cBhvr additive="repl">
                                        <p:cTn id="776" dur="500" fill="hold"/>
                                        <p:tgtEl>
                                          <p:spTgt spid="2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77" fill="hold">
                      <p:stCondLst>
                        <p:cond delay="indefinite"/>
                      </p:stCondLst>
                      <p:childTnLst>
                        <p:par>
                          <p:cTn id="778" fill="hold">
                            <p:stCondLst>
                              <p:cond delay="0"/>
                            </p:stCondLst>
                            <p:childTnLst>
                              <p:par>
                                <p:cTn id="779" nodeType="clickEffect" fill="hold" presetClass="entr" presetID="3" presetSubtype="10">
                                  <p:stCondLst>
                                    <p:cond delay="0"/>
                                  </p:stCondLst>
                                  <p:childTnLst>
                                    <p:set>
                                      <p:cBhvr>
                                        <p:cTn id="780" dur="1" fill="hold">
                                          <p:stCondLst>
                                            <p:cond delay="0"/>
                                          </p:stCondLst>
                                        </p:cTn>
                                        <p:tgtEl>
                                          <p:spTgt spid="230"/>
                                        </p:tgtEl>
                                        <p:attrNameLst>
                                          <p:attrName>style.visibility</p:attrName>
                                        </p:attrNameLst>
                                      </p:cBhvr>
                                      <p:to>
                                        <p:strVal val="visible"/>
                                      </p:to>
                                    </p:set>
                                    <p:animEffect filter="blinds(horizontal)" transition="in">
                                      <p:cBhvr additive="repl">
                                        <p:cTn id="781" dur="500"/>
                                        <p:tgtEl>
                                          <p:spTgt spid="230"/>
                                        </p:tgtEl>
                                      </p:cBhvr>
                                    </p:animEffect>
                                  </p:childTnLst>
                                </p:cTn>
                              </p:par>
                            </p:childTnLst>
                          </p:cTn>
                        </p:par>
                      </p:childTnLst>
                    </p:cTn>
                  </p:par>
                  <p:par>
                    <p:cTn id="782" fill="hold">
                      <p:stCondLst>
                        <p:cond delay="indefinite"/>
                      </p:stCondLst>
                      <p:childTnLst>
                        <p:par>
                          <p:cTn id="783" fill="hold">
                            <p:stCondLst>
                              <p:cond delay="0"/>
                            </p:stCondLst>
                            <p:childTnLst>
                              <p:par>
                                <p:cTn id="784" nodeType="clickEffect" fill="hold" presetClass="entr" presetID="2" presetSubtype="2">
                                  <p:stCondLst>
                                    <p:cond delay="0"/>
                                  </p:stCondLst>
                                  <p:childTnLst>
                                    <p:set>
                                      <p:cBhvr>
                                        <p:cTn id="785" dur="1" fill="hold">
                                          <p:stCondLst>
                                            <p:cond delay="0"/>
                                          </p:stCondLst>
                                        </p:cTn>
                                        <p:tgtEl>
                                          <p:spTgt spid="231"/>
                                        </p:tgtEl>
                                        <p:attrNameLst>
                                          <p:attrName>style.visibility</p:attrName>
                                        </p:attrNameLst>
                                      </p:cBhvr>
                                      <p:to>
                                        <p:strVal val="visible"/>
                                      </p:to>
                                    </p:set>
                                    <p:anim calcmode="lin" valueType="num">
                                      <p:cBhvr additive="repl">
                                        <p:cTn id="786" dur="500" fill="hold"/>
                                        <p:tgtEl>
                                          <p:spTgt spid="231"/>
                                        </p:tgtEl>
                                        <p:attrNameLst>
                                          <p:attrName>ppt_x</p:attrName>
                                        </p:attrNameLst>
                                      </p:cBhvr>
                                      <p:tavLst>
                                        <p:tav tm="0">
                                          <p:val>
                                            <p:strVal val="1+#ppt_w/2"/>
                                          </p:val>
                                        </p:tav>
                                        <p:tav tm="100000">
                                          <p:val>
                                            <p:strVal val="#ppt_x"/>
                                          </p:val>
                                        </p:tav>
                                      </p:tavLst>
                                    </p:anim>
                                    <p:anim calcmode="lin" valueType="num">
                                      <p:cBhvr additive="repl">
                                        <p:cTn id="787" dur="500" fill="hold"/>
                                        <p:tgtEl>
                                          <p:spTgt spid="2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00000"/>
                </a:solidFill>
                <a:latin typeface="Calibri"/>
              </a:rPr>
              <a:t>Συστήματα έγχυσης καυσίμου</a:t>
            </a:r>
            <a:endParaRPr b="0" lang="en-US" sz="2300" spc="-1" strike="noStrike">
              <a:solidFill>
                <a:srgbClr val="000000"/>
              </a:solidFill>
              <a:latin typeface="Arial"/>
            </a:endParaRPr>
          </a:p>
        </p:txBody>
      </p:sp>
      <p:pic>
        <p:nvPicPr>
          <p:cNvPr id="233" name="Picture 2" descr=""/>
          <p:cNvPicPr/>
          <p:nvPr/>
        </p:nvPicPr>
        <p:blipFill>
          <a:blip r:embed="rId1"/>
          <a:stretch/>
        </p:blipFill>
        <p:spPr>
          <a:xfrm>
            <a:off x="276120" y="771480"/>
            <a:ext cx="5447520" cy="3168000"/>
          </a:xfrm>
          <a:prstGeom prst="rect">
            <a:avLst/>
          </a:prstGeom>
          <a:ln w="9525">
            <a:noFill/>
          </a:ln>
        </p:spPr>
      </p:pic>
      <p:sp>
        <p:nvSpPr>
          <p:cNvPr id="234" name="6 - TextBox"/>
          <p:cNvSpPr/>
          <p:nvPr/>
        </p:nvSpPr>
        <p:spPr>
          <a:xfrm>
            <a:off x="5796000" y="627480"/>
            <a:ext cx="3240000" cy="39697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500" spc="-1" strike="noStrike">
                <a:solidFill>
                  <a:srgbClr val="000000"/>
                </a:solidFill>
                <a:latin typeface="Arial"/>
              </a:rPr>
              <a:t>1. Λήπτης λάμδα.</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2. Μπεκ.</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3. Μπεκ ψυχρής εκκίνησης.</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4. Ηλεκτρομαγνητικός μεταβλητός περιοριστής καυσίμου.</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5. Διανομέας καυσίμου.</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6. Ρυθμιστής προθέρμανσης.</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7. Μετρητής ροής αέρα.</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8. Ηλεκτρική αντλία βενζίνης.</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9. Φίλτρο βενζίνης.</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10. Συσσωρευτής πίεσης καυσίμου.</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11. Τσοκ αέρα.</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12. Εγκέφαλος.</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13. Ποτενσιόμετρο ρύθμισης πεταλούδας.</a:t>
            </a:r>
            <a:endParaRPr b="0" lang="en-US" sz="1500" spc="-1" strike="noStrike">
              <a:solidFill>
                <a:srgbClr val="000000"/>
              </a:solidFill>
              <a:latin typeface="Arial"/>
            </a:endParaRPr>
          </a:p>
          <a:p>
            <a:pPr>
              <a:lnSpc>
                <a:spcPct val="100000"/>
              </a:lnSpc>
            </a:pPr>
            <a:r>
              <a:rPr b="0" lang="el-GR" sz="1500" spc="-1" strike="noStrike">
                <a:solidFill>
                  <a:srgbClr val="000000"/>
                </a:solidFill>
                <a:latin typeface="Arial"/>
              </a:rPr>
              <a:t>14. Αισθητήρας θερμοκρασίας νερού.</a:t>
            </a:r>
            <a:endParaRPr b="0" lang="en-US" sz="1500" spc="-1" strike="noStrike">
              <a:solidFill>
                <a:srgbClr val="000000"/>
              </a:solidFill>
              <a:latin typeface="Arial"/>
            </a:endParaRPr>
          </a:p>
        </p:txBody>
      </p:sp>
      <p:sp>
        <p:nvSpPr>
          <p:cNvPr id="235" name="7 - TextBox"/>
          <p:cNvSpPr/>
          <p:nvPr/>
        </p:nvSpPr>
        <p:spPr>
          <a:xfrm>
            <a:off x="251640" y="4011840"/>
            <a:ext cx="5472360" cy="317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500" spc="-1" strike="noStrike">
                <a:solidFill>
                  <a:srgbClr val="000000"/>
                </a:solidFill>
                <a:latin typeface="Calibri"/>
              </a:rPr>
              <a:t>Τυπικό διάγραμμα συστήματος μηχανικού ψεκασμού (K-Jetronic)</a:t>
            </a:r>
            <a:endParaRPr b="0" lang="en-US" sz="1500" spc="-1" strike="noStrike">
              <a:solidFill>
                <a:srgbClr val="000000"/>
              </a:solidFill>
              <a:latin typeface="Arial"/>
            </a:endParaRPr>
          </a:p>
        </p:txBody>
      </p:sp>
    </p:spTree>
  </p:cSld>
  <p:transition>
    <p:pull dir="rd"/>
  </p:transition>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00000"/>
                </a:solidFill>
                <a:latin typeface="Calibri"/>
              </a:rPr>
              <a:t>Συστήματα έγχυσης καυσίμου</a:t>
            </a:r>
            <a:endParaRPr b="0" lang="en-US" sz="2300" spc="-1" strike="noStrike">
              <a:solidFill>
                <a:srgbClr val="000000"/>
              </a:solidFill>
              <a:latin typeface="Arial"/>
            </a:endParaRPr>
          </a:p>
        </p:txBody>
      </p:sp>
      <p:sp>
        <p:nvSpPr>
          <p:cNvPr id="237" name="5 - TextBox"/>
          <p:cNvSpPr/>
          <p:nvPr/>
        </p:nvSpPr>
        <p:spPr>
          <a:xfrm>
            <a:off x="323640" y="483480"/>
            <a:ext cx="8568720" cy="40672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Aft>
                <a:spcPts val="1800"/>
              </a:spcAft>
            </a:pPr>
            <a:r>
              <a:rPr b="0" lang="el-GR" sz="1800" spc="-1" strike="noStrike">
                <a:solidFill>
                  <a:srgbClr val="000000"/>
                </a:solidFill>
                <a:latin typeface="Arial"/>
              </a:rPr>
              <a:t>Ο μετρητής ροής του αέρα και ο διανομέας καυσίμου αποτελούν μαζί ένα ενιαίο σύνολο και η λειτουργία του ενός επηρεάζει άμεσα τη λειτουργία του άλλου. Η ποσότητα του καυσίμου που ψεκάζεται δεν ελέγχεται με την αυξομείωση του χρόνου ψεκασμού, αλλά από την πίεση (παροχή) καυσίμου στα μπεκ.</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Σε ό,τι αφορά στην αρχή λειτουργίας του συστήματος, καθώς αυξομειώνεται η ποσότητα του εισερχόμενου αέρα μέσα στον κινητήρα, ρυθμίζεται ανάλογα και η ποσότητα του καυσίμου που παρέχεται.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Ο μετρητής ροής αέρα (7) μετρά την ποσότητα (μάζα) του εισερχόμενου αέρα, ενώ η ψεκαζόμενη ποσότητα καυσίμου ελέγχεται από τον διανομέα καυσίμου (5). </a:t>
            </a:r>
            <a:endParaRPr b="0" lang="en-US" sz="1800" spc="-1" strike="noStrike">
              <a:solidFill>
                <a:srgbClr val="000000"/>
              </a:solidFill>
              <a:latin typeface="Arial"/>
            </a:endParaRPr>
          </a:p>
          <a:p>
            <a:pPr algn="ctr">
              <a:lnSpc>
                <a:spcPct val="100000"/>
              </a:lnSpc>
              <a:spcAft>
                <a:spcPts val="1800"/>
              </a:spcAft>
            </a:pPr>
            <a:r>
              <a:rPr b="0" lang="el-GR" sz="1800" spc="-1" strike="noStrike">
                <a:solidFill>
                  <a:srgbClr val="000000"/>
                </a:solidFill>
                <a:latin typeface="Arial"/>
              </a:rPr>
              <a:t>Τα σημερινά μηχανικά συστήματα έχουν βελτιωθεί και έχουν γίνει και αυτά μηχανοηλεκτρικά, διαθέτοντας εξελιγμένο εγκέφαλο με σύστημα αυτοδιάγνωσης και αντίστοιχους βελτιωμένους αισθητήρες.</a:t>
            </a:r>
            <a:endParaRPr b="0" lang="en-US" sz="1800" spc="-1" strike="noStrike">
              <a:solidFill>
                <a:srgbClr val="000000"/>
              </a:solidFill>
              <a:latin typeface="Arial"/>
            </a:endParaRPr>
          </a:p>
        </p:txBody>
      </p:sp>
    </p:spTree>
  </p:cSld>
  <p:transition>
    <p:pull dir="rd"/>
  </p:transition>
  <p:timing>
    <p:tnLst>
      <p:par>
        <p:cTn id="788" dur="indefinite" restart="never" nodeType="tmRoot">
          <p:childTnLst>
            <p:seq>
              <p:cTn id="789" dur="indefinite" nodeType="mainSeq">
                <p:childTnLst>
                  <p:par>
                    <p:cTn id="790" fill="hold">
                      <p:stCondLst>
                        <p:cond delay="indefinite"/>
                      </p:stCondLst>
                      <p:childTnLst>
                        <p:par>
                          <p:cTn id="791" fill="hold">
                            <p:stCondLst>
                              <p:cond delay="0"/>
                            </p:stCondLst>
                            <p:childTnLst>
                              <p:par>
                                <p:cTn id="792" nodeType="clickEffect" fill="hold" presetClass="entr" presetID="2" presetSubtype="4">
                                  <p:stCondLst>
                                    <p:cond delay="0"/>
                                  </p:stCondLst>
                                  <p:childTnLst>
                                    <p:set>
                                      <p:cBhvr>
                                        <p:cTn id="793" dur="1" fill="hold">
                                          <p:stCondLst>
                                            <p:cond delay="0"/>
                                          </p:stCondLst>
                                        </p:cTn>
                                        <p:tgtEl>
                                          <p:spTgt spid="237">
                                            <p:txEl>
                                              <p:pRg st="1" end="1"/>
                                            </p:txEl>
                                          </p:spTgt>
                                        </p:tgtEl>
                                        <p:attrNameLst>
                                          <p:attrName>style.visibility</p:attrName>
                                        </p:attrNameLst>
                                      </p:cBhvr>
                                      <p:to>
                                        <p:strVal val="visible"/>
                                      </p:to>
                                    </p:set>
                                    <p:anim calcmode="lin" valueType="num">
                                      <p:cBhvr additive="repl">
                                        <p:cTn id="794" dur="500" fill="hold"/>
                                        <p:tgtEl>
                                          <p:spTgt spid="237">
                                            <p:txEl>
                                              <p:pRg st="1" end="1"/>
                                            </p:txEl>
                                          </p:spTgt>
                                        </p:tgtEl>
                                        <p:attrNameLst>
                                          <p:attrName>ppt_x</p:attrName>
                                        </p:attrNameLst>
                                      </p:cBhvr>
                                      <p:tavLst>
                                        <p:tav tm="0">
                                          <p:val>
                                            <p:strVal val="#ppt_x"/>
                                          </p:val>
                                        </p:tav>
                                        <p:tav tm="100000">
                                          <p:val>
                                            <p:strVal val="#ppt_x"/>
                                          </p:val>
                                        </p:tav>
                                      </p:tavLst>
                                    </p:anim>
                                    <p:anim calcmode="lin" valueType="num">
                                      <p:cBhvr additive="repl">
                                        <p:cTn id="795" dur="500" fill="hold"/>
                                        <p:tgtEl>
                                          <p:spTgt spid="2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96" fill="hold">
                      <p:stCondLst>
                        <p:cond delay="indefinite"/>
                      </p:stCondLst>
                      <p:childTnLst>
                        <p:par>
                          <p:cTn id="797" fill="hold">
                            <p:stCondLst>
                              <p:cond delay="0"/>
                            </p:stCondLst>
                            <p:childTnLst>
                              <p:par>
                                <p:cTn id="798" nodeType="clickEffect" fill="hold" presetClass="entr" presetID="2" presetSubtype="4">
                                  <p:stCondLst>
                                    <p:cond delay="0"/>
                                  </p:stCondLst>
                                  <p:childTnLst>
                                    <p:set>
                                      <p:cBhvr>
                                        <p:cTn id="799" dur="1" fill="hold">
                                          <p:stCondLst>
                                            <p:cond delay="0"/>
                                          </p:stCondLst>
                                        </p:cTn>
                                        <p:tgtEl>
                                          <p:spTgt spid="237">
                                            <p:txEl>
                                              <p:pRg st="2" end="2"/>
                                            </p:txEl>
                                          </p:spTgt>
                                        </p:tgtEl>
                                        <p:attrNameLst>
                                          <p:attrName>style.visibility</p:attrName>
                                        </p:attrNameLst>
                                      </p:cBhvr>
                                      <p:to>
                                        <p:strVal val="visible"/>
                                      </p:to>
                                    </p:set>
                                    <p:anim calcmode="lin" valueType="num">
                                      <p:cBhvr additive="repl">
                                        <p:cTn id="800" dur="500" fill="hold"/>
                                        <p:tgtEl>
                                          <p:spTgt spid="237">
                                            <p:txEl>
                                              <p:pRg st="2" end="2"/>
                                            </p:txEl>
                                          </p:spTgt>
                                        </p:tgtEl>
                                        <p:attrNameLst>
                                          <p:attrName>ppt_x</p:attrName>
                                        </p:attrNameLst>
                                      </p:cBhvr>
                                      <p:tavLst>
                                        <p:tav tm="0">
                                          <p:val>
                                            <p:strVal val="#ppt_x"/>
                                          </p:val>
                                        </p:tav>
                                        <p:tav tm="100000">
                                          <p:val>
                                            <p:strVal val="#ppt_x"/>
                                          </p:val>
                                        </p:tav>
                                      </p:tavLst>
                                    </p:anim>
                                    <p:anim calcmode="lin" valueType="num">
                                      <p:cBhvr additive="repl">
                                        <p:cTn id="801" dur="500" fill="hold"/>
                                        <p:tgtEl>
                                          <p:spTgt spid="2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02" fill="hold">
                      <p:stCondLst>
                        <p:cond delay="indefinite"/>
                      </p:stCondLst>
                      <p:childTnLst>
                        <p:par>
                          <p:cTn id="803" fill="hold">
                            <p:stCondLst>
                              <p:cond delay="0"/>
                            </p:stCondLst>
                            <p:childTnLst>
                              <p:par>
                                <p:cTn id="804" nodeType="clickEffect" fill="hold" presetClass="entr" presetID="2" presetSubtype="4">
                                  <p:stCondLst>
                                    <p:cond delay="0"/>
                                  </p:stCondLst>
                                  <p:childTnLst>
                                    <p:set>
                                      <p:cBhvr>
                                        <p:cTn id="805" dur="1" fill="hold">
                                          <p:stCondLst>
                                            <p:cond delay="0"/>
                                          </p:stCondLst>
                                        </p:cTn>
                                        <p:tgtEl>
                                          <p:spTgt spid="237">
                                            <p:txEl>
                                              <p:pRg st="3" end="3"/>
                                            </p:txEl>
                                          </p:spTgt>
                                        </p:tgtEl>
                                        <p:attrNameLst>
                                          <p:attrName>style.visibility</p:attrName>
                                        </p:attrNameLst>
                                      </p:cBhvr>
                                      <p:to>
                                        <p:strVal val="visible"/>
                                      </p:to>
                                    </p:set>
                                    <p:anim calcmode="lin" valueType="num">
                                      <p:cBhvr additive="repl">
                                        <p:cTn id="806" dur="500" fill="hold"/>
                                        <p:tgtEl>
                                          <p:spTgt spid="237">
                                            <p:txEl>
                                              <p:pRg st="3" end="3"/>
                                            </p:txEl>
                                          </p:spTgt>
                                        </p:tgtEl>
                                        <p:attrNameLst>
                                          <p:attrName>ppt_x</p:attrName>
                                        </p:attrNameLst>
                                      </p:cBhvr>
                                      <p:tavLst>
                                        <p:tav tm="0">
                                          <p:val>
                                            <p:strVal val="#ppt_x"/>
                                          </p:val>
                                        </p:tav>
                                        <p:tav tm="100000">
                                          <p:val>
                                            <p:strVal val="#ppt_x"/>
                                          </p:val>
                                        </p:tav>
                                      </p:tavLst>
                                    </p:anim>
                                    <p:anim calcmode="lin" valueType="num">
                                      <p:cBhvr additive="repl">
                                        <p:cTn id="807" dur="500" fill="hold"/>
                                        <p:tgtEl>
                                          <p:spTgt spid="23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00000"/>
                </a:solidFill>
                <a:latin typeface="Calibri"/>
              </a:rPr>
              <a:t>Συστήματα έγχυσης καυσίμου</a:t>
            </a:r>
            <a:endParaRPr b="0" lang="en-US" sz="2300" spc="-1" strike="noStrike">
              <a:solidFill>
                <a:srgbClr val="000000"/>
              </a:solidFill>
              <a:latin typeface="Arial"/>
            </a:endParaRPr>
          </a:p>
        </p:txBody>
      </p:sp>
      <p:sp>
        <p:nvSpPr>
          <p:cNvPr id="239" name="5 - TextBox"/>
          <p:cNvSpPr/>
          <p:nvPr/>
        </p:nvSpPr>
        <p:spPr>
          <a:xfrm>
            <a:off x="323640" y="483480"/>
            <a:ext cx="8568720" cy="414396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Συστήματα ηλεκτρονικά ελεγχόμενου ψεκασμού. </a:t>
            </a:r>
            <a:endParaRPr b="0" lang="en-US" sz="1800" spc="-1" strike="noStrike">
              <a:solidFill>
                <a:srgbClr val="000000"/>
              </a:solidFill>
              <a:latin typeface="Arial"/>
            </a:endParaRPr>
          </a:p>
          <a:p>
            <a:pPr>
              <a:lnSpc>
                <a:spcPct val="100000"/>
              </a:lnSpc>
              <a:spcBef>
                <a:spcPts val="1199"/>
              </a:spcBef>
              <a:spcAft>
                <a:spcPts val="601"/>
              </a:spcAft>
            </a:pPr>
            <a:r>
              <a:rPr b="0" lang="el-GR" sz="1800" spc="-1" strike="noStrike">
                <a:solidFill>
                  <a:srgbClr val="000000"/>
                </a:solidFill>
                <a:latin typeface="Arial"/>
              </a:rPr>
              <a:t>Στον ηλεκτρονικό ψεκασμό υπάρχουν δύο βασικά συστήματα:</a:t>
            </a:r>
            <a:endParaRPr b="0" lang="en-US" sz="1800" spc="-1" strike="noStrike">
              <a:solidFill>
                <a:srgbClr val="000000"/>
              </a:solidFill>
              <a:latin typeface="Arial"/>
            </a:endParaRPr>
          </a:p>
          <a:p>
            <a:pPr marL="450720" indent="-270000">
              <a:lnSpc>
                <a:spcPct val="100000"/>
              </a:lnSpc>
              <a:spcAft>
                <a:spcPts val="601"/>
              </a:spcAft>
              <a:tabLst>
                <a:tab algn="l" pos="0"/>
              </a:tabLst>
            </a:pPr>
            <a:r>
              <a:rPr b="0" lang="el-GR" sz="1800" spc="-1" strike="noStrike">
                <a:solidFill>
                  <a:srgbClr val="000000"/>
                </a:solidFill>
                <a:latin typeface="Arial"/>
              </a:rPr>
              <a:t>α. Τα συστήματα μονού σημείου (μονός ψεκασμός) - όταν υπάρχει ένα κεντρικό μπεκ για όλους τους κυλίνδρους. </a:t>
            </a:r>
            <a:endParaRPr b="0" lang="en-US" sz="1800" spc="-1" strike="noStrike">
              <a:solidFill>
                <a:srgbClr val="000000"/>
              </a:solidFill>
              <a:latin typeface="Arial"/>
            </a:endParaRPr>
          </a:p>
          <a:p>
            <a:pPr marL="450720" indent="-270000">
              <a:lnSpc>
                <a:spcPct val="100000"/>
              </a:lnSpc>
              <a:spcAft>
                <a:spcPts val="601"/>
              </a:spcAft>
              <a:tabLst>
                <a:tab algn="l" pos="0"/>
              </a:tabLst>
            </a:pPr>
            <a:r>
              <a:rPr b="0" lang="el-GR" sz="1800" spc="-1" strike="noStrike">
                <a:solidFill>
                  <a:srgbClr val="000000"/>
                </a:solidFill>
                <a:latin typeface="Arial"/>
              </a:rPr>
              <a:t>β. Τα συστήματα πολλαπλών σημείων (πολλαπλός ψεκασμός) - όταν υπάρχει ένα μπεκ για κάθε κύλινδρο.</a:t>
            </a:r>
            <a:endParaRPr b="0" lang="en-US" sz="1800" spc="-1" strike="noStrike">
              <a:solidFill>
                <a:srgbClr val="000000"/>
              </a:solidFill>
              <a:latin typeface="Arial"/>
            </a:endParaRPr>
          </a:p>
          <a:p>
            <a:pPr>
              <a:lnSpc>
                <a:spcPct val="100000"/>
              </a:lnSpc>
              <a:spcBef>
                <a:spcPts val="1199"/>
              </a:spcBef>
              <a:spcAft>
                <a:spcPts val="601"/>
              </a:spcAft>
              <a:tabLst>
                <a:tab algn="l" pos="0"/>
              </a:tabLst>
            </a:pPr>
            <a:r>
              <a:rPr b="0" lang="el-GR" sz="1800" spc="-1" strike="noStrike">
                <a:solidFill>
                  <a:srgbClr val="000000"/>
                </a:solidFill>
                <a:latin typeface="Arial"/>
              </a:rPr>
              <a:t>Διακρίνονται επίσης, εκτός από τον τρόπο ψεκασμού, και σε: </a:t>
            </a:r>
            <a:endParaRPr b="0" lang="en-US" sz="1800" spc="-1" strike="noStrike">
              <a:solidFill>
                <a:srgbClr val="000000"/>
              </a:solidFill>
              <a:latin typeface="Arial"/>
            </a:endParaRPr>
          </a:p>
          <a:p>
            <a:pPr marL="450720" indent="-270000">
              <a:lnSpc>
                <a:spcPct val="100000"/>
              </a:lnSpc>
              <a:spcAft>
                <a:spcPts val="601"/>
              </a:spcAft>
              <a:tabLst>
                <a:tab algn="l" pos="0"/>
              </a:tabLst>
            </a:pPr>
            <a:r>
              <a:rPr b="0" lang="el-GR" sz="1800" spc="-1" strike="noStrike">
                <a:solidFill>
                  <a:srgbClr val="000000"/>
                </a:solidFill>
                <a:latin typeface="Arial"/>
              </a:rPr>
              <a:t>α. Απλά ηλεκτρονικά συστήματα ψεκασμού, όπου υπάρχει μια ξεχωριστή ηλεκτρονική μονάδα για τον έλεγχο του ψεκασμού και μια ξεχωριστή για την ανάφλεξη. </a:t>
            </a:r>
            <a:endParaRPr b="0" lang="en-US" sz="1800" spc="-1" strike="noStrike">
              <a:solidFill>
                <a:srgbClr val="000000"/>
              </a:solidFill>
              <a:latin typeface="Arial"/>
            </a:endParaRPr>
          </a:p>
          <a:p>
            <a:pPr marL="450720" indent="-270000">
              <a:lnSpc>
                <a:spcPct val="100000"/>
              </a:lnSpc>
              <a:spcAft>
                <a:spcPts val="601"/>
              </a:spcAft>
              <a:tabLst>
                <a:tab algn="l" pos="0"/>
              </a:tabLst>
            </a:pPr>
            <a:r>
              <a:rPr b="0" lang="el-GR" sz="1800" spc="-1" strike="noStrike">
                <a:solidFill>
                  <a:srgbClr val="000000"/>
                </a:solidFill>
                <a:latin typeface="Arial"/>
              </a:rPr>
              <a:t>β. Συνδυασμένα συστήματα ανάφλεξης και ψεκασμού, όπου υπάρχει μια ηλεκτρονική μονάδα που ελέγχει τόσο την ανάφλεξη, όσο και τον ψεκασμό.</a:t>
            </a:r>
            <a:endParaRPr b="0" lang="en-US" sz="1800" spc="-1" strike="noStrike">
              <a:solidFill>
                <a:srgbClr val="000000"/>
              </a:solidFill>
              <a:latin typeface="Arial"/>
            </a:endParaRPr>
          </a:p>
        </p:txBody>
      </p:sp>
    </p:spTree>
  </p:cSld>
  <p:transition>
    <p:pull dir="rd"/>
  </p:transition>
  <p:timing>
    <p:tnLst>
      <p:par>
        <p:cTn id="808" dur="indefinite" restart="never" nodeType="tmRoot">
          <p:childTnLst>
            <p:seq>
              <p:cTn id="809" dur="indefinite" nodeType="mainSeq">
                <p:childTnLst>
                  <p:par>
                    <p:cTn id="810" fill="hold">
                      <p:stCondLst>
                        <p:cond delay="indefinite"/>
                      </p:stCondLst>
                      <p:childTnLst>
                        <p:par>
                          <p:cTn id="811" fill="hold">
                            <p:stCondLst>
                              <p:cond delay="0"/>
                            </p:stCondLst>
                            <p:childTnLst>
                              <p:par>
                                <p:cTn id="812" nodeType="clickEffect" fill="hold" presetClass="entr" presetID="2" presetSubtype="4">
                                  <p:stCondLst>
                                    <p:cond delay="0"/>
                                  </p:stCondLst>
                                  <p:childTnLst>
                                    <p:set>
                                      <p:cBhvr>
                                        <p:cTn id="813" dur="1" fill="hold">
                                          <p:stCondLst>
                                            <p:cond delay="0"/>
                                          </p:stCondLst>
                                        </p:cTn>
                                        <p:tgtEl>
                                          <p:spTgt spid="239">
                                            <p:txEl>
                                              <p:pRg st="2" end="2"/>
                                            </p:txEl>
                                          </p:spTgt>
                                        </p:tgtEl>
                                        <p:attrNameLst>
                                          <p:attrName>style.visibility</p:attrName>
                                        </p:attrNameLst>
                                      </p:cBhvr>
                                      <p:to>
                                        <p:strVal val="visible"/>
                                      </p:to>
                                    </p:set>
                                    <p:anim calcmode="lin" valueType="num">
                                      <p:cBhvr additive="repl">
                                        <p:cTn id="814" dur="500" fill="hold"/>
                                        <p:tgtEl>
                                          <p:spTgt spid="239">
                                            <p:txEl>
                                              <p:pRg st="2" end="2"/>
                                            </p:txEl>
                                          </p:spTgt>
                                        </p:tgtEl>
                                        <p:attrNameLst>
                                          <p:attrName>ppt_x</p:attrName>
                                        </p:attrNameLst>
                                      </p:cBhvr>
                                      <p:tavLst>
                                        <p:tav tm="0">
                                          <p:val>
                                            <p:strVal val="#ppt_x"/>
                                          </p:val>
                                        </p:tav>
                                        <p:tav tm="100000">
                                          <p:val>
                                            <p:strVal val="#ppt_x"/>
                                          </p:val>
                                        </p:tav>
                                      </p:tavLst>
                                    </p:anim>
                                    <p:anim calcmode="lin" valueType="num">
                                      <p:cBhvr additive="repl">
                                        <p:cTn id="815" dur="500" fill="hold"/>
                                        <p:tgtEl>
                                          <p:spTgt spid="239">
                                            <p:txEl>
                                              <p:pRg st="2" end="2"/>
                                            </p:txEl>
                                          </p:spTgt>
                                        </p:tgtEl>
                                        <p:attrNameLst>
                                          <p:attrName>ppt_y</p:attrName>
                                        </p:attrNameLst>
                                      </p:cBhvr>
                                      <p:tavLst>
                                        <p:tav tm="0">
                                          <p:val>
                                            <p:strVal val="1+#ppt_h/2"/>
                                          </p:val>
                                        </p:tav>
                                        <p:tav tm="100000">
                                          <p:val>
                                            <p:strVal val="#ppt_y"/>
                                          </p:val>
                                        </p:tav>
                                      </p:tavLst>
                                    </p:anim>
                                  </p:childTnLst>
                                </p:cTn>
                              </p:par>
                            </p:childTnLst>
                          </p:cTn>
                        </p:par>
                        <p:par>
                          <p:cTn id="816" fill="hold">
                            <p:stCondLst>
                              <p:cond delay="500"/>
                            </p:stCondLst>
                            <p:childTnLst>
                              <p:par>
                                <p:cTn id="817" nodeType="afterEffect" fill="hold" presetClass="entr" presetID="2" presetSubtype="4">
                                  <p:stCondLst>
                                    <p:cond delay="500"/>
                                  </p:stCondLst>
                                  <p:childTnLst>
                                    <p:set>
                                      <p:cBhvr>
                                        <p:cTn id="818" dur="1" fill="hold">
                                          <p:stCondLst>
                                            <p:cond delay="0"/>
                                          </p:stCondLst>
                                        </p:cTn>
                                        <p:tgtEl>
                                          <p:spTgt spid="239">
                                            <p:txEl>
                                              <p:pRg st="3" end="3"/>
                                            </p:txEl>
                                          </p:spTgt>
                                        </p:tgtEl>
                                        <p:attrNameLst>
                                          <p:attrName>style.visibility</p:attrName>
                                        </p:attrNameLst>
                                      </p:cBhvr>
                                      <p:to>
                                        <p:strVal val="visible"/>
                                      </p:to>
                                    </p:set>
                                    <p:anim calcmode="lin" valueType="num">
                                      <p:cBhvr additive="repl">
                                        <p:cTn id="819" dur="500" fill="hold"/>
                                        <p:tgtEl>
                                          <p:spTgt spid="239">
                                            <p:txEl>
                                              <p:pRg st="3" end="3"/>
                                            </p:txEl>
                                          </p:spTgt>
                                        </p:tgtEl>
                                        <p:attrNameLst>
                                          <p:attrName>ppt_x</p:attrName>
                                        </p:attrNameLst>
                                      </p:cBhvr>
                                      <p:tavLst>
                                        <p:tav tm="0">
                                          <p:val>
                                            <p:strVal val="#ppt_x"/>
                                          </p:val>
                                        </p:tav>
                                        <p:tav tm="100000">
                                          <p:val>
                                            <p:strVal val="#ppt_x"/>
                                          </p:val>
                                        </p:tav>
                                      </p:tavLst>
                                    </p:anim>
                                    <p:anim calcmode="lin" valueType="num">
                                      <p:cBhvr additive="repl">
                                        <p:cTn id="820" dur="500" fill="hold"/>
                                        <p:tgtEl>
                                          <p:spTgt spid="2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21" fill="hold">
                      <p:stCondLst>
                        <p:cond delay="indefinite"/>
                      </p:stCondLst>
                      <p:childTnLst>
                        <p:par>
                          <p:cTn id="822" fill="hold">
                            <p:stCondLst>
                              <p:cond delay="0"/>
                            </p:stCondLst>
                            <p:childTnLst>
                              <p:par>
                                <p:cTn id="823" nodeType="clickEffect" fill="hold" presetClass="entr" presetID="2" presetSubtype="4">
                                  <p:stCondLst>
                                    <p:cond delay="0"/>
                                  </p:stCondLst>
                                  <p:childTnLst>
                                    <p:set>
                                      <p:cBhvr>
                                        <p:cTn id="824" dur="1" fill="hold">
                                          <p:stCondLst>
                                            <p:cond delay="0"/>
                                          </p:stCondLst>
                                        </p:cTn>
                                        <p:tgtEl>
                                          <p:spTgt spid="239">
                                            <p:txEl>
                                              <p:pRg st="4" end="4"/>
                                            </p:txEl>
                                          </p:spTgt>
                                        </p:tgtEl>
                                        <p:attrNameLst>
                                          <p:attrName>style.visibility</p:attrName>
                                        </p:attrNameLst>
                                      </p:cBhvr>
                                      <p:to>
                                        <p:strVal val="visible"/>
                                      </p:to>
                                    </p:set>
                                    <p:anim calcmode="lin" valueType="num">
                                      <p:cBhvr additive="repl">
                                        <p:cTn id="825" dur="500" fill="hold"/>
                                        <p:tgtEl>
                                          <p:spTgt spid="239">
                                            <p:txEl>
                                              <p:pRg st="4" end="4"/>
                                            </p:txEl>
                                          </p:spTgt>
                                        </p:tgtEl>
                                        <p:attrNameLst>
                                          <p:attrName>ppt_x</p:attrName>
                                        </p:attrNameLst>
                                      </p:cBhvr>
                                      <p:tavLst>
                                        <p:tav tm="0">
                                          <p:val>
                                            <p:strVal val="#ppt_x"/>
                                          </p:val>
                                        </p:tav>
                                        <p:tav tm="100000">
                                          <p:val>
                                            <p:strVal val="#ppt_x"/>
                                          </p:val>
                                        </p:tav>
                                      </p:tavLst>
                                    </p:anim>
                                    <p:anim calcmode="lin" valueType="num">
                                      <p:cBhvr additive="repl">
                                        <p:cTn id="826" dur="500" fill="hold"/>
                                        <p:tgtEl>
                                          <p:spTgt spid="2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27" fill="hold">
                      <p:stCondLst>
                        <p:cond delay="indefinite"/>
                      </p:stCondLst>
                      <p:childTnLst>
                        <p:par>
                          <p:cTn id="828" fill="hold">
                            <p:stCondLst>
                              <p:cond delay="0"/>
                            </p:stCondLst>
                            <p:childTnLst>
                              <p:par>
                                <p:cTn id="829" nodeType="clickEffect" fill="hold" presetClass="entr" presetID="2" presetSubtype="4">
                                  <p:stCondLst>
                                    <p:cond delay="0"/>
                                  </p:stCondLst>
                                  <p:childTnLst>
                                    <p:set>
                                      <p:cBhvr>
                                        <p:cTn id="830" dur="1" fill="hold">
                                          <p:stCondLst>
                                            <p:cond delay="0"/>
                                          </p:stCondLst>
                                        </p:cTn>
                                        <p:tgtEl>
                                          <p:spTgt spid="239">
                                            <p:txEl>
                                              <p:pRg st="5" end="5"/>
                                            </p:txEl>
                                          </p:spTgt>
                                        </p:tgtEl>
                                        <p:attrNameLst>
                                          <p:attrName>style.visibility</p:attrName>
                                        </p:attrNameLst>
                                      </p:cBhvr>
                                      <p:to>
                                        <p:strVal val="visible"/>
                                      </p:to>
                                    </p:set>
                                    <p:anim calcmode="lin" valueType="num">
                                      <p:cBhvr additive="repl">
                                        <p:cTn id="831" dur="500" fill="hold"/>
                                        <p:tgtEl>
                                          <p:spTgt spid="239">
                                            <p:txEl>
                                              <p:pRg st="5" end="5"/>
                                            </p:txEl>
                                          </p:spTgt>
                                        </p:tgtEl>
                                        <p:attrNameLst>
                                          <p:attrName>ppt_x</p:attrName>
                                        </p:attrNameLst>
                                      </p:cBhvr>
                                      <p:tavLst>
                                        <p:tav tm="0">
                                          <p:val>
                                            <p:strVal val="#ppt_x"/>
                                          </p:val>
                                        </p:tav>
                                        <p:tav tm="100000">
                                          <p:val>
                                            <p:strVal val="#ppt_x"/>
                                          </p:val>
                                        </p:tav>
                                      </p:tavLst>
                                    </p:anim>
                                    <p:anim calcmode="lin" valueType="num">
                                      <p:cBhvr additive="repl">
                                        <p:cTn id="832" dur="500" fill="hold"/>
                                        <p:tgtEl>
                                          <p:spTgt spid="239">
                                            <p:txEl>
                                              <p:pRg st="5" end="5"/>
                                            </p:txEl>
                                          </p:spTgt>
                                        </p:tgtEl>
                                        <p:attrNameLst>
                                          <p:attrName>ppt_y</p:attrName>
                                        </p:attrNameLst>
                                      </p:cBhvr>
                                      <p:tavLst>
                                        <p:tav tm="0">
                                          <p:val>
                                            <p:strVal val="1+#ppt_h/2"/>
                                          </p:val>
                                        </p:tav>
                                        <p:tav tm="100000">
                                          <p:val>
                                            <p:strVal val="#ppt_y"/>
                                          </p:val>
                                        </p:tav>
                                      </p:tavLst>
                                    </p:anim>
                                  </p:childTnLst>
                                </p:cTn>
                              </p:par>
                            </p:childTnLst>
                          </p:cTn>
                        </p:par>
                        <p:par>
                          <p:cTn id="833" fill="hold">
                            <p:stCondLst>
                              <p:cond delay="500"/>
                            </p:stCondLst>
                            <p:childTnLst>
                              <p:par>
                                <p:cTn id="834" nodeType="afterEffect" fill="hold" presetClass="entr" presetID="2" presetSubtype="4">
                                  <p:stCondLst>
                                    <p:cond delay="500"/>
                                  </p:stCondLst>
                                  <p:childTnLst>
                                    <p:set>
                                      <p:cBhvr>
                                        <p:cTn id="835" dur="1" fill="hold">
                                          <p:stCondLst>
                                            <p:cond delay="0"/>
                                          </p:stCondLst>
                                        </p:cTn>
                                        <p:tgtEl>
                                          <p:spTgt spid="239">
                                            <p:txEl>
                                              <p:pRg st="6" end="6"/>
                                            </p:txEl>
                                          </p:spTgt>
                                        </p:tgtEl>
                                        <p:attrNameLst>
                                          <p:attrName>style.visibility</p:attrName>
                                        </p:attrNameLst>
                                      </p:cBhvr>
                                      <p:to>
                                        <p:strVal val="visible"/>
                                      </p:to>
                                    </p:set>
                                    <p:anim calcmode="lin" valueType="num">
                                      <p:cBhvr additive="repl">
                                        <p:cTn id="836" dur="500" fill="hold"/>
                                        <p:tgtEl>
                                          <p:spTgt spid="239">
                                            <p:txEl>
                                              <p:pRg st="6" end="6"/>
                                            </p:txEl>
                                          </p:spTgt>
                                        </p:tgtEl>
                                        <p:attrNameLst>
                                          <p:attrName>ppt_x</p:attrName>
                                        </p:attrNameLst>
                                      </p:cBhvr>
                                      <p:tavLst>
                                        <p:tav tm="0">
                                          <p:val>
                                            <p:strVal val="#ppt_x"/>
                                          </p:val>
                                        </p:tav>
                                        <p:tav tm="100000">
                                          <p:val>
                                            <p:strVal val="#ppt_x"/>
                                          </p:val>
                                        </p:tav>
                                      </p:tavLst>
                                    </p:anim>
                                    <p:anim calcmode="lin" valueType="num">
                                      <p:cBhvr additive="repl">
                                        <p:cTn id="837" dur="500" fill="hold"/>
                                        <p:tgtEl>
                                          <p:spTgt spid="2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Ποιότητα καυσίμου</a:t>
            </a:r>
            <a:endParaRPr b="0" lang="en-US" sz="2300" spc="-1" strike="noStrike">
              <a:solidFill>
                <a:srgbClr val="000000"/>
              </a:solidFill>
              <a:latin typeface="Arial"/>
            </a:endParaRPr>
          </a:p>
        </p:txBody>
      </p:sp>
      <p:sp>
        <p:nvSpPr>
          <p:cNvPr id="96" name="5 - TextBox"/>
          <p:cNvSpPr/>
          <p:nvPr/>
        </p:nvSpPr>
        <p:spPr>
          <a:xfrm>
            <a:off x="323640" y="771480"/>
            <a:ext cx="8424720" cy="2530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Στο σημείο αυτό κρίνεται απαραίτητο να γίνει ο διαχωρισμός:</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marL="268200" indent="-268200">
              <a:lnSpc>
                <a:spcPts val="2500"/>
              </a:lnSpc>
              <a:spcAft>
                <a:spcPts val="2401"/>
              </a:spcAft>
              <a:buClr>
                <a:srgbClr val="000000"/>
              </a:buClr>
              <a:buSzPct val="90000"/>
              <a:buFont typeface="Wingdings" charset="2"/>
              <a:buChar char=""/>
            </a:pPr>
            <a:r>
              <a:rPr b="0" lang="el-GR" sz="1800" spc="-1" strike="noStrike">
                <a:solidFill>
                  <a:srgbClr val="000000"/>
                </a:solidFill>
                <a:latin typeface="Arial"/>
              </a:rPr>
              <a:t>της τέλειας ή πλήρους καύσης, όπου καίγεται όλο το καύσιμο, ανεξάρτητα του τι γίνεται με την ποσότητα του αέρα που μετέχει στη διαδικασία της καύσης, και</a:t>
            </a:r>
            <a:endParaRPr b="0" lang="en-US" sz="1800" spc="-1" strike="noStrike">
              <a:solidFill>
                <a:srgbClr val="000000"/>
              </a:solidFill>
              <a:latin typeface="Arial"/>
            </a:endParaRPr>
          </a:p>
          <a:p>
            <a:pPr marL="268200" indent="-268200">
              <a:lnSpc>
                <a:spcPts val="2500"/>
              </a:lnSpc>
              <a:spcAft>
                <a:spcPts val="2401"/>
              </a:spcAft>
              <a:buClr>
                <a:srgbClr val="000000"/>
              </a:buClr>
              <a:buSzPct val="90000"/>
              <a:buFont typeface="Wingdings" charset="2"/>
              <a:buChar char=""/>
            </a:pPr>
            <a:r>
              <a:rPr b="0" lang="el-GR" sz="1800" spc="-1" strike="noStrike">
                <a:solidFill>
                  <a:srgbClr val="000000"/>
                </a:solidFill>
                <a:latin typeface="Arial"/>
              </a:rPr>
              <a:t> </a:t>
            </a:r>
            <a:r>
              <a:rPr b="0" lang="el-GR" sz="1800" spc="-1" strike="noStrike">
                <a:solidFill>
                  <a:srgbClr val="000000"/>
                </a:solidFill>
                <a:latin typeface="Arial"/>
              </a:rPr>
              <a:t>της στοιχειομετρικής καύσης, όπου καίγεται όλο το καύσιμο και όλος ο αέρας που μετέχει στη διαδικασία της καύσης, δηλαδή δεν περισσεύει καθόλου αέρας.</a:t>
            </a:r>
            <a:endParaRPr b="0" lang="en-US" sz="1800" spc="-1" strike="noStrike">
              <a:solidFill>
                <a:srgbClr val="000000"/>
              </a:solidFill>
              <a:latin typeface="Arial"/>
            </a:endParaRPr>
          </a:p>
        </p:txBody>
      </p:sp>
    </p:spTree>
  </p:cSld>
  <p:transition>
    <p:pull dir="rd"/>
  </p:transition>
  <p:timing>
    <p:tnLst>
      <p:par>
        <p:cTn id="55" dur="indefinite" restart="never" nodeType="tmRoot">
          <p:childTnLst>
            <p:seq>
              <p:cTn id="56" dur="indefinite" nodeType="mainSeq">
                <p:childTnLst>
                  <p:par>
                    <p:cTn id="57" fill="hold">
                      <p:stCondLst>
                        <p:cond delay="indefinite"/>
                      </p:stCondLst>
                      <p:childTnLst>
                        <p:par>
                          <p:cTn id="58" fill="hold">
                            <p:stCondLst>
                              <p:cond delay="0"/>
                            </p:stCondLst>
                            <p:childTnLst>
                              <p:par>
                                <p:cTn id="59" nodeType="clickEffect" fill="hold" presetClass="entr" presetID="2" presetSubtype="4">
                                  <p:stCondLst>
                                    <p:cond delay="0"/>
                                  </p:stCondLst>
                                  <p:childTnLst>
                                    <p:set>
                                      <p:cBhvr>
                                        <p:cTn id="60" dur="1" fill="hold">
                                          <p:stCondLst>
                                            <p:cond delay="0"/>
                                          </p:stCondLst>
                                        </p:cTn>
                                        <p:tgtEl>
                                          <p:spTgt spid="96">
                                            <p:txEl>
                                              <p:pRg st="2" end="2"/>
                                            </p:txEl>
                                          </p:spTgt>
                                        </p:tgtEl>
                                        <p:attrNameLst>
                                          <p:attrName>style.visibility</p:attrName>
                                        </p:attrNameLst>
                                      </p:cBhvr>
                                      <p:to>
                                        <p:strVal val="visible"/>
                                      </p:to>
                                    </p:set>
                                    <p:anim calcmode="lin" valueType="num">
                                      <p:cBhvr additive="repl">
                                        <p:cTn id="61" dur="500" fill="hold"/>
                                        <p:tgtEl>
                                          <p:spTgt spid="96">
                                            <p:txEl>
                                              <p:pRg st="2" end="2"/>
                                            </p:txEl>
                                          </p:spTgt>
                                        </p:tgtEl>
                                        <p:attrNameLst>
                                          <p:attrName>ppt_x</p:attrName>
                                        </p:attrNameLst>
                                      </p:cBhvr>
                                      <p:tavLst>
                                        <p:tav tm="0">
                                          <p:val>
                                            <p:strVal val="#ppt_x"/>
                                          </p:val>
                                        </p:tav>
                                        <p:tav tm="100000">
                                          <p:val>
                                            <p:strVal val="#ppt_x"/>
                                          </p:val>
                                        </p:tav>
                                      </p:tavLst>
                                    </p:anim>
                                    <p:anim calcmode="lin" valueType="num">
                                      <p:cBhvr additive="repl">
                                        <p:cTn id="62" dur="500" fill="hold"/>
                                        <p:tgtEl>
                                          <p:spTgt spid="96">
                                            <p:txEl>
                                              <p:pRg st="2" end="2"/>
                                            </p:txEl>
                                          </p:spTgt>
                                        </p:tgtEl>
                                        <p:attrNameLst>
                                          <p:attrName>ppt_y</p:attrName>
                                        </p:attrNameLst>
                                      </p:cBhvr>
                                      <p:tavLst>
                                        <p:tav tm="0">
                                          <p:val>
                                            <p:strVal val="1+#ppt_h/2"/>
                                          </p:val>
                                        </p:tav>
                                        <p:tav tm="100000">
                                          <p:val>
                                            <p:strVal val="#ppt_y"/>
                                          </p:val>
                                        </p:tav>
                                      </p:tavLst>
                                    </p:anim>
                                  </p:childTnLst>
                                </p:cTn>
                              </p:par>
                              <p:par>
                                <p:cTn id="63" nodeType="withEffect" fill="hold" presetClass="entr" presetID="2" presetSubtype="4">
                                  <p:stCondLst>
                                    <p:cond delay="0"/>
                                  </p:stCondLst>
                                  <p:childTnLst>
                                    <p:set>
                                      <p:cBhvr>
                                        <p:cTn id="64" dur="1" fill="hold">
                                          <p:stCondLst>
                                            <p:cond delay="0"/>
                                          </p:stCondLst>
                                        </p:cTn>
                                        <p:tgtEl>
                                          <p:spTgt spid="96">
                                            <p:txEl>
                                              <p:pRg st="3" end="3"/>
                                            </p:txEl>
                                          </p:spTgt>
                                        </p:tgtEl>
                                        <p:attrNameLst>
                                          <p:attrName>style.visibility</p:attrName>
                                        </p:attrNameLst>
                                      </p:cBhvr>
                                      <p:to>
                                        <p:strVal val="visible"/>
                                      </p:to>
                                    </p:set>
                                    <p:anim calcmode="lin" valueType="num">
                                      <p:cBhvr additive="repl">
                                        <p:cTn id="65" dur="500" fill="hold"/>
                                        <p:tgtEl>
                                          <p:spTgt spid="96">
                                            <p:txEl>
                                              <p:pRg st="3" end="3"/>
                                            </p:txEl>
                                          </p:spTgt>
                                        </p:tgtEl>
                                        <p:attrNameLst>
                                          <p:attrName>ppt_x</p:attrName>
                                        </p:attrNameLst>
                                      </p:cBhvr>
                                      <p:tavLst>
                                        <p:tav tm="0">
                                          <p:val>
                                            <p:strVal val="#ppt_x"/>
                                          </p:val>
                                        </p:tav>
                                        <p:tav tm="100000">
                                          <p:val>
                                            <p:strVal val="#ppt_x"/>
                                          </p:val>
                                        </p:tav>
                                      </p:tavLst>
                                    </p:anim>
                                    <p:anim calcmode="lin" valueType="num">
                                      <p:cBhvr additive="repl">
                                        <p:cTn id="66" dur="500" fill="hold"/>
                                        <p:tgtEl>
                                          <p:spTgt spid="9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00000"/>
                </a:solidFill>
                <a:latin typeface="Calibri"/>
              </a:rPr>
              <a:t>Συστήματα έγχυσης καυσίμου</a:t>
            </a:r>
            <a:endParaRPr b="0" lang="en-US" sz="2300" spc="-1" strike="noStrike">
              <a:solidFill>
                <a:srgbClr val="000000"/>
              </a:solidFill>
              <a:latin typeface="Arial"/>
            </a:endParaRPr>
          </a:p>
        </p:txBody>
      </p:sp>
      <p:sp>
        <p:nvSpPr>
          <p:cNvPr id="241" name="5 - TextBox"/>
          <p:cNvSpPr/>
          <p:nvPr/>
        </p:nvSpPr>
        <p:spPr>
          <a:xfrm>
            <a:off x="323640" y="483480"/>
            <a:ext cx="8568720" cy="364032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Συστήματα ηλεκτρονικά ελεγχόμενου ψεκασμού. </a:t>
            </a:r>
            <a:endParaRPr b="0" lang="en-US" sz="1800" spc="-1" strike="noStrike">
              <a:solidFill>
                <a:srgbClr val="000000"/>
              </a:solidFill>
              <a:latin typeface="Arial"/>
            </a:endParaRPr>
          </a:p>
          <a:p>
            <a:pPr algn="ctr">
              <a:lnSpc>
                <a:spcPct val="100000"/>
              </a:lnSpc>
              <a:spcBef>
                <a:spcPts val="1199"/>
              </a:spcBef>
              <a:spcAft>
                <a:spcPts val="1199"/>
              </a:spcAft>
            </a:pPr>
            <a:r>
              <a:rPr b="0" lang="el-GR" sz="1800" spc="-1" strike="noStrike">
                <a:solidFill>
                  <a:srgbClr val="000000"/>
                </a:solidFill>
                <a:latin typeface="Arial"/>
              </a:rPr>
              <a:t>Τόσο στο μονό ψεκασμό, όσο και στον πολλαπλό, τα επιμέρους συστήματα που τους συγκροτούν και οι αισθητήρες που χρησιμοποιούνται, είναι, στο σύνολό τους, ίδιοι. Η μόνη βασική διαφορά είναι, ότι στο σύστημα του μονού ψεκασμού το μπεκ ψεκάζει πριν από την πεταλούδα του γκαζιού, ενώ αντίθετα, στον πολλαπλό ψεκασμό τα μπεκ ψεκάζουν μετά την πεταλούδα, στην πολλαπλή εισαγωγής και μάλιστα κοντά στην βαλβίδα εισαγωγής.</a:t>
            </a:r>
            <a:endParaRPr b="0" lang="en-US" sz="1800" spc="-1" strike="noStrike">
              <a:solidFill>
                <a:srgbClr val="000000"/>
              </a:solidFill>
              <a:latin typeface="Arial"/>
            </a:endParaRPr>
          </a:p>
          <a:p>
            <a:pPr algn="ctr">
              <a:lnSpc>
                <a:spcPct val="100000"/>
              </a:lnSpc>
              <a:spcBef>
                <a:spcPts val="1199"/>
              </a:spcBef>
              <a:spcAft>
                <a:spcPts val="601"/>
              </a:spcAft>
            </a:pPr>
            <a:r>
              <a:rPr b="0" lang="el-GR" sz="1800" spc="-1" strike="noStrike">
                <a:solidFill>
                  <a:srgbClr val="000000"/>
                </a:solidFill>
                <a:latin typeface="Arial"/>
              </a:rPr>
              <a:t>Επειδή, λοιπόν, δεν υπάρχουν σημαντικές λειτουργικές διαφορές μεταξύ των δύο συστημάτων, τα εξαρτήματα που αποτελούν ένα τυπικό σύστημα μονού ψεκασμού αντιστοιχούν παράλληλα, και στα εξαρτήματα ενός συστήματος πολλαπλού ψεκασμού. </a:t>
            </a:r>
            <a:endParaRPr b="0" lang="en-US" sz="1800" spc="-1" strike="noStrike">
              <a:solidFill>
                <a:srgbClr val="000000"/>
              </a:solidFill>
              <a:latin typeface="Arial"/>
            </a:endParaRPr>
          </a:p>
        </p:txBody>
      </p:sp>
    </p:spTree>
  </p:cSld>
  <p:transition>
    <p:pull dir="rd"/>
  </p:transition>
  <p:timing>
    <p:tnLst>
      <p:par>
        <p:cTn id="838" dur="indefinite" restart="never" nodeType="tmRoot">
          <p:childTnLst>
            <p:seq>
              <p:cTn id="839" dur="indefinite" nodeType="mainSeq">
                <p:childTnLst>
                  <p:par>
                    <p:cTn id="840" fill="hold">
                      <p:stCondLst>
                        <p:cond delay="indefinite"/>
                      </p:stCondLst>
                      <p:childTnLst>
                        <p:par>
                          <p:cTn id="841" fill="hold">
                            <p:stCondLst>
                              <p:cond delay="0"/>
                            </p:stCondLst>
                            <p:childTnLst>
                              <p:par>
                                <p:cTn id="842" nodeType="clickEffect" fill="hold" presetClass="entr" presetID="2" presetSubtype="4">
                                  <p:stCondLst>
                                    <p:cond delay="0"/>
                                  </p:stCondLst>
                                  <p:childTnLst>
                                    <p:set>
                                      <p:cBhvr>
                                        <p:cTn id="843" dur="1" fill="hold">
                                          <p:stCondLst>
                                            <p:cond delay="0"/>
                                          </p:stCondLst>
                                        </p:cTn>
                                        <p:tgtEl>
                                          <p:spTgt spid="241">
                                            <p:txEl>
                                              <p:pRg st="2" end="2"/>
                                            </p:txEl>
                                          </p:spTgt>
                                        </p:tgtEl>
                                        <p:attrNameLst>
                                          <p:attrName>style.visibility</p:attrName>
                                        </p:attrNameLst>
                                      </p:cBhvr>
                                      <p:to>
                                        <p:strVal val="visible"/>
                                      </p:to>
                                    </p:set>
                                    <p:anim calcmode="lin" valueType="num">
                                      <p:cBhvr additive="repl">
                                        <p:cTn id="844" dur="500" fill="hold"/>
                                        <p:tgtEl>
                                          <p:spTgt spid="241">
                                            <p:txEl>
                                              <p:pRg st="2" end="2"/>
                                            </p:txEl>
                                          </p:spTgt>
                                        </p:tgtEl>
                                        <p:attrNameLst>
                                          <p:attrName>ppt_x</p:attrName>
                                        </p:attrNameLst>
                                      </p:cBhvr>
                                      <p:tavLst>
                                        <p:tav tm="0">
                                          <p:val>
                                            <p:strVal val="#ppt_x"/>
                                          </p:val>
                                        </p:tav>
                                        <p:tav tm="100000">
                                          <p:val>
                                            <p:strVal val="#ppt_x"/>
                                          </p:val>
                                        </p:tav>
                                      </p:tavLst>
                                    </p:anim>
                                    <p:anim calcmode="lin" valueType="num">
                                      <p:cBhvr additive="repl">
                                        <p:cTn id="845" dur="500" fill="hold"/>
                                        <p:tgtEl>
                                          <p:spTgt spid="24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00000"/>
                </a:solidFill>
                <a:latin typeface="Calibri"/>
              </a:rPr>
              <a:t>Συστήματα έγχυσης καυσίμου</a:t>
            </a:r>
            <a:endParaRPr b="0" lang="en-US" sz="2300" spc="-1" strike="noStrike">
              <a:solidFill>
                <a:srgbClr val="000000"/>
              </a:solidFill>
              <a:latin typeface="Arial"/>
            </a:endParaRPr>
          </a:p>
        </p:txBody>
      </p:sp>
      <p:sp>
        <p:nvSpPr>
          <p:cNvPr id="243" name="5 - TextBox"/>
          <p:cNvSpPr/>
          <p:nvPr/>
        </p:nvSpPr>
        <p:spPr>
          <a:xfrm>
            <a:off x="323640" y="483480"/>
            <a:ext cx="8568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Ηλεκτρονικό σύστημα μονού ψεκασμού</a:t>
            </a:r>
            <a:endParaRPr b="0" lang="en-US" sz="1800" spc="-1" strike="noStrike">
              <a:solidFill>
                <a:srgbClr val="000000"/>
              </a:solidFill>
              <a:latin typeface="Arial"/>
            </a:endParaRPr>
          </a:p>
        </p:txBody>
      </p:sp>
      <p:pic>
        <p:nvPicPr>
          <p:cNvPr id="244" name="Picture 2" descr=""/>
          <p:cNvPicPr/>
          <p:nvPr/>
        </p:nvPicPr>
        <p:blipFill>
          <a:blip r:embed="rId1"/>
          <a:stretch/>
        </p:blipFill>
        <p:spPr>
          <a:xfrm>
            <a:off x="395640" y="1217160"/>
            <a:ext cx="4937400" cy="3298680"/>
          </a:xfrm>
          <a:prstGeom prst="rect">
            <a:avLst/>
          </a:prstGeom>
          <a:ln w="9525">
            <a:noFill/>
          </a:ln>
        </p:spPr>
      </p:pic>
      <p:sp>
        <p:nvSpPr>
          <p:cNvPr id="245" name="7 - TextBox"/>
          <p:cNvSpPr/>
          <p:nvPr/>
        </p:nvSpPr>
        <p:spPr>
          <a:xfrm>
            <a:off x="5508000" y="1365480"/>
            <a:ext cx="3168000" cy="28328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Ένα τέτοιο σύστημα αποτελείται από ένα μπεκ (σπάνια από δύο), που βρίσκεται στο κεντρικό σώμα ψεκασμού και τροφοδοτεί με καύσιμο όλους τους κυλίνδρους, όπως ακριβώς συμβαίνει και με το σύστημα τροφοδοσίας με καρμπυρατέρ.</a:t>
            </a:r>
            <a:endParaRPr b="0" lang="en-US" sz="1800" spc="-1" strike="noStrike">
              <a:solidFill>
                <a:srgbClr val="000000"/>
              </a:solidFill>
              <a:latin typeface="Arial"/>
            </a:endParaRPr>
          </a:p>
        </p:txBody>
      </p:sp>
    </p:spTree>
  </p:cSld>
  <p:transition>
    <p:pull dir="rd"/>
  </p:transition>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00000"/>
                </a:solidFill>
                <a:latin typeface="Calibri"/>
              </a:rPr>
              <a:t>Συστήματα έγχυσης καυσίμου</a:t>
            </a:r>
            <a:endParaRPr b="0" lang="en-US" sz="2300" spc="-1" strike="noStrike">
              <a:solidFill>
                <a:srgbClr val="000000"/>
              </a:solidFill>
              <a:latin typeface="Arial"/>
            </a:endParaRPr>
          </a:p>
        </p:txBody>
      </p:sp>
      <p:sp>
        <p:nvSpPr>
          <p:cNvPr id="247" name="5 - TextBox"/>
          <p:cNvSpPr/>
          <p:nvPr/>
        </p:nvSpPr>
        <p:spPr>
          <a:xfrm>
            <a:off x="323640" y="483480"/>
            <a:ext cx="85687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Ηλεκτρονικό σύστημα μονού ψεκασμού</a:t>
            </a:r>
            <a:endParaRPr b="0" lang="en-US" sz="1800" spc="-1" strike="noStrike">
              <a:solidFill>
                <a:srgbClr val="000000"/>
              </a:solidFill>
              <a:latin typeface="Arial"/>
            </a:endParaRPr>
          </a:p>
        </p:txBody>
      </p:sp>
      <p:pic>
        <p:nvPicPr>
          <p:cNvPr id="248" name="Picture 2" descr=""/>
          <p:cNvPicPr/>
          <p:nvPr/>
        </p:nvPicPr>
        <p:blipFill>
          <a:blip r:embed="rId1"/>
          <a:stretch/>
        </p:blipFill>
        <p:spPr>
          <a:xfrm>
            <a:off x="395640" y="1217160"/>
            <a:ext cx="4937400" cy="3298680"/>
          </a:xfrm>
          <a:prstGeom prst="rect">
            <a:avLst/>
          </a:prstGeom>
          <a:ln w="9525">
            <a:noFill/>
          </a:ln>
        </p:spPr>
      </p:pic>
      <p:sp>
        <p:nvSpPr>
          <p:cNvPr id="249" name="7 - TextBox"/>
          <p:cNvSpPr/>
          <p:nvPr/>
        </p:nvSpPr>
        <p:spPr>
          <a:xfrm>
            <a:off x="5508000" y="546120"/>
            <a:ext cx="3096000" cy="413892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400" spc="-1" strike="noStrike">
                <a:solidFill>
                  <a:srgbClr val="000000"/>
                </a:solidFill>
                <a:latin typeface="Calibri"/>
              </a:rPr>
              <a:t>1. Εγκέφαλος.</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2. Ρεζερβουάρ.</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3. Ηλεκτρική αντλία.</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4. Ρελέ.</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5. Φίλτρο καυσίμου.</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6. Μπεκ ψεκασμού.</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7. Ρυθμιστής πίεσης καυσίμου.</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8. Ποτενσιόμετρο θέσης πεταλούδας.</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9. Βοηθητική παροχή αέρα.</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10. Αισθητήρας θερμοκρασίας αέρα.</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11. Αισθητήρας θερμοκρασίας νερού.</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12. Λήπτης λάμδα.</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13. Αισθητήρας υποπίεσης πολλαπλής εισαγωγής.</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14. Επαγωγικός λήπτης στροφών.</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15. Ηλεκτρονικά μονάδα ανάφλεξης.</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16. Διανομέας υψηλής τάσης.</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17. Μπαταρία.</a:t>
            </a:r>
            <a:endParaRPr b="0" lang="en-US" sz="1400" spc="-1" strike="noStrike">
              <a:solidFill>
                <a:srgbClr val="000000"/>
              </a:solidFill>
              <a:latin typeface="Arial"/>
            </a:endParaRPr>
          </a:p>
          <a:p>
            <a:pPr>
              <a:lnSpc>
                <a:spcPct val="100000"/>
              </a:lnSpc>
            </a:pPr>
            <a:r>
              <a:rPr b="0" lang="el-GR" sz="1400" spc="-1" strike="noStrike">
                <a:solidFill>
                  <a:srgbClr val="000000"/>
                </a:solidFill>
                <a:latin typeface="Calibri"/>
              </a:rPr>
              <a:t>18. Διακόπτης.</a:t>
            </a:r>
            <a:endParaRPr b="0" lang="en-US" sz="1400" spc="-1" strike="noStrike">
              <a:solidFill>
                <a:srgbClr val="000000"/>
              </a:solidFill>
              <a:latin typeface="Arial"/>
            </a:endParaRPr>
          </a:p>
        </p:txBody>
      </p:sp>
      <p:sp>
        <p:nvSpPr>
          <p:cNvPr id="250" name="6 - TextBox"/>
          <p:cNvSpPr/>
          <p:nvPr/>
        </p:nvSpPr>
        <p:spPr>
          <a:xfrm>
            <a:off x="467640" y="4515840"/>
            <a:ext cx="4752000" cy="3027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i="1" lang="el-GR" sz="1400" spc="-1" strike="noStrike">
                <a:solidFill>
                  <a:srgbClr val="000000"/>
                </a:solidFill>
                <a:latin typeface="Calibri"/>
              </a:rPr>
              <a:t>Ηλεκτρονικό σύστημα ψεκασμού μονού σημείου SOLEX.</a:t>
            </a:r>
            <a:endParaRPr b="0" lang="en-US" sz="1400" spc="-1" strike="noStrike">
              <a:solidFill>
                <a:srgbClr val="000000"/>
              </a:solidFill>
              <a:latin typeface="Arial"/>
            </a:endParaRPr>
          </a:p>
        </p:txBody>
      </p:sp>
    </p:spTree>
  </p:cSld>
  <p:transition>
    <p:pull dir="rd"/>
  </p:transition>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00000"/>
                </a:solidFill>
                <a:latin typeface="Calibri"/>
              </a:rPr>
              <a:t>Συστήματα έγχυσης καυσίμου</a:t>
            </a:r>
            <a:endParaRPr b="0" lang="en-US" sz="2300" spc="-1" strike="noStrike">
              <a:solidFill>
                <a:srgbClr val="000000"/>
              </a:solidFill>
              <a:latin typeface="Arial"/>
            </a:endParaRPr>
          </a:p>
        </p:txBody>
      </p:sp>
      <p:sp>
        <p:nvSpPr>
          <p:cNvPr id="252" name="5 - TextBox"/>
          <p:cNvSpPr/>
          <p:nvPr/>
        </p:nvSpPr>
        <p:spPr>
          <a:xfrm>
            <a:off x="323640" y="483480"/>
            <a:ext cx="8568720" cy="988920"/>
          </a:xfrm>
          <a:prstGeom prst="rect">
            <a:avLst/>
          </a:prstGeom>
          <a:noFill/>
          <a:ln w="0">
            <a:noFill/>
          </a:ln>
        </p:spPr>
        <p:style>
          <a:lnRef idx="0"/>
          <a:fillRef idx="0"/>
          <a:effectRef idx="0"/>
          <a:fontRef idx="minor"/>
        </p:style>
        <p:txBody>
          <a:bodyPr lIns="90000" rIns="90000" tIns="45000" bIns="45000" anchor="t">
            <a:spAutoFit/>
          </a:bodyPr>
          <a:p>
            <a:pPr>
              <a:lnSpc>
                <a:spcPct val="100000"/>
              </a:lnSpc>
              <a:spcAft>
                <a:spcPts val="601"/>
              </a:spcAft>
            </a:pPr>
            <a:r>
              <a:rPr b="0" lang="el-GR" sz="1800" spc="-1" strike="noStrike">
                <a:solidFill>
                  <a:srgbClr val="000000"/>
                </a:solidFill>
                <a:latin typeface="Arial"/>
              </a:rPr>
              <a:t>Ηλεκτρονικό σύστημα πολλαπλού ψεκασμού</a:t>
            </a:r>
            <a:endParaRPr b="0" lang="en-US" sz="1800" spc="-1" strike="noStrike">
              <a:solidFill>
                <a:srgbClr val="000000"/>
              </a:solidFill>
              <a:latin typeface="Arial"/>
            </a:endParaRPr>
          </a:p>
          <a:p>
            <a:pPr>
              <a:lnSpc>
                <a:spcPct val="100000"/>
              </a:lnSpc>
              <a:spcAft>
                <a:spcPts val="601"/>
              </a:spcAft>
            </a:pPr>
            <a:r>
              <a:rPr b="0" lang="el-GR" sz="1800" spc="-1" strike="noStrike">
                <a:solidFill>
                  <a:srgbClr val="000000"/>
                </a:solidFill>
                <a:latin typeface="Arial"/>
              </a:rPr>
              <a:t>Στο σύστημα αυτό σε κάθε κύλινδρο του κινητήρα αντιστοιχεί και ένα μπεκ που ψεκάζει πριν από τη βαλβίδα εισαγωγής.</a:t>
            </a:r>
            <a:endParaRPr b="0" lang="en-US" sz="1800" spc="-1" strike="noStrike">
              <a:solidFill>
                <a:srgbClr val="000000"/>
              </a:solidFill>
              <a:latin typeface="Arial"/>
            </a:endParaRPr>
          </a:p>
        </p:txBody>
      </p:sp>
      <p:pic>
        <p:nvPicPr>
          <p:cNvPr id="253" name="Picture 2" descr=""/>
          <p:cNvPicPr/>
          <p:nvPr/>
        </p:nvPicPr>
        <p:blipFill>
          <a:blip r:embed="rId1"/>
          <a:stretch/>
        </p:blipFill>
        <p:spPr>
          <a:xfrm>
            <a:off x="4646160" y="1347480"/>
            <a:ext cx="4325400" cy="3384000"/>
          </a:xfrm>
          <a:prstGeom prst="rect">
            <a:avLst/>
          </a:prstGeom>
          <a:ln w="9525">
            <a:noFill/>
          </a:ln>
        </p:spPr>
      </p:pic>
      <p:sp>
        <p:nvSpPr>
          <p:cNvPr id="254" name="6 - TextBox"/>
          <p:cNvSpPr/>
          <p:nvPr/>
        </p:nvSpPr>
        <p:spPr>
          <a:xfrm>
            <a:off x="323640" y="1635480"/>
            <a:ext cx="4392000" cy="305964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l-GR" sz="1300" spc="-1" strike="noStrike">
                <a:solidFill>
                  <a:srgbClr val="000000"/>
                </a:solidFill>
                <a:latin typeface="Calibri"/>
              </a:rPr>
              <a:t>1. Εγκέφαλος. 2. Αντλία καυσίμου. 3. Ρελέ αντλίας. 4. Φίλτρο καυσίμου. 5. Βαλβίδα ανύψωσης ρελαντί. 6. Μετρητής μάζας αέρα. 7. Φίλτρο αέρα. 8. Ρυθμιστής πίεσης αέρα. 9. Διακλαδωτήρας. 10. Αισθητήρας θέσης πεταλούδας. 11. Αισθητήρας θερμοκρασίας αέρα. 12. Μπεκ ψεκασμού. 13. Αισθητήρας ανίχνευσης. 14. Κάνιστρο ενεργού άνθρακα. 15. Ηλεκτρονική βαλβίδα καθαρισμού. 16. Πολλαπλασιαστής. 17. Μπαταρία. 18. Ηλεκτρονική μονάδα ανάφλεξης. 19. Αισθητήρας θερμοκρασίας ψυκτικού. 20. Λήπτης λάμδα. 21. Αισθητήρας γωνίας στροφαλοφόρου. 22. Κεντρικό ρελέ. 23. Ηλεκτρομαγνητική βαλβίδα παροχής αέρα.</a:t>
            </a:r>
            <a:endParaRPr b="0" lang="en-US" sz="1300" spc="-1" strike="noStrike">
              <a:solidFill>
                <a:srgbClr val="000000"/>
              </a:solidFill>
              <a:latin typeface="Arial"/>
            </a:endParaRPr>
          </a:p>
          <a:p>
            <a:pPr>
              <a:lnSpc>
                <a:spcPct val="100000"/>
              </a:lnSpc>
            </a:pPr>
            <a:r>
              <a:rPr b="0" lang="el-GR" sz="1300" spc="-1" strike="noStrike">
                <a:solidFill>
                  <a:srgbClr val="000000"/>
                </a:solidFill>
                <a:latin typeface="Calibri"/>
              </a:rPr>
              <a:t>24. Διακόπτης πίεσης υδραυλικού τιμονιού. 25. Αποκοπή φουλ πεταλούδας με A/C. 26. Συμπλέκτης A/C. 27. Έξοδος αυτοδιάγνωσης. 28. Ρυθμιστής οκτανίων καυσίμου. 29. Διακόπτης ανάφλεξης.</a:t>
            </a:r>
            <a:endParaRPr b="0" lang="en-US" sz="1300" spc="-1" strike="noStrike">
              <a:solidFill>
                <a:srgbClr val="000000"/>
              </a:solidFill>
              <a:latin typeface="Arial"/>
            </a:endParaRPr>
          </a:p>
        </p:txBody>
      </p:sp>
    </p:spTree>
  </p:cSld>
  <p:transition>
    <p:pull dir="rd"/>
  </p:transition>
  <p:timing>
    <p:tnLst>
      <p:par>
        <p:cTn id="846" dur="indefinite" restart="never" nodeType="tmRoot">
          <p:childTnLst>
            <p:seq>
              <p:cTn id="847" dur="indefinite" nodeType="mainSeq">
                <p:childTnLst>
                  <p:par>
                    <p:cTn id="848" fill="hold">
                      <p:stCondLst>
                        <p:cond delay="indefinite"/>
                      </p:stCondLst>
                      <p:childTnLst>
                        <p:par>
                          <p:cTn id="849" fill="hold">
                            <p:stCondLst>
                              <p:cond delay="0"/>
                            </p:stCondLst>
                            <p:childTnLst>
                              <p:par>
                                <p:cTn id="850" nodeType="clickEffect" fill="hold" presetClass="entr" presetID="2" presetSubtype="4">
                                  <p:stCondLst>
                                    <p:cond delay="0"/>
                                  </p:stCondLst>
                                  <p:childTnLst>
                                    <p:set>
                                      <p:cBhvr>
                                        <p:cTn id="851" dur="1" fill="hold">
                                          <p:stCondLst>
                                            <p:cond delay="0"/>
                                          </p:stCondLst>
                                        </p:cTn>
                                        <p:tgtEl>
                                          <p:spTgt spid="252">
                                            <p:txEl>
                                              <p:pRg st="1" end="1"/>
                                            </p:txEl>
                                          </p:spTgt>
                                        </p:tgtEl>
                                        <p:attrNameLst>
                                          <p:attrName>style.visibility</p:attrName>
                                        </p:attrNameLst>
                                      </p:cBhvr>
                                      <p:to>
                                        <p:strVal val="visible"/>
                                      </p:to>
                                    </p:set>
                                    <p:anim calcmode="lin" valueType="num">
                                      <p:cBhvr additive="repl">
                                        <p:cTn id="852" dur="500" fill="hold"/>
                                        <p:tgtEl>
                                          <p:spTgt spid="252">
                                            <p:txEl>
                                              <p:pRg st="1" end="1"/>
                                            </p:txEl>
                                          </p:spTgt>
                                        </p:tgtEl>
                                        <p:attrNameLst>
                                          <p:attrName>ppt_x</p:attrName>
                                        </p:attrNameLst>
                                      </p:cBhvr>
                                      <p:tavLst>
                                        <p:tav tm="0">
                                          <p:val>
                                            <p:strVal val="#ppt_x"/>
                                          </p:val>
                                        </p:tav>
                                        <p:tav tm="100000">
                                          <p:val>
                                            <p:strVal val="#ppt_x"/>
                                          </p:val>
                                        </p:tav>
                                      </p:tavLst>
                                    </p:anim>
                                    <p:anim calcmode="lin" valueType="num">
                                      <p:cBhvr additive="repl">
                                        <p:cTn id="853" dur="500" fill="hold"/>
                                        <p:tgtEl>
                                          <p:spTgt spid="2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54" fill="hold">
                      <p:stCondLst>
                        <p:cond delay="indefinite"/>
                      </p:stCondLst>
                      <p:childTnLst>
                        <p:par>
                          <p:cTn id="855" fill="hold">
                            <p:stCondLst>
                              <p:cond delay="0"/>
                            </p:stCondLst>
                            <p:childTnLst>
                              <p:par>
                                <p:cTn id="856" nodeType="clickEffect" fill="hold" presetClass="entr" presetID="3" presetSubtype="10">
                                  <p:stCondLst>
                                    <p:cond delay="0"/>
                                  </p:stCondLst>
                                  <p:childTnLst>
                                    <p:set>
                                      <p:cBhvr>
                                        <p:cTn id="857" dur="1" fill="hold">
                                          <p:stCondLst>
                                            <p:cond delay="0"/>
                                          </p:stCondLst>
                                        </p:cTn>
                                        <p:tgtEl>
                                          <p:spTgt spid="253"/>
                                        </p:tgtEl>
                                        <p:attrNameLst>
                                          <p:attrName>style.visibility</p:attrName>
                                        </p:attrNameLst>
                                      </p:cBhvr>
                                      <p:to>
                                        <p:strVal val="visible"/>
                                      </p:to>
                                    </p:set>
                                    <p:animEffect filter="blinds(horizontal)" transition="in">
                                      <p:cBhvr additive="repl">
                                        <p:cTn id="858" dur="500"/>
                                        <p:tgtEl>
                                          <p:spTgt spid="253"/>
                                        </p:tgtEl>
                                      </p:cBhvr>
                                    </p:animEffect>
                                  </p:childTnLst>
                                </p:cTn>
                              </p:par>
                              <p:par>
                                <p:cTn id="859" nodeType="withEffect" fill="hold" presetClass="entr" presetID="3" presetSubtype="10">
                                  <p:stCondLst>
                                    <p:cond delay="0"/>
                                  </p:stCondLst>
                                  <p:childTnLst>
                                    <p:set>
                                      <p:cBhvr>
                                        <p:cTn id="860" dur="1" fill="hold">
                                          <p:stCondLst>
                                            <p:cond delay="0"/>
                                          </p:stCondLst>
                                        </p:cTn>
                                        <p:tgtEl>
                                          <p:spTgt spid="254"/>
                                        </p:tgtEl>
                                        <p:attrNameLst>
                                          <p:attrName>style.visibility</p:attrName>
                                        </p:attrNameLst>
                                      </p:cBhvr>
                                      <p:to>
                                        <p:strVal val="visible"/>
                                      </p:to>
                                    </p:set>
                                    <p:animEffect filter="blinds(horizontal)" transition="in">
                                      <p:cBhvr additive="repl">
                                        <p:cTn id="861" dur="5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00000"/>
                </a:solidFill>
                <a:latin typeface="Calibri"/>
              </a:rPr>
              <a:t>Συστήματα έγχυσης καυσίμου</a:t>
            </a:r>
            <a:endParaRPr b="0" lang="en-US" sz="2300" spc="-1" strike="noStrike">
              <a:solidFill>
                <a:srgbClr val="000000"/>
              </a:solidFill>
              <a:latin typeface="Arial"/>
            </a:endParaRPr>
          </a:p>
        </p:txBody>
      </p:sp>
      <p:sp>
        <p:nvSpPr>
          <p:cNvPr id="256" name="5 - TextBox"/>
          <p:cNvSpPr/>
          <p:nvPr/>
        </p:nvSpPr>
        <p:spPr>
          <a:xfrm>
            <a:off x="323640" y="987480"/>
            <a:ext cx="8568720" cy="26492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spcBef>
                <a:spcPts val="1199"/>
              </a:spcBef>
              <a:spcAft>
                <a:spcPts val="1199"/>
              </a:spcAft>
            </a:pPr>
            <a:r>
              <a:rPr b="0" lang="el-GR" sz="1800" spc="-1" strike="noStrike">
                <a:solidFill>
                  <a:srgbClr val="000000"/>
                </a:solidFill>
                <a:latin typeface="Arial"/>
              </a:rPr>
              <a:t>Γενικά πάντως, κάθε ηλεκτρονικό σύστημα ψεκασμού, είτε μονού, είτε πολλαπλών σημείων, αποτελείται από τρία βασικά υποσυστήματα, το καθένα από τα οποία συντίθεται από επιμέρους μέρη και εξαρτήματα, ως εξής:</a:t>
            </a:r>
            <a:endParaRPr b="0" lang="en-US" sz="1800" spc="-1" strike="noStrike">
              <a:solidFill>
                <a:srgbClr val="000000"/>
              </a:solidFill>
              <a:latin typeface="Arial"/>
            </a:endParaRPr>
          </a:p>
          <a:p>
            <a:pPr marL="355680">
              <a:lnSpc>
                <a:spcPct val="100000"/>
              </a:lnSpc>
              <a:spcBef>
                <a:spcPts val="1199"/>
              </a:spcBef>
              <a:spcAft>
                <a:spcPts val="1199"/>
              </a:spcAft>
            </a:pPr>
            <a:r>
              <a:rPr b="0" lang="el-GR" sz="1800" spc="-1" strike="noStrike">
                <a:solidFill>
                  <a:srgbClr val="000000"/>
                </a:solidFill>
                <a:latin typeface="Arial"/>
              </a:rPr>
              <a:t>Α. Υποσύστημα τροφοδοσίας καυσίμου.</a:t>
            </a:r>
            <a:endParaRPr b="0" lang="en-US" sz="1800" spc="-1" strike="noStrike">
              <a:solidFill>
                <a:srgbClr val="000000"/>
              </a:solidFill>
              <a:latin typeface="Arial"/>
            </a:endParaRPr>
          </a:p>
          <a:p>
            <a:pPr marL="355680">
              <a:lnSpc>
                <a:spcPct val="100000"/>
              </a:lnSpc>
              <a:spcBef>
                <a:spcPts val="1199"/>
              </a:spcBef>
              <a:spcAft>
                <a:spcPts val="1199"/>
              </a:spcAft>
            </a:pPr>
            <a:r>
              <a:rPr b="0" lang="el-GR" sz="1800" spc="-1" strike="noStrike">
                <a:solidFill>
                  <a:srgbClr val="000000"/>
                </a:solidFill>
                <a:latin typeface="Arial"/>
              </a:rPr>
              <a:t>Β. Υποσύστημα εισαγωγής και μέτρησης του αέρα. </a:t>
            </a:r>
            <a:endParaRPr b="0" lang="en-US" sz="1800" spc="-1" strike="noStrike">
              <a:solidFill>
                <a:srgbClr val="000000"/>
              </a:solidFill>
              <a:latin typeface="Arial"/>
            </a:endParaRPr>
          </a:p>
          <a:p>
            <a:pPr marL="355680">
              <a:lnSpc>
                <a:spcPct val="100000"/>
              </a:lnSpc>
              <a:spcBef>
                <a:spcPts val="1199"/>
              </a:spcBef>
              <a:spcAft>
                <a:spcPts val="1199"/>
              </a:spcAft>
            </a:pPr>
            <a:r>
              <a:rPr b="0" lang="el-GR" sz="1800" spc="-1" strike="noStrike">
                <a:solidFill>
                  <a:srgbClr val="000000"/>
                </a:solidFill>
                <a:latin typeface="Arial"/>
              </a:rPr>
              <a:t>Γ. Υποσύστημα ηλεκτρονικού ελέγχου (αισθητήρες και εγκέφαλος)</a:t>
            </a:r>
            <a:endParaRPr b="0" lang="en-US" sz="1800" spc="-1" strike="noStrike">
              <a:solidFill>
                <a:srgbClr val="000000"/>
              </a:solidFill>
              <a:latin typeface="Arial"/>
            </a:endParaRPr>
          </a:p>
        </p:txBody>
      </p:sp>
    </p:spTree>
  </p:cSld>
  <p:transition>
    <p:pull dir="rd"/>
  </p:transition>
  <p:timing>
    <p:tnLst>
      <p:par>
        <p:cTn id="862" dur="indefinite" restart="never" nodeType="tmRoot">
          <p:childTnLst>
            <p:seq>
              <p:cTn id="863" dur="indefinite" nodeType="mainSeq">
                <p:childTnLst>
                  <p:par>
                    <p:cTn id="864" fill="hold">
                      <p:stCondLst>
                        <p:cond delay="indefinite"/>
                      </p:stCondLst>
                      <p:childTnLst>
                        <p:par>
                          <p:cTn id="865" fill="hold">
                            <p:stCondLst>
                              <p:cond delay="0"/>
                            </p:stCondLst>
                            <p:childTnLst>
                              <p:par>
                                <p:cTn id="866" nodeType="clickEffect" fill="hold" presetClass="entr" presetID="2" presetSubtype="4">
                                  <p:stCondLst>
                                    <p:cond delay="0"/>
                                  </p:stCondLst>
                                  <p:childTnLst>
                                    <p:set>
                                      <p:cBhvr>
                                        <p:cTn id="867" dur="1" fill="hold">
                                          <p:stCondLst>
                                            <p:cond delay="0"/>
                                          </p:stCondLst>
                                        </p:cTn>
                                        <p:tgtEl>
                                          <p:spTgt spid="256">
                                            <p:txEl>
                                              <p:pRg st="1" end="1"/>
                                            </p:txEl>
                                          </p:spTgt>
                                        </p:tgtEl>
                                        <p:attrNameLst>
                                          <p:attrName>style.visibility</p:attrName>
                                        </p:attrNameLst>
                                      </p:cBhvr>
                                      <p:to>
                                        <p:strVal val="visible"/>
                                      </p:to>
                                    </p:set>
                                    <p:anim calcmode="lin" valueType="num">
                                      <p:cBhvr additive="repl">
                                        <p:cTn id="868" dur="500" fill="hold"/>
                                        <p:tgtEl>
                                          <p:spTgt spid="256">
                                            <p:txEl>
                                              <p:pRg st="1" end="1"/>
                                            </p:txEl>
                                          </p:spTgt>
                                        </p:tgtEl>
                                        <p:attrNameLst>
                                          <p:attrName>ppt_x</p:attrName>
                                        </p:attrNameLst>
                                      </p:cBhvr>
                                      <p:tavLst>
                                        <p:tav tm="0">
                                          <p:val>
                                            <p:strVal val="#ppt_x"/>
                                          </p:val>
                                        </p:tav>
                                        <p:tav tm="100000">
                                          <p:val>
                                            <p:strVal val="#ppt_x"/>
                                          </p:val>
                                        </p:tav>
                                      </p:tavLst>
                                    </p:anim>
                                    <p:anim calcmode="lin" valueType="num">
                                      <p:cBhvr additive="repl">
                                        <p:cTn id="869" dur="500" fill="hold"/>
                                        <p:tgtEl>
                                          <p:spTgt spid="25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70" fill="hold">
                      <p:stCondLst>
                        <p:cond delay="indefinite"/>
                      </p:stCondLst>
                      <p:childTnLst>
                        <p:par>
                          <p:cTn id="871" fill="hold">
                            <p:stCondLst>
                              <p:cond delay="0"/>
                            </p:stCondLst>
                            <p:childTnLst>
                              <p:par>
                                <p:cTn id="872" nodeType="clickEffect" fill="hold" presetClass="entr" presetID="2" presetSubtype="4">
                                  <p:stCondLst>
                                    <p:cond delay="0"/>
                                  </p:stCondLst>
                                  <p:childTnLst>
                                    <p:set>
                                      <p:cBhvr>
                                        <p:cTn id="873" dur="1" fill="hold">
                                          <p:stCondLst>
                                            <p:cond delay="0"/>
                                          </p:stCondLst>
                                        </p:cTn>
                                        <p:tgtEl>
                                          <p:spTgt spid="256">
                                            <p:txEl>
                                              <p:pRg st="2" end="2"/>
                                            </p:txEl>
                                          </p:spTgt>
                                        </p:tgtEl>
                                        <p:attrNameLst>
                                          <p:attrName>style.visibility</p:attrName>
                                        </p:attrNameLst>
                                      </p:cBhvr>
                                      <p:to>
                                        <p:strVal val="visible"/>
                                      </p:to>
                                    </p:set>
                                    <p:anim calcmode="lin" valueType="num">
                                      <p:cBhvr additive="repl">
                                        <p:cTn id="874" dur="500" fill="hold"/>
                                        <p:tgtEl>
                                          <p:spTgt spid="256">
                                            <p:txEl>
                                              <p:pRg st="2" end="2"/>
                                            </p:txEl>
                                          </p:spTgt>
                                        </p:tgtEl>
                                        <p:attrNameLst>
                                          <p:attrName>ppt_x</p:attrName>
                                        </p:attrNameLst>
                                      </p:cBhvr>
                                      <p:tavLst>
                                        <p:tav tm="0">
                                          <p:val>
                                            <p:strVal val="#ppt_x"/>
                                          </p:val>
                                        </p:tav>
                                        <p:tav tm="100000">
                                          <p:val>
                                            <p:strVal val="#ppt_x"/>
                                          </p:val>
                                        </p:tav>
                                      </p:tavLst>
                                    </p:anim>
                                    <p:anim calcmode="lin" valueType="num">
                                      <p:cBhvr additive="repl">
                                        <p:cTn id="875" dur="500" fill="hold"/>
                                        <p:tgtEl>
                                          <p:spTgt spid="2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76" fill="hold">
                      <p:stCondLst>
                        <p:cond delay="indefinite"/>
                      </p:stCondLst>
                      <p:childTnLst>
                        <p:par>
                          <p:cTn id="877" fill="hold">
                            <p:stCondLst>
                              <p:cond delay="0"/>
                            </p:stCondLst>
                            <p:childTnLst>
                              <p:par>
                                <p:cTn id="878" nodeType="clickEffect" fill="hold" presetClass="entr" presetID="2" presetSubtype="4">
                                  <p:stCondLst>
                                    <p:cond delay="0"/>
                                  </p:stCondLst>
                                  <p:childTnLst>
                                    <p:set>
                                      <p:cBhvr>
                                        <p:cTn id="879" dur="1" fill="hold">
                                          <p:stCondLst>
                                            <p:cond delay="0"/>
                                          </p:stCondLst>
                                        </p:cTn>
                                        <p:tgtEl>
                                          <p:spTgt spid="256">
                                            <p:txEl>
                                              <p:pRg st="3" end="3"/>
                                            </p:txEl>
                                          </p:spTgt>
                                        </p:tgtEl>
                                        <p:attrNameLst>
                                          <p:attrName>style.visibility</p:attrName>
                                        </p:attrNameLst>
                                      </p:cBhvr>
                                      <p:to>
                                        <p:strVal val="visible"/>
                                      </p:to>
                                    </p:set>
                                    <p:anim calcmode="lin" valueType="num">
                                      <p:cBhvr additive="repl">
                                        <p:cTn id="880" dur="500" fill="hold"/>
                                        <p:tgtEl>
                                          <p:spTgt spid="256">
                                            <p:txEl>
                                              <p:pRg st="3" end="3"/>
                                            </p:txEl>
                                          </p:spTgt>
                                        </p:tgtEl>
                                        <p:attrNameLst>
                                          <p:attrName>ppt_x</p:attrName>
                                        </p:attrNameLst>
                                      </p:cBhvr>
                                      <p:tavLst>
                                        <p:tav tm="0">
                                          <p:val>
                                            <p:strVal val="#ppt_x"/>
                                          </p:val>
                                        </p:tav>
                                        <p:tav tm="100000">
                                          <p:val>
                                            <p:strVal val="#ppt_x"/>
                                          </p:val>
                                        </p:tav>
                                      </p:tavLst>
                                    </p:anim>
                                    <p:anim calcmode="lin" valueType="num">
                                      <p:cBhvr additive="repl">
                                        <p:cTn id="881" dur="500" fill="hold"/>
                                        <p:tgtEl>
                                          <p:spTgt spid="25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00000"/>
                </a:solidFill>
                <a:latin typeface="Calibri"/>
              </a:rPr>
              <a:t>Συστήματα έγχυσης καυσίμου</a:t>
            </a:r>
            <a:endParaRPr b="0" lang="en-US" sz="2300" spc="-1" strike="noStrike">
              <a:solidFill>
                <a:srgbClr val="000000"/>
              </a:solidFill>
              <a:latin typeface="Arial"/>
            </a:endParaRPr>
          </a:p>
        </p:txBody>
      </p:sp>
      <p:sp>
        <p:nvSpPr>
          <p:cNvPr id="258" name="5 - TextBox"/>
          <p:cNvSpPr/>
          <p:nvPr/>
        </p:nvSpPr>
        <p:spPr>
          <a:xfrm>
            <a:off x="323640" y="467640"/>
            <a:ext cx="8568720" cy="443088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spcAft>
                <a:spcPts val="601"/>
              </a:spcAft>
            </a:pPr>
            <a:r>
              <a:rPr b="0" lang="el-GR" sz="1800" spc="-1" strike="noStrike">
                <a:solidFill>
                  <a:srgbClr val="000000"/>
                </a:solidFill>
                <a:latin typeface="Arial"/>
              </a:rPr>
              <a:t>Α. Υποσύστημα τροφοδοσίας καυσίμου.</a:t>
            </a:r>
            <a:endParaRPr b="0" lang="en-US" sz="1800" spc="-1" strike="noStrike">
              <a:solidFill>
                <a:srgbClr val="000000"/>
              </a:solidFill>
              <a:latin typeface="Arial"/>
            </a:endParaRPr>
          </a:p>
          <a:p>
            <a:pPr algn="ctr">
              <a:lnSpc>
                <a:spcPct val="100000"/>
              </a:lnSpc>
              <a:spcAft>
                <a:spcPts val="601"/>
              </a:spcAft>
            </a:pPr>
            <a:r>
              <a:rPr b="0" lang="el-GR" sz="1800" spc="-1" strike="noStrike">
                <a:solidFill>
                  <a:srgbClr val="000000"/>
                </a:solidFill>
                <a:latin typeface="Arial"/>
              </a:rPr>
              <a:t>Το υποσύστημα αυτό παρέχει το απαιτούμενο καύσιμο με πίεση, και αποτελείται από τα ακόλουθα μέρη-εξαρτήματα:</a:t>
            </a:r>
            <a:endParaRPr b="0" lang="en-US" sz="1800" spc="-1" strike="noStrike">
              <a:solidFill>
                <a:srgbClr val="000000"/>
              </a:solidFill>
              <a:latin typeface="Arial"/>
            </a:endParaRPr>
          </a:p>
          <a:p>
            <a:pPr marL="268200" indent="-268200">
              <a:lnSpc>
                <a:spcPct val="100000"/>
              </a:lnSpc>
              <a:spcAft>
                <a:spcPts val="700"/>
              </a:spcAft>
              <a:tabLst>
                <a:tab algn="l" pos="0"/>
              </a:tabLst>
            </a:pPr>
            <a:r>
              <a:rPr b="0" lang="el-GR" sz="1800" spc="-1" strike="noStrike">
                <a:solidFill>
                  <a:srgbClr val="000000"/>
                </a:solidFill>
                <a:latin typeface="Arial"/>
              </a:rPr>
              <a:t>1. Το δοχείο καυσίμου (ρεζερβουάρ)</a:t>
            </a:r>
            <a:endParaRPr b="0" lang="en-US" sz="1800" spc="-1" strike="noStrike">
              <a:solidFill>
                <a:srgbClr val="000000"/>
              </a:solidFill>
              <a:latin typeface="Arial"/>
            </a:endParaRPr>
          </a:p>
          <a:p>
            <a:pPr marL="268200" indent="-268200">
              <a:lnSpc>
                <a:spcPct val="100000"/>
              </a:lnSpc>
              <a:spcAft>
                <a:spcPts val="700"/>
              </a:spcAft>
              <a:tabLst>
                <a:tab algn="l" pos="0"/>
              </a:tabLst>
            </a:pPr>
            <a:r>
              <a:rPr b="0" lang="el-GR" sz="1800" spc="-1" strike="noStrike">
                <a:solidFill>
                  <a:srgbClr val="000000"/>
                </a:solidFill>
                <a:latin typeface="Arial"/>
              </a:rPr>
              <a:t>2. Την ηλεκτρική αντλία καυσίμου</a:t>
            </a:r>
            <a:endParaRPr b="0" lang="en-US" sz="1800" spc="-1" strike="noStrike">
              <a:solidFill>
                <a:srgbClr val="000000"/>
              </a:solidFill>
              <a:latin typeface="Arial"/>
            </a:endParaRPr>
          </a:p>
          <a:p>
            <a:pPr marL="268200" indent="-268200">
              <a:lnSpc>
                <a:spcPct val="100000"/>
              </a:lnSpc>
              <a:spcAft>
                <a:spcPts val="700"/>
              </a:spcAft>
              <a:tabLst>
                <a:tab algn="l" pos="0"/>
              </a:tabLst>
            </a:pPr>
            <a:r>
              <a:rPr b="0" lang="el-GR" sz="1800" spc="-1" strike="noStrike">
                <a:solidFill>
                  <a:srgbClr val="000000"/>
                </a:solidFill>
                <a:latin typeface="Arial"/>
              </a:rPr>
              <a:t>3. Το φίλτρο καυσίμου</a:t>
            </a:r>
            <a:endParaRPr b="0" lang="en-US" sz="1800" spc="-1" strike="noStrike">
              <a:solidFill>
                <a:srgbClr val="000000"/>
              </a:solidFill>
              <a:latin typeface="Arial"/>
            </a:endParaRPr>
          </a:p>
          <a:p>
            <a:pPr marL="268200" indent="-268200">
              <a:lnSpc>
                <a:spcPct val="100000"/>
              </a:lnSpc>
              <a:spcAft>
                <a:spcPts val="700"/>
              </a:spcAft>
              <a:tabLst>
                <a:tab algn="l" pos="0"/>
              </a:tabLst>
            </a:pPr>
            <a:r>
              <a:rPr b="0" lang="el-GR" sz="1800" spc="-1" strike="noStrike">
                <a:solidFill>
                  <a:srgbClr val="000000"/>
                </a:solidFill>
                <a:latin typeface="Arial"/>
              </a:rPr>
              <a:t>4. Τον διακλαδωτήρα των σωληνώσεων των μπεκ (μόνο για πολλαπλό ψεκασμό)</a:t>
            </a:r>
            <a:endParaRPr b="0" lang="en-US" sz="1800" spc="-1" strike="noStrike">
              <a:solidFill>
                <a:srgbClr val="000000"/>
              </a:solidFill>
              <a:latin typeface="Arial"/>
            </a:endParaRPr>
          </a:p>
          <a:p>
            <a:pPr marL="268200" indent="-268200">
              <a:lnSpc>
                <a:spcPct val="100000"/>
              </a:lnSpc>
              <a:spcAft>
                <a:spcPts val="700"/>
              </a:spcAft>
              <a:tabLst>
                <a:tab algn="l" pos="0"/>
              </a:tabLst>
            </a:pPr>
            <a:r>
              <a:rPr b="0" lang="el-GR" sz="1800" spc="-1" strike="noStrike">
                <a:solidFill>
                  <a:srgbClr val="000000"/>
                </a:solidFill>
                <a:latin typeface="Arial"/>
              </a:rPr>
              <a:t>5. Το ρυθμιστή πίεσης καυσίμου</a:t>
            </a:r>
            <a:endParaRPr b="0" lang="en-US" sz="1800" spc="-1" strike="noStrike">
              <a:solidFill>
                <a:srgbClr val="000000"/>
              </a:solidFill>
              <a:latin typeface="Arial"/>
            </a:endParaRPr>
          </a:p>
          <a:p>
            <a:pPr marL="268200" indent="-268200">
              <a:lnSpc>
                <a:spcPct val="100000"/>
              </a:lnSpc>
              <a:spcAft>
                <a:spcPts val="700"/>
              </a:spcAft>
              <a:tabLst>
                <a:tab algn="l" pos="0"/>
              </a:tabLst>
            </a:pPr>
            <a:r>
              <a:rPr b="0" lang="el-GR" sz="1800" spc="-1" strike="noStrike">
                <a:solidFill>
                  <a:srgbClr val="000000"/>
                </a:solidFill>
                <a:latin typeface="Arial"/>
              </a:rPr>
              <a:t>6. Τα ηλεκτρομαγνητικά μπεκ ψεκασμού (ένα για κεντρικό ψεκασμό, ή ένα σε κάθε κύλινδρο για πολλαπλό ψεκασμό)</a:t>
            </a:r>
            <a:endParaRPr b="0" lang="en-US" sz="1800" spc="-1" strike="noStrike">
              <a:solidFill>
                <a:srgbClr val="000000"/>
              </a:solidFill>
              <a:latin typeface="Arial"/>
            </a:endParaRPr>
          </a:p>
          <a:p>
            <a:pPr marL="268200" indent="-268200">
              <a:lnSpc>
                <a:spcPct val="100000"/>
              </a:lnSpc>
              <a:spcAft>
                <a:spcPts val="700"/>
              </a:spcAft>
              <a:tabLst>
                <a:tab algn="l" pos="0"/>
              </a:tabLst>
            </a:pPr>
            <a:r>
              <a:rPr b="0" lang="el-GR" sz="1800" spc="-1" strike="noStrike">
                <a:solidFill>
                  <a:srgbClr val="000000"/>
                </a:solidFill>
                <a:latin typeface="Arial"/>
              </a:rPr>
              <a:t>7. Το μπεκ ψυχρής εκκίνησης (για πολλαπλό ψεκασμό, που όμως, σήμερα δεν υπάρχει στα περισσότερα συστήματα)</a:t>
            </a:r>
            <a:endParaRPr b="0" lang="en-US" sz="1800" spc="-1" strike="noStrike">
              <a:solidFill>
                <a:srgbClr val="000000"/>
              </a:solidFill>
              <a:latin typeface="Arial"/>
            </a:endParaRPr>
          </a:p>
          <a:p>
            <a:pPr marL="268200" indent="-268200">
              <a:lnSpc>
                <a:spcPct val="100000"/>
              </a:lnSpc>
              <a:spcAft>
                <a:spcPts val="700"/>
              </a:spcAft>
              <a:tabLst>
                <a:tab algn="l" pos="0"/>
              </a:tabLst>
            </a:pPr>
            <a:r>
              <a:rPr b="0" lang="el-GR" sz="1800" spc="-1" strike="noStrike">
                <a:solidFill>
                  <a:srgbClr val="000000"/>
                </a:solidFill>
                <a:latin typeface="Arial"/>
              </a:rPr>
              <a:t>8. Το θερμικό χρονοδιακόπτη</a:t>
            </a:r>
            <a:endParaRPr b="0" lang="en-US" sz="1800" spc="-1" strike="noStrike">
              <a:solidFill>
                <a:srgbClr val="000000"/>
              </a:solidFill>
              <a:latin typeface="Arial"/>
            </a:endParaRPr>
          </a:p>
        </p:txBody>
      </p:sp>
    </p:spTree>
  </p:cSld>
  <p:transition>
    <p:pull dir="rd"/>
  </p:transition>
  <p:timing>
    <p:tnLst>
      <p:par>
        <p:cTn id="882" dur="indefinite" restart="never" nodeType="tmRoot">
          <p:childTnLst>
            <p:seq>
              <p:cTn id="883" dur="indefinite" nodeType="mainSeq">
                <p:childTnLst>
                  <p:par>
                    <p:cTn id="884" fill="hold">
                      <p:stCondLst>
                        <p:cond delay="indefinite"/>
                      </p:stCondLst>
                      <p:childTnLst>
                        <p:par>
                          <p:cTn id="885" fill="hold">
                            <p:stCondLst>
                              <p:cond delay="0"/>
                            </p:stCondLst>
                            <p:childTnLst>
                              <p:par>
                                <p:cTn id="886" nodeType="clickEffect" fill="hold" presetClass="entr" presetID="2" presetSubtype="4">
                                  <p:stCondLst>
                                    <p:cond delay="500"/>
                                  </p:stCondLst>
                                  <p:childTnLst>
                                    <p:set>
                                      <p:cBhvr>
                                        <p:cTn id="887" dur="1" fill="hold">
                                          <p:stCondLst>
                                            <p:cond delay="0"/>
                                          </p:stCondLst>
                                        </p:cTn>
                                        <p:tgtEl>
                                          <p:spTgt spid="258">
                                            <p:txEl>
                                              <p:pRg st="2" end="2"/>
                                            </p:txEl>
                                          </p:spTgt>
                                        </p:tgtEl>
                                        <p:attrNameLst>
                                          <p:attrName>style.visibility</p:attrName>
                                        </p:attrNameLst>
                                      </p:cBhvr>
                                      <p:to>
                                        <p:strVal val="visible"/>
                                      </p:to>
                                    </p:set>
                                    <p:anim calcmode="lin" valueType="num">
                                      <p:cBhvr additive="repl">
                                        <p:cTn id="888" dur="500" fill="hold"/>
                                        <p:tgtEl>
                                          <p:spTgt spid="258">
                                            <p:txEl>
                                              <p:pRg st="2" end="2"/>
                                            </p:txEl>
                                          </p:spTgt>
                                        </p:tgtEl>
                                        <p:attrNameLst>
                                          <p:attrName>ppt_x</p:attrName>
                                        </p:attrNameLst>
                                      </p:cBhvr>
                                      <p:tavLst>
                                        <p:tav tm="0">
                                          <p:val>
                                            <p:strVal val="#ppt_x"/>
                                          </p:val>
                                        </p:tav>
                                        <p:tav tm="100000">
                                          <p:val>
                                            <p:strVal val="#ppt_x"/>
                                          </p:val>
                                        </p:tav>
                                      </p:tavLst>
                                    </p:anim>
                                    <p:anim calcmode="lin" valueType="num">
                                      <p:cBhvr additive="repl">
                                        <p:cTn id="889" dur="500" fill="hold"/>
                                        <p:tgtEl>
                                          <p:spTgt spid="258">
                                            <p:txEl>
                                              <p:pRg st="2" end="2"/>
                                            </p:txEl>
                                          </p:spTgt>
                                        </p:tgtEl>
                                        <p:attrNameLst>
                                          <p:attrName>ppt_y</p:attrName>
                                        </p:attrNameLst>
                                      </p:cBhvr>
                                      <p:tavLst>
                                        <p:tav tm="0">
                                          <p:val>
                                            <p:strVal val="1+#ppt_h/2"/>
                                          </p:val>
                                        </p:tav>
                                        <p:tav tm="100000">
                                          <p:val>
                                            <p:strVal val="#ppt_y"/>
                                          </p:val>
                                        </p:tav>
                                      </p:tavLst>
                                    </p:anim>
                                  </p:childTnLst>
                                </p:cTn>
                              </p:par>
                            </p:childTnLst>
                          </p:cTn>
                        </p:par>
                        <p:par>
                          <p:cTn id="890" fill="hold">
                            <p:stCondLst>
                              <p:cond delay="1000"/>
                            </p:stCondLst>
                            <p:childTnLst>
                              <p:par>
                                <p:cTn id="891" nodeType="afterEffect" fill="hold" presetClass="entr" presetID="2" presetSubtype="4">
                                  <p:stCondLst>
                                    <p:cond delay="0"/>
                                  </p:stCondLst>
                                  <p:childTnLst>
                                    <p:set>
                                      <p:cBhvr>
                                        <p:cTn id="892" dur="1" fill="hold">
                                          <p:stCondLst>
                                            <p:cond delay="0"/>
                                          </p:stCondLst>
                                        </p:cTn>
                                        <p:tgtEl>
                                          <p:spTgt spid="258">
                                            <p:txEl>
                                              <p:pRg st="3" end="3"/>
                                            </p:txEl>
                                          </p:spTgt>
                                        </p:tgtEl>
                                        <p:attrNameLst>
                                          <p:attrName>style.visibility</p:attrName>
                                        </p:attrNameLst>
                                      </p:cBhvr>
                                      <p:to>
                                        <p:strVal val="visible"/>
                                      </p:to>
                                    </p:set>
                                    <p:anim calcmode="lin" valueType="num">
                                      <p:cBhvr additive="repl">
                                        <p:cTn id="893" dur="500" fill="hold"/>
                                        <p:tgtEl>
                                          <p:spTgt spid="258">
                                            <p:txEl>
                                              <p:pRg st="3" end="3"/>
                                            </p:txEl>
                                          </p:spTgt>
                                        </p:tgtEl>
                                        <p:attrNameLst>
                                          <p:attrName>ppt_x</p:attrName>
                                        </p:attrNameLst>
                                      </p:cBhvr>
                                      <p:tavLst>
                                        <p:tav tm="0">
                                          <p:val>
                                            <p:strVal val="#ppt_x"/>
                                          </p:val>
                                        </p:tav>
                                        <p:tav tm="100000">
                                          <p:val>
                                            <p:strVal val="#ppt_x"/>
                                          </p:val>
                                        </p:tav>
                                      </p:tavLst>
                                    </p:anim>
                                    <p:anim calcmode="lin" valueType="num">
                                      <p:cBhvr additive="repl">
                                        <p:cTn id="894" dur="500" fill="hold"/>
                                        <p:tgtEl>
                                          <p:spTgt spid="258">
                                            <p:txEl>
                                              <p:pRg st="3" end="3"/>
                                            </p:txEl>
                                          </p:spTgt>
                                        </p:tgtEl>
                                        <p:attrNameLst>
                                          <p:attrName>ppt_y</p:attrName>
                                        </p:attrNameLst>
                                      </p:cBhvr>
                                      <p:tavLst>
                                        <p:tav tm="0">
                                          <p:val>
                                            <p:strVal val="1+#ppt_h/2"/>
                                          </p:val>
                                        </p:tav>
                                        <p:tav tm="100000">
                                          <p:val>
                                            <p:strVal val="#ppt_y"/>
                                          </p:val>
                                        </p:tav>
                                      </p:tavLst>
                                    </p:anim>
                                  </p:childTnLst>
                                </p:cTn>
                              </p:par>
                            </p:childTnLst>
                          </p:cTn>
                        </p:par>
                        <p:par>
                          <p:cTn id="895" fill="hold">
                            <p:stCondLst>
                              <p:cond delay="1500"/>
                            </p:stCondLst>
                            <p:childTnLst>
                              <p:par>
                                <p:cTn id="896" nodeType="afterEffect" fill="hold" presetClass="entr" presetID="2" presetSubtype="4">
                                  <p:stCondLst>
                                    <p:cond delay="0"/>
                                  </p:stCondLst>
                                  <p:childTnLst>
                                    <p:set>
                                      <p:cBhvr>
                                        <p:cTn id="897" dur="1" fill="hold">
                                          <p:stCondLst>
                                            <p:cond delay="0"/>
                                          </p:stCondLst>
                                        </p:cTn>
                                        <p:tgtEl>
                                          <p:spTgt spid="258">
                                            <p:txEl>
                                              <p:pRg st="4" end="4"/>
                                            </p:txEl>
                                          </p:spTgt>
                                        </p:tgtEl>
                                        <p:attrNameLst>
                                          <p:attrName>style.visibility</p:attrName>
                                        </p:attrNameLst>
                                      </p:cBhvr>
                                      <p:to>
                                        <p:strVal val="visible"/>
                                      </p:to>
                                    </p:set>
                                    <p:anim calcmode="lin" valueType="num">
                                      <p:cBhvr additive="repl">
                                        <p:cTn id="898" dur="500" fill="hold"/>
                                        <p:tgtEl>
                                          <p:spTgt spid="258">
                                            <p:txEl>
                                              <p:pRg st="4" end="4"/>
                                            </p:txEl>
                                          </p:spTgt>
                                        </p:tgtEl>
                                        <p:attrNameLst>
                                          <p:attrName>ppt_x</p:attrName>
                                        </p:attrNameLst>
                                      </p:cBhvr>
                                      <p:tavLst>
                                        <p:tav tm="0">
                                          <p:val>
                                            <p:strVal val="#ppt_x"/>
                                          </p:val>
                                        </p:tav>
                                        <p:tav tm="100000">
                                          <p:val>
                                            <p:strVal val="#ppt_x"/>
                                          </p:val>
                                        </p:tav>
                                      </p:tavLst>
                                    </p:anim>
                                    <p:anim calcmode="lin" valueType="num">
                                      <p:cBhvr additive="repl">
                                        <p:cTn id="899" dur="500" fill="hold"/>
                                        <p:tgtEl>
                                          <p:spTgt spid="258">
                                            <p:txEl>
                                              <p:pRg st="4" end="4"/>
                                            </p:txEl>
                                          </p:spTgt>
                                        </p:tgtEl>
                                        <p:attrNameLst>
                                          <p:attrName>ppt_y</p:attrName>
                                        </p:attrNameLst>
                                      </p:cBhvr>
                                      <p:tavLst>
                                        <p:tav tm="0">
                                          <p:val>
                                            <p:strVal val="1+#ppt_h/2"/>
                                          </p:val>
                                        </p:tav>
                                        <p:tav tm="100000">
                                          <p:val>
                                            <p:strVal val="#ppt_y"/>
                                          </p:val>
                                        </p:tav>
                                      </p:tavLst>
                                    </p:anim>
                                  </p:childTnLst>
                                </p:cTn>
                              </p:par>
                            </p:childTnLst>
                          </p:cTn>
                        </p:par>
                        <p:par>
                          <p:cTn id="900" fill="hold">
                            <p:stCondLst>
                              <p:cond delay="2000"/>
                            </p:stCondLst>
                            <p:childTnLst>
                              <p:par>
                                <p:cTn id="901" nodeType="afterEffect" fill="hold" presetClass="entr" presetID="2" presetSubtype="4">
                                  <p:stCondLst>
                                    <p:cond delay="0"/>
                                  </p:stCondLst>
                                  <p:childTnLst>
                                    <p:set>
                                      <p:cBhvr>
                                        <p:cTn id="902" dur="1" fill="hold">
                                          <p:stCondLst>
                                            <p:cond delay="0"/>
                                          </p:stCondLst>
                                        </p:cTn>
                                        <p:tgtEl>
                                          <p:spTgt spid="258">
                                            <p:txEl>
                                              <p:pRg st="5" end="5"/>
                                            </p:txEl>
                                          </p:spTgt>
                                        </p:tgtEl>
                                        <p:attrNameLst>
                                          <p:attrName>style.visibility</p:attrName>
                                        </p:attrNameLst>
                                      </p:cBhvr>
                                      <p:to>
                                        <p:strVal val="visible"/>
                                      </p:to>
                                    </p:set>
                                    <p:anim calcmode="lin" valueType="num">
                                      <p:cBhvr additive="repl">
                                        <p:cTn id="903" dur="500" fill="hold"/>
                                        <p:tgtEl>
                                          <p:spTgt spid="258">
                                            <p:txEl>
                                              <p:pRg st="5" end="5"/>
                                            </p:txEl>
                                          </p:spTgt>
                                        </p:tgtEl>
                                        <p:attrNameLst>
                                          <p:attrName>ppt_x</p:attrName>
                                        </p:attrNameLst>
                                      </p:cBhvr>
                                      <p:tavLst>
                                        <p:tav tm="0">
                                          <p:val>
                                            <p:strVal val="#ppt_x"/>
                                          </p:val>
                                        </p:tav>
                                        <p:tav tm="100000">
                                          <p:val>
                                            <p:strVal val="#ppt_x"/>
                                          </p:val>
                                        </p:tav>
                                      </p:tavLst>
                                    </p:anim>
                                    <p:anim calcmode="lin" valueType="num">
                                      <p:cBhvr additive="repl">
                                        <p:cTn id="904" dur="500" fill="hold"/>
                                        <p:tgtEl>
                                          <p:spTgt spid="258">
                                            <p:txEl>
                                              <p:pRg st="5" end="5"/>
                                            </p:txEl>
                                          </p:spTgt>
                                        </p:tgtEl>
                                        <p:attrNameLst>
                                          <p:attrName>ppt_y</p:attrName>
                                        </p:attrNameLst>
                                      </p:cBhvr>
                                      <p:tavLst>
                                        <p:tav tm="0">
                                          <p:val>
                                            <p:strVal val="1+#ppt_h/2"/>
                                          </p:val>
                                        </p:tav>
                                        <p:tav tm="100000">
                                          <p:val>
                                            <p:strVal val="#ppt_y"/>
                                          </p:val>
                                        </p:tav>
                                      </p:tavLst>
                                    </p:anim>
                                  </p:childTnLst>
                                </p:cTn>
                              </p:par>
                            </p:childTnLst>
                          </p:cTn>
                        </p:par>
                        <p:par>
                          <p:cTn id="905" fill="hold">
                            <p:stCondLst>
                              <p:cond delay="2500"/>
                            </p:stCondLst>
                            <p:childTnLst>
                              <p:par>
                                <p:cTn id="906" nodeType="afterEffect" fill="hold" presetClass="entr" presetID="2" presetSubtype="4">
                                  <p:stCondLst>
                                    <p:cond delay="0"/>
                                  </p:stCondLst>
                                  <p:childTnLst>
                                    <p:set>
                                      <p:cBhvr>
                                        <p:cTn id="907" dur="1" fill="hold">
                                          <p:stCondLst>
                                            <p:cond delay="0"/>
                                          </p:stCondLst>
                                        </p:cTn>
                                        <p:tgtEl>
                                          <p:spTgt spid="258">
                                            <p:txEl>
                                              <p:pRg st="6" end="6"/>
                                            </p:txEl>
                                          </p:spTgt>
                                        </p:tgtEl>
                                        <p:attrNameLst>
                                          <p:attrName>style.visibility</p:attrName>
                                        </p:attrNameLst>
                                      </p:cBhvr>
                                      <p:to>
                                        <p:strVal val="visible"/>
                                      </p:to>
                                    </p:set>
                                    <p:anim calcmode="lin" valueType="num">
                                      <p:cBhvr additive="repl">
                                        <p:cTn id="908" dur="500" fill="hold"/>
                                        <p:tgtEl>
                                          <p:spTgt spid="258">
                                            <p:txEl>
                                              <p:pRg st="6" end="6"/>
                                            </p:txEl>
                                          </p:spTgt>
                                        </p:tgtEl>
                                        <p:attrNameLst>
                                          <p:attrName>ppt_x</p:attrName>
                                        </p:attrNameLst>
                                      </p:cBhvr>
                                      <p:tavLst>
                                        <p:tav tm="0">
                                          <p:val>
                                            <p:strVal val="#ppt_x"/>
                                          </p:val>
                                        </p:tav>
                                        <p:tav tm="100000">
                                          <p:val>
                                            <p:strVal val="#ppt_x"/>
                                          </p:val>
                                        </p:tav>
                                      </p:tavLst>
                                    </p:anim>
                                    <p:anim calcmode="lin" valueType="num">
                                      <p:cBhvr additive="repl">
                                        <p:cTn id="909" dur="500" fill="hold"/>
                                        <p:tgtEl>
                                          <p:spTgt spid="258">
                                            <p:txEl>
                                              <p:pRg st="6" end="6"/>
                                            </p:txEl>
                                          </p:spTgt>
                                        </p:tgtEl>
                                        <p:attrNameLst>
                                          <p:attrName>ppt_y</p:attrName>
                                        </p:attrNameLst>
                                      </p:cBhvr>
                                      <p:tavLst>
                                        <p:tav tm="0">
                                          <p:val>
                                            <p:strVal val="1+#ppt_h/2"/>
                                          </p:val>
                                        </p:tav>
                                        <p:tav tm="100000">
                                          <p:val>
                                            <p:strVal val="#ppt_y"/>
                                          </p:val>
                                        </p:tav>
                                      </p:tavLst>
                                    </p:anim>
                                  </p:childTnLst>
                                </p:cTn>
                              </p:par>
                            </p:childTnLst>
                          </p:cTn>
                        </p:par>
                        <p:par>
                          <p:cTn id="910" fill="hold">
                            <p:stCondLst>
                              <p:cond delay="3000"/>
                            </p:stCondLst>
                            <p:childTnLst>
                              <p:par>
                                <p:cTn id="911" nodeType="afterEffect" fill="hold" presetClass="entr" presetID="2" presetSubtype="4">
                                  <p:stCondLst>
                                    <p:cond delay="0"/>
                                  </p:stCondLst>
                                  <p:childTnLst>
                                    <p:set>
                                      <p:cBhvr>
                                        <p:cTn id="912" dur="1" fill="hold">
                                          <p:stCondLst>
                                            <p:cond delay="0"/>
                                          </p:stCondLst>
                                        </p:cTn>
                                        <p:tgtEl>
                                          <p:spTgt spid="258">
                                            <p:txEl>
                                              <p:pRg st="7" end="7"/>
                                            </p:txEl>
                                          </p:spTgt>
                                        </p:tgtEl>
                                        <p:attrNameLst>
                                          <p:attrName>style.visibility</p:attrName>
                                        </p:attrNameLst>
                                      </p:cBhvr>
                                      <p:to>
                                        <p:strVal val="visible"/>
                                      </p:to>
                                    </p:set>
                                    <p:anim calcmode="lin" valueType="num">
                                      <p:cBhvr additive="repl">
                                        <p:cTn id="913" dur="500" fill="hold"/>
                                        <p:tgtEl>
                                          <p:spTgt spid="258">
                                            <p:txEl>
                                              <p:pRg st="7" end="7"/>
                                            </p:txEl>
                                          </p:spTgt>
                                        </p:tgtEl>
                                        <p:attrNameLst>
                                          <p:attrName>ppt_x</p:attrName>
                                        </p:attrNameLst>
                                      </p:cBhvr>
                                      <p:tavLst>
                                        <p:tav tm="0">
                                          <p:val>
                                            <p:strVal val="#ppt_x"/>
                                          </p:val>
                                        </p:tav>
                                        <p:tav tm="100000">
                                          <p:val>
                                            <p:strVal val="#ppt_x"/>
                                          </p:val>
                                        </p:tav>
                                      </p:tavLst>
                                    </p:anim>
                                    <p:anim calcmode="lin" valueType="num">
                                      <p:cBhvr additive="repl">
                                        <p:cTn id="914" dur="500" fill="hold"/>
                                        <p:tgtEl>
                                          <p:spTgt spid="258">
                                            <p:txEl>
                                              <p:pRg st="7" end="7"/>
                                            </p:txEl>
                                          </p:spTgt>
                                        </p:tgtEl>
                                        <p:attrNameLst>
                                          <p:attrName>ppt_y</p:attrName>
                                        </p:attrNameLst>
                                      </p:cBhvr>
                                      <p:tavLst>
                                        <p:tav tm="0">
                                          <p:val>
                                            <p:strVal val="1+#ppt_h/2"/>
                                          </p:val>
                                        </p:tav>
                                        <p:tav tm="100000">
                                          <p:val>
                                            <p:strVal val="#ppt_y"/>
                                          </p:val>
                                        </p:tav>
                                      </p:tavLst>
                                    </p:anim>
                                  </p:childTnLst>
                                </p:cTn>
                              </p:par>
                            </p:childTnLst>
                          </p:cTn>
                        </p:par>
                        <p:par>
                          <p:cTn id="915" fill="hold">
                            <p:stCondLst>
                              <p:cond delay="3500"/>
                            </p:stCondLst>
                            <p:childTnLst>
                              <p:par>
                                <p:cTn id="916" nodeType="afterEffect" fill="hold" presetClass="entr" presetID="2" presetSubtype="4">
                                  <p:stCondLst>
                                    <p:cond delay="0"/>
                                  </p:stCondLst>
                                  <p:childTnLst>
                                    <p:set>
                                      <p:cBhvr>
                                        <p:cTn id="917" dur="1" fill="hold">
                                          <p:stCondLst>
                                            <p:cond delay="0"/>
                                          </p:stCondLst>
                                        </p:cTn>
                                        <p:tgtEl>
                                          <p:spTgt spid="258">
                                            <p:txEl>
                                              <p:pRg st="8" end="8"/>
                                            </p:txEl>
                                          </p:spTgt>
                                        </p:tgtEl>
                                        <p:attrNameLst>
                                          <p:attrName>style.visibility</p:attrName>
                                        </p:attrNameLst>
                                      </p:cBhvr>
                                      <p:to>
                                        <p:strVal val="visible"/>
                                      </p:to>
                                    </p:set>
                                    <p:anim calcmode="lin" valueType="num">
                                      <p:cBhvr additive="repl">
                                        <p:cTn id="918" dur="500" fill="hold"/>
                                        <p:tgtEl>
                                          <p:spTgt spid="258">
                                            <p:txEl>
                                              <p:pRg st="8" end="8"/>
                                            </p:txEl>
                                          </p:spTgt>
                                        </p:tgtEl>
                                        <p:attrNameLst>
                                          <p:attrName>ppt_x</p:attrName>
                                        </p:attrNameLst>
                                      </p:cBhvr>
                                      <p:tavLst>
                                        <p:tav tm="0">
                                          <p:val>
                                            <p:strVal val="#ppt_x"/>
                                          </p:val>
                                        </p:tav>
                                        <p:tav tm="100000">
                                          <p:val>
                                            <p:strVal val="#ppt_x"/>
                                          </p:val>
                                        </p:tav>
                                      </p:tavLst>
                                    </p:anim>
                                    <p:anim calcmode="lin" valueType="num">
                                      <p:cBhvr additive="repl">
                                        <p:cTn id="919" dur="500" fill="hold"/>
                                        <p:tgtEl>
                                          <p:spTgt spid="258">
                                            <p:txEl>
                                              <p:pRg st="8" end="8"/>
                                            </p:txEl>
                                          </p:spTgt>
                                        </p:tgtEl>
                                        <p:attrNameLst>
                                          <p:attrName>ppt_y</p:attrName>
                                        </p:attrNameLst>
                                      </p:cBhvr>
                                      <p:tavLst>
                                        <p:tav tm="0">
                                          <p:val>
                                            <p:strVal val="1+#ppt_h/2"/>
                                          </p:val>
                                        </p:tav>
                                        <p:tav tm="100000">
                                          <p:val>
                                            <p:strVal val="#ppt_y"/>
                                          </p:val>
                                        </p:tav>
                                      </p:tavLst>
                                    </p:anim>
                                  </p:childTnLst>
                                </p:cTn>
                              </p:par>
                            </p:childTnLst>
                          </p:cTn>
                        </p:par>
                        <p:par>
                          <p:cTn id="920" fill="hold">
                            <p:stCondLst>
                              <p:cond delay="4000"/>
                            </p:stCondLst>
                            <p:childTnLst>
                              <p:par>
                                <p:cTn id="921" nodeType="afterEffect" fill="hold" presetClass="entr" presetID="2" presetSubtype="4">
                                  <p:stCondLst>
                                    <p:cond delay="0"/>
                                  </p:stCondLst>
                                  <p:childTnLst>
                                    <p:set>
                                      <p:cBhvr>
                                        <p:cTn id="922" dur="1" fill="hold">
                                          <p:stCondLst>
                                            <p:cond delay="0"/>
                                          </p:stCondLst>
                                        </p:cTn>
                                        <p:tgtEl>
                                          <p:spTgt spid="258">
                                            <p:txEl>
                                              <p:pRg st="9" end="9"/>
                                            </p:txEl>
                                          </p:spTgt>
                                        </p:tgtEl>
                                        <p:attrNameLst>
                                          <p:attrName>style.visibility</p:attrName>
                                        </p:attrNameLst>
                                      </p:cBhvr>
                                      <p:to>
                                        <p:strVal val="visible"/>
                                      </p:to>
                                    </p:set>
                                    <p:anim calcmode="lin" valueType="num">
                                      <p:cBhvr additive="repl">
                                        <p:cTn id="923" dur="500" fill="hold"/>
                                        <p:tgtEl>
                                          <p:spTgt spid="258">
                                            <p:txEl>
                                              <p:pRg st="9" end="9"/>
                                            </p:txEl>
                                          </p:spTgt>
                                        </p:tgtEl>
                                        <p:attrNameLst>
                                          <p:attrName>ppt_x</p:attrName>
                                        </p:attrNameLst>
                                      </p:cBhvr>
                                      <p:tavLst>
                                        <p:tav tm="0">
                                          <p:val>
                                            <p:strVal val="#ppt_x"/>
                                          </p:val>
                                        </p:tav>
                                        <p:tav tm="100000">
                                          <p:val>
                                            <p:strVal val="#ppt_x"/>
                                          </p:val>
                                        </p:tav>
                                      </p:tavLst>
                                    </p:anim>
                                    <p:anim calcmode="lin" valueType="num">
                                      <p:cBhvr additive="repl">
                                        <p:cTn id="924" dur="500" fill="hold"/>
                                        <p:tgtEl>
                                          <p:spTgt spid="25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00000"/>
                </a:solidFill>
                <a:latin typeface="Calibri"/>
              </a:rPr>
              <a:t>Συστήματα έγχυσης καυσίμου</a:t>
            </a:r>
            <a:endParaRPr b="0" lang="en-US" sz="2300" spc="-1" strike="noStrike">
              <a:solidFill>
                <a:srgbClr val="000000"/>
              </a:solidFill>
              <a:latin typeface="Arial"/>
            </a:endParaRPr>
          </a:p>
        </p:txBody>
      </p:sp>
      <p:sp>
        <p:nvSpPr>
          <p:cNvPr id="260" name="5 - TextBox"/>
          <p:cNvSpPr/>
          <p:nvPr/>
        </p:nvSpPr>
        <p:spPr>
          <a:xfrm>
            <a:off x="323640" y="472320"/>
            <a:ext cx="8568720" cy="422100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spcAft>
                <a:spcPts val="601"/>
              </a:spcAft>
            </a:pPr>
            <a:r>
              <a:rPr b="0" lang="el-GR" sz="1800" spc="-1" strike="noStrike">
                <a:solidFill>
                  <a:srgbClr val="000000"/>
                </a:solidFill>
                <a:latin typeface="Arial"/>
              </a:rPr>
              <a:t>Β. Υποσύστημα εισαγωγής και μέτρησης του αέρα. </a:t>
            </a:r>
            <a:endParaRPr b="0" lang="en-US" sz="1800" spc="-1" strike="noStrike">
              <a:solidFill>
                <a:srgbClr val="000000"/>
              </a:solidFill>
              <a:latin typeface="Arial"/>
            </a:endParaRPr>
          </a:p>
          <a:p>
            <a:pPr algn="ctr">
              <a:lnSpc>
                <a:spcPct val="100000"/>
              </a:lnSpc>
              <a:spcAft>
                <a:spcPts val="601"/>
              </a:spcAft>
            </a:pPr>
            <a:r>
              <a:rPr b="0" lang="el-GR" sz="1800" spc="-1" strike="noStrike">
                <a:solidFill>
                  <a:srgbClr val="000000"/>
                </a:solidFill>
                <a:latin typeface="Arial"/>
              </a:rPr>
              <a:t>Το υποσύστημα αυτό επιτρέπει την εισαγωγή του αέρα στους κυλίνδρους, μετρώντας την ποσότητα και τη θερμοκρασία του. Περιλαμβάνει τα εξής μέρη-εξαρτήματα:</a:t>
            </a:r>
            <a:endParaRPr b="0" lang="en-US" sz="1800" spc="-1" strike="noStrike">
              <a:solidFill>
                <a:srgbClr val="000000"/>
              </a:solidFill>
              <a:latin typeface="Arial"/>
            </a:endParaRPr>
          </a:p>
          <a:p>
            <a:pPr>
              <a:lnSpc>
                <a:spcPct val="100000"/>
              </a:lnSpc>
              <a:spcAft>
                <a:spcPts val="901"/>
              </a:spcAft>
            </a:pPr>
            <a:r>
              <a:rPr b="0" lang="el-GR" sz="1800" spc="-1" strike="noStrike">
                <a:solidFill>
                  <a:srgbClr val="000000"/>
                </a:solidFill>
                <a:latin typeface="Arial"/>
              </a:rPr>
              <a:t>1. Το φίλτρο αέρα</a:t>
            </a:r>
            <a:endParaRPr b="0" lang="en-US" sz="1800" spc="-1" strike="noStrike">
              <a:solidFill>
                <a:srgbClr val="000000"/>
              </a:solidFill>
              <a:latin typeface="Arial"/>
            </a:endParaRPr>
          </a:p>
          <a:p>
            <a:pPr>
              <a:lnSpc>
                <a:spcPct val="100000"/>
              </a:lnSpc>
              <a:spcAft>
                <a:spcPts val="901"/>
              </a:spcAft>
            </a:pPr>
            <a:r>
              <a:rPr b="0" lang="el-GR" sz="1800" spc="-1" strike="noStrike">
                <a:solidFill>
                  <a:srgbClr val="000000"/>
                </a:solidFill>
                <a:latin typeface="Arial"/>
              </a:rPr>
              <a:t>2. Το μετρητή ροής αέρα</a:t>
            </a:r>
            <a:endParaRPr b="0" lang="en-US" sz="1800" spc="-1" strike="noStrike">
              <a:solidFill>
                <a:srgbClr val="000000"/>
              </a:solidFill>
              <a:latin typeface="Arial"/>
            </a:endParaRPr>
          </a:p>
          <a:p>
            <a:pPr>
              <a:lnSpc>
                <a:spcPct val="100000"/>
              </a:lnSpc>
              <a:spcAft>
                <a:spcPts val="901"/>
              </a:spcAft>
            </a:pPr>
            <a:r>
              <a:rPr b="0" lang="el-GR" sz="1800" spc="-1" strike="noStrike">
                <a:solidFill>
                  <a:srgbClr val="000000"/>
                </a:solidFill>
                <a:latin typeface="Arial"/>
              </a:rPr>
              <a:t>3. Το σώμα της πεταλούδας γκαζιού</a:t>
            </a:r>
            <a:endParaRPr b="0" lang="en-US" sz="1800" spc="-1" strike="noStrike">
              <a:solidFill>
                <a:srgbClr val="000000"/>
              </a:solidFill>
              <a:latin typeface="Arial"/>
            </a:endParaRPr>
          </a:p>
          <a:p>
            <a:pPr>
              <a:lnSpc>
                <a:spcPct val="100000"/>
              </a:lnSpc>
              <a:spcAft>
                <a:spcPts val="901"/>
              </a:spcAft>
            </a:pPr>
            <a:r>
              <a:rPr b="0" lang="el-GR" sz="1800" spc="-1" strike="noStrike">
                <a:solidFill>
                  <a:srgbClr val="000000"/>
                </a:solidFill>
                <a:latin typeface="Arial"/>
              </a:rPr>
              <a:t>4. Τη βαλβίδα πρόσθετου αέρα</a:t>
            </a:r>
            <a:endParaRPr b="0" lang="en-US" sz="1800" spc="-1" strike="noStrike">
              <a:solidFill>
                <a:srgbClr val="000000"/>
              </a:solidFill>
              <a:latin typeface="Arial"/>
            </a:endParaRPr>
          </a:p>
          <a:p>
            <a:pPr>
              <a:lnSpc>
                <a:spcPct val="100000"/>
              </a:lnSpc>
              <a:spcAft>
                <a:spcPts val="901"/>
              </a:spcAft>
            </a:pPr>
            <a:r>
              <a:rPr b="0" lang="el-GR" sz="1800" spc="-1" strike="noStrike">
                <a:solidFill>
                  <a:srgbClr val="000000"/>
                </a:solidFill>
                <a:latin typeface="Arial"/>
              </a:rPr>
              <a:t>5. Το θάλαμο εισαγωγής αέρα</a:t>
            </a:r>
            <a:endParaRPr b="0" lang="en-US" sz="1800" spc="-1" strike="noStrike">
              <a:solidFill>
                <a:srgbClr val="000000"/>
              </a:solidFill>
              <a:latin typeface="Arial"/>
            </a:endParaRPr>
          </a:p>
          <a:p>
            <a:pPr>
              <a:lnSpc>
                <a:spcPct val="100000"/>
              </a:lnSpc>
              <a:spcAft>
                <a:spcPts val="901"/>
              </a:spcAft>
            </a:pPr>
            <a:r>
              <a:rPr b="0" lang="el-GR" sz="1800" spc="-1" strike="noStrike">
                <a:solidFill>
                  <a:srgbClr val="000000"/>
                </a:solidFill>
                <a:latin typeface="Arial"/>
              </a:rPr>
              <a:t>6. Την πολλαπλή εισαγωγή</a:t>
            </a:r>
            <a:endParaRPr b="0" lang="en-US" sz="1800" spc="-1" strike="noStrike">
              <a:solidFill>
                <a:srgbClr val="000000"/>
              </a:solidFill>
              <a:latin typeface="Arial"/>
            </a:endParaRPr>
          </a:p>
          <a:p>
            <a:pPr algn="ctr">
              <a:lnSpc>
                <a:spcPct val="100000"/>
              </a:lnSpc>
              <a:spcAft>
                <a:spcPts val="901"/>
              </a:spcAft>
            </a:pPr>
            <a:r>
              <a:rPr b="0" lang="el-GR" sz="1800" spc="-1" strike="noStrike">
                <a:solidFill>
                  <a:srgbClr val="000000"/>
                </a:solidFill>
                <a:latin typeface="Arial"/>
              </a:rPr>
              <a:t>Στο μονό ψεκασμό, η πεταλούδα και η βαλβίδα πρόσθετης παροχής αέρα βρίσκονται ενσωματωμένα στο σώμα του ψεκασμού.</a:t>
            </a:r>
            <a:endParaRPr b="0" lang="en-US" sz="1800" spc="-1" strike="noStrike">
              <a:solidFill>
                <a:srgbClr val="000000"/>
              </a:solidFill>
              <a:latin typeface="Arial"/>
            </a:endParaRPr>
          </a:p>
        </p:txBody>
      </p:sp>
    </p:spTree>
  </p:cSld>
  <p:transition>
    <p:pull dir="rd"/>
  </p:transition>
  <p:timing>
    <p:tnLst>
      <p:par>
        <p:cTn id="925" dur="indefinite" restart="never" nodeType="tmRoot">
          <p:childTnLst>
            <p:seq>
              <p:cTn id="926" dur="indefinite" nodeType="mainSeq">
                <p:childTnLst>
                  <p:par>
                    <p:cTn id="927" fill="hold">
                      <p:stCondLst>
                        <p:cond delay="indefinite"/>
                      </p:stCondLst>
                      <p:childTnLst>
                        <p:par>
                          <p:cTn id="928" fill="hold">
                            <p:stCondLst>
                              <p:cond delay="0"/>
                            </p:stCondLst>
                            <p:childTnLst>
                              <p:par>
                                <p:cTn id="929" nodeType="clickEffect" fill="hold" presetClass="entr" presetID="2" presetSubtype="4">
                                  <p:stCondLst>
                                    <p:cond delay="0"/>
                                  </p:stCondLst>
                                  <p:childTnLst>
                                    <p:set>
                                      <p:cBhvr>
                                        <p:cTn id="930" dur="1" fill="hold">
                                          <p:stCondLst>
                                            <p:cond delay="0"/>
                                          </p:stCondLst>
                                        </p:cTn>
                                        <p:tgtEl>
                                          <p:spTgt spid="260">
                                            <p:txEl>
                                              <p:pRg st="2" end="2"/>
                                            </p:txEl>
                                          </p:spTgt>
                                        </p:tgtEl>
                                        <p:attrNameLst>
                                          <p:attrName>style.visibility</p:attrName>
                                        </p:attrNameLst>
                                      </p:cBhvr>
                                      <p:to>
                                        <p:strVal val="visible"/>
                                      </p:to>
                                    </p:set>
                                    <p:anim calcmode="lin" valueType="num">
                                      <p:cBhvr additive="repl">
                                        <p:cTn id="931" dur="500" fill="hold"/>
                                        <p:tgtEl>
                                          <p:spTgt spid="260">
                                            <p:txEl>
                                              <p:pRg st="2" end="2"/>
                                            </p:txEl>
                                          </p:spTgt>
                                        </p:tgtEl>
                                        <p:attrNameLst>
                                          <p:attrName>ppt_x</p:attrName>
                                        </p:attrNameLst>
                                      </p:cBhvr>
                                      <p:tavLst>
                                        <p:tav tm="0">
                                          <p:val>
                                            <p:strVal val="#ppt_x"/>
                                          </p:val>
                                        </p:tav>
                                        <p:tav tm="100000">
                                          <p:val>
                                            <p:strVal val="#ppt_x"/>
                                          </p:val>
                                        </p:tav>
                                      </p:tavLst>
                                    </p:anim>
                                    <p:anim calcmode="lin" valueType="num">
                                      <p:cBhvr additive="repl">
                                        <p:cTn id="932" dur="500" fill="hold"/>
                                        <p:tgtEl>
                                          <p:spTgt spid="260">
                                            <p:txEl>
                                              <p:pRg st="2" end="2"/>
                                            </p:txEl>
                                          </p:spTgt>
                                        </p:tgtEl>
                                        <p:attrNameLst>
                                          <p:attrName>ppt_y</p:attrName>
                                        </p:attrNameLst>
                                      </p:cBhvr>
                                      <p:tavLst>
                                        <p:tav tm="0">
                                          <p:val>
                                            <p:strVal val="1+#ppt_h/2"/>
                                          </p:val>
                                        </p:tav>
                                        <p:tav tm="100000">
                                          <p:val>
                                            <p:strVal val="#ppt_y"/>
                                          </p:val>
                                        </p:tav>
                                      </p:tavLst>
                                    </p:anim>
                                  </p:childTnLst>
                                </p:cTn>
                              </p:par>
                            </p:childTnLst>
                          </p:cTn>
                        </p:par>
                        <p:par>
                          <p:cTn id="933" fill="hold">
                            <p:stCondLst>
                              <p:cond delay="500"/>
                            </p:stCondLst>
                            <p:childTnLst>
                              <p:par>
                                <p:cTn id="934" nodeType="afterEffect" fill="hold" presetClass="entr" presetID="2" presetSubtype="4">
                                  <p:stCondLst>
                                    <p:cond delay="500"/>
                                  </p:stCondLst>
                                  <p:childTnLst>
                                    <p:set>
                                      <p:cBhvr>
                                        <p:cTn id="935" dur="1" fill="hold">
                                          <p:stCondLst>
                                            <p:cond delay="0"/>
                                          </p:stCondLst>
                                        </p:cTn>
                                        <p:tgtEl>
                                          <p:spTgt spid="260">
                                            <p:txEl>
                                              <p:pRg st="3" end="3"/>
                                            </p:txEl>
                                          </p:spTgt>
                                        </p:tgtEl>
                                        <p:attrNameLst>
                                          <p:attrName>style.visibility</p:attrName>
                                        </p:attrNameLst>
                                      </p:cBhvr>
                                      <p:to>
                                        <p:strVal val="visible"/>
                                      </p:to>
                                    </p:set>
                                    <p:anim calcmode="lin" valueType="num">
                                      <p:cBhvr additive="repl">
                                        <p:cTn id="936" dur="500" fill="hold"/>
                                        <p:tgtEl>
                                          <p:spTgt spid="260">
                                            <p:txEl>
                                              <p:pRg st="3" end="3"/>
                                            </p:txEl>
                                          </p:spTgt>
                                        </p:tgtEl>
                                        <p:attrNameLst>
                                          <p:attrName>ppt_x</p:attrName>
                                        </p:attrNameLst>
                                      </p:cBhvr>
                                      <p:tavLst>
                                        <p:tav tm="0">
                                          <p:val>
                                            <p:strVal val="#ppt_x"/>
                                          </p:val>
                                        </p:tav>
                                        <p:tav tm="100000">
                                          <p:val>
                                            <p:strVal val="#ppt_x"/>
                                          </p:val>
                                        </p:tav>
                                      </p:tavLst>
                                    </p:anim>
                                    <p:anim calcmode="lin" valueType="num">
                                      <p:cBhvr additive="repl">
                                        <p:cTn id="937" dur="500" fill="hold"/>
                                        <p:tgtEl>
                                          <p:spTgt spid="260">
                                            <p:txEl>
                                              <p:pRg st="3" end="3"/>
                                            </p:txEl>
                                          </p:spTgt>
                                        </p:tgtEl>
                                        <p:attrNameLst>
                                          <p:attrName>ppt_y</p:attrName>
                                        </p:attrNameLst>
                                      </p:cBhvr>
                                      <p:tavLst>
                                        <p:tav tm="0">
                                          <p:val>
                                            <p:strVal val="1+#ppt_h/2"/>
                                          </p:val>
                                        </p:tav>
                                        <p:tav tm="100000">
                                          <p:val>
                                            <p:strVal val="#ppt_y"/>
                                          </p:val>
                                        </p:tav>
                                      </p:tavLst>
                                    </p:anim>
                                  </p:childTnLst>
                                </p:cTn>
                              </p:par>
                            </p:childTnLst>
                          </p:cTn>
                        </p:par>
                        <p:par>
                          <p:cTn id="938" fill="hold">
                            <p:stCondLst>
                              <p:cond delay="1500"/>
                            </p:stCondLst>
                            <p:childTnLst>
                              <p:par>
                                <p:cTn id="939" nodeType="afterEffect" fill="hold" presetClass="entr" presetID="2" presetSubtype="4">
                                  <p:stCondLst>
                                    <p:cond delay="500"/>
                                  </p:stCondLst>
                                  <p:childTnLst>
                                    <p:set>
                                      <p:cBhvr>
                                        <p:cTn id="940" dur="1" fill="hold">
                                          <p:stCondLst>
                                            <p:cond delay="0"/>
                                          </p:stCondLst>
                                        </p:cTn>
                                        <p:tgtEl>
                                          <p:spTgt spid="260">
                                            <p:txEl>
                                              <p:pRg st="4" end="4"/>
                                            </p:txEl>
                                          </p:spTgt>
                                        </p:tgtEl>
                                        <p:attrNameLst>
                                          <p:attrName>style.visibility</p:attrName>
                                        </p:attrNameLst>
                                      </p:cBhvr>
                                      <p:to>
                                        <p:strVal val="visible"/>
                                      </p:to>
                                    </p:set>
                                    <p:anim calcmode="lin" valueType="num">
                                      <p:cBhvr additive="repl">
                                        <p:cTn id="941" dur="500" fill="hold"/>
                                        <p:tgtEl>
                                          <p:spTgt spid="260">
                                            <p:txEl>
                                              <p:pRg st="4" end="4"/>
                                            </p:txEl>
                                          </p:spTgt>
                                        </p:tgtEl>
                                        <p:attrNameLst>
                                          <p:attrName>ppt_x</p:attrName>
                                        </p:attrNameLst>
                                      </p:cBhvr>
                                      <p:tavLst>
                                        <p:tav tm="0">
                                          <p:val>
                                            <p:strVal val="#ppt_x"/>
                                          </p:val>
                                        </p:tav>
                                        <p:tav tm="100000">
                                          <p:val>
                                            <p:strVal val="#ppt_x"/>
                                          </p:val>
                                        </p:tav>
                                      </p:tavLst>
                                    </p:anim>
                                    <p:anim calcmode="lin" valueType="num">
                                      <p:cBhvr additive="repl">
                                        <p:cTn id="942" dur="500" fill="hold"/>
                                        <p:tgtEl>
                                          <p:spTgt spid="260">
                                            <p:txEl>
                                              <p:pRg st="4" end="4"/>
                                            </p:txEl>
                                          </p:spTgt>
                                        </p:tgtEl>
                                        <p:attrNameLst>
                                          <p:attrName>ppt_y</p:attrName>
                                        </p:attrNameLst>
                                      </p:cBhvr>
                                      <p:tavLst>
                                        <p:tav tm="0">
                                          <p:val>
                                            <p:strVal val="1+#ppt_h/2"/>
                                          </p:val>
                                        </p:tav>
                                        <p:tav tm="100000">
                                          <p:val>
                                            <p:strVal val="#ppt_y"/>
                                          </p:val>
                                        </p:tav>
                                      </p:tavLst>
                                    </p:anim>
                                  </p:childTnLst>
                                </p:cTn>
                              </p:par>
                            </p:childTnLst>
                          </p:cTn>
                        </p:par>
                        <p:par>
                          <p:cTn id="943" fill="hold">
                            <p:stCondLst>
                              <p:cond delay="2500"/>
                            </p:stCondLst>
                            <p:childTnLst>
                              <p:par>
                                <p:cTn id="944" nodeType="afterEffect" fill="hold" presetClass="entr" presetID="2" presetSubtype="4">
                                  <p:stCondLst>
                                    <p:cond delay="500"/>
                                  </p:stCondLst>
                                  <p:childTnLst>
                                    <p:set>
                                      <p:cBhvr>
                                        <p:cTn id="945" dur="1" fill="hold">
                                          <p:stCondLst>
                                            <p:cond delay="0"/>
                                          </p:stCondLst>
                                        </p:cTn>
                                        <p:tgtEl>
                                          <p:spTgt spid="260">
                                            <p:txEl>
                                              <p:pRg st="5" end="5"/>
                                            </p:txEl>
                                          </p:spTgt>
                                        </p:tgtEl>
                                        <p:attrNameLst>
                                          <p:attrName>style.visibility</p:attrName>
                                        </p:attrNameLst>
                                      </p:cBhvr>
                                      <p:to>
                                        <p:strVal val="visible"/>
                                      </p:to>
                                    </p:set>
                                    <p:anim calcmode="lin" valueType="num">
                                      <p:cBhvr additive="repl">
                                        <p:cTn id="946" dur="500" fill="hold"/>
                                        <p:tgtEl>
                                          <p:spTgt spid="260">
                                            <p:txEl>
                                              <p:pRg st="5" end="5"/>
                                            </p:txEl>
                                          </p:spTgt>
                                        </p:tgtEl>
                                        <p:attrNameLst>
                                          <p:attrName>ppt_x</p:attrName>
                                        </p:attrNameLst>
                                      </p:cBhvr>
                                      <p:tavLst>
                                        <p:tav tm="0">
                                          <p:val>
                                            <p:strVal val="#ppt_x"/>
                                          </p:val>
                                        </p:tav>
                                        <p:tav tm="100000">
                                          <p:val>
                                            <p:strVal val="#ppt_x"/>
                                          </p:val>
                                        </p:tav>
                                      </p:tavLst>
                                    </p:anim>
                                    <p:anim calcmode="lin" valueType="num">
                                      <p:cBhvr additive="repl">
                                        <p:cTn id="947" dur="500" fill="hold"/>
                                        <p:tgtEl>
                                          <p:spTgt spid="260">
                                            <p:txEl>
                                              <p:pRg st="5" end="5"/>
                                            </p:txEl>
                                          </p:spTgt>
                                        </p:tgtEl>
                                        <p:attrNameLst>
                                          <p:attrName>ppt_y</p:attrName>
                                        </p:attrNameLst>
                                      </p:cBhvr>
                                      <p:tavLst>
                                        <p:tav tm="0">
                                          <p:val>
                                            <p:strVal val="1+#ppt_h/2"/>
                                          </p:val>
                                        </p:tav>
                                        <p:tav tm="100000">
                                          <p:val>
                                            <p:strVal val="#ppt_y"/>
                                          </p:val>
                                        </p:tav>
                                      </p:tavLst>
                                    </p:anim>
                                  </p:childTnLst>
                                </p:cTn>
                              </p:par>
                            </p:childTnLst>
                          </p:cTn>
                        </p:par>
                        <p:par>
                          <p:cTn id="948" fill="hold">
                            <p:stCondLst>
                              <p:cond delay="3500"/>
                            </p:stCondLst>
                            <p:childTnLst>
                              <p:par>
                                <p:cTn id="949" nodeType="afterEffect" fill="hold" presetClass="entr" presetID="2" presetSubtype="4">
                                  <p:stCondLst>
                                    <p:cond delay="500"/>
                                  </p:stCondLst>
                                  <p:childTnLst>
                                    <p:set>
                                      <p:cBhvr>
                                        <p:cTn id="950" dur="1" fill="hold">
                                          <p:stCondLst>
                                            <p:cond delay="0"/>
                                          </p:stCondLst>
                                        </p:cTn>
                                        <p:tgtEl>
                                          <p:spTgt spid="260">
                                            <p:txEl>
                                              <p:pRg st="6" end="6"/>
                                            </p:txEl>
                                          </p:spTgt>
                                        </p:tgtEl>
                                        <p:attrNameLst>
                                          <p:attrName>style.visibility</p:attrName>
                                        </p:attrNameLst>
                                      </p:cBhvr>
                                      <p:to>
                                        <p:strVal val="visible"/>
                                      </p:to>
                                    </p:set>
                                    <p:anim calcmode="lin" valueType="num">
                                      <p:cBhvr additive="repl">
                                        <p:cTn id="951" dur="500" fill="hold"/>
                                        <p:tgtEl>
                                          <p:spTgt spid="260">
                                            <p:txEl>
                                              <p:pRg st="6" end="6"/>
                                            </p:txEl>
                                          </p:spTgt>
                                        </p:tgtEl>
                                        <p:attrNameLst>
                                          <p:attrName>ppt_x</p:attrName>
                                        </p:attrNameLst>
                                      </p:cBhvr>
                                      <p:tavLst>
                                        <p:tav tm="0">
                                          <p:val>
                                            <p:strVal val="#ppt_x"/>
                                          </p:val>
                                        </p:tav>
                                        <p:tav tm="100000">
                                          <p:val>
                                            <p:strVal val="#ppt_x"/>
                                          </p:val>
                                        </p:tav>
                                      </p:tavLst>
                                    </p:anim>
                                    <p:anim calcmode="lin" valueType="num">
                                      <p:cBhvr additive="repl">
                                        <p:cTn id="952" dur="500" fill="hold"/>
                                        <p:tgtEl>
                                          <p:spTgt spid="260">
                                            <p:txEl>
                                              <p:pRg st="6" end="6"/>
                                            </p:txEl>
                                          </p:spTgt>
                                        </p:tgtEl>
                                        <p:attrNameLst>
                                          <p:attrName>ppt_y</p:attrName>
                                        </p:attrNameLst>
                                      </p:cBhvr>
                                      <p:tavLst>
                                        <p:tav tm="0">
                                          <p:val>
                                            <p:strVal val="1+#ppt_h/2"/>
                                          </p:val>
                                        </p:tav>
                                        <p:tav tm="100000">
                                          <p:val>
                                            <p:strVal val="#ppt_y"/>
                                          </p:val>
                                        </p:tav>
                                      </p:tavLst>
                                    </p:anim>
                                  </p:childTnLst>
                                </p:cTn>
                              </p:par>
                            </p:childTnLst>
                          </p:cTn>
                        </p:par>
                        <p:par>
                          <p:cTn id="953" fill="hold">
                            <p:stCondLst>
                              <p:cond delay="4500"/>
                            </p:stCondLst>
                            <p:childTnLst>
                              <p:par>
                                <p:cTn id="954" nodeType="afterEffect" fill="hold" presetClass="entr" presetID="2" presetSubtype="4">
                                  <p:stCondLst>
                                    <p:cond delay="500"/>
                                  </p:stCondLst>
                                  <p:childTnLst>
                                    <p:set>
                                      <p:cBhvr>
                                        <p:cTn id="955" dur="1" fill="hold">
                                          <p:stCondLst>
                                            <p:cond delay="0"/>
                                          </p:stCondLst>
                                        </p:cTn>
                                        <p:tgtEl>
                                          <p:spTgt spid="260">
                                            <p:txEl>
                                              <p:pRg st="7" end="7"/>
                                            </p:txEl>
                                          </p:spTgt>
                                        </p:tgtEl>
                                        <p:attrNameLst>
                                          <p:attrName>style.visibility</p:attrName>
                                        </p:attrNameLst>
                                      </p:cBhvr>
                                      <p:to>
                                        <p:strVal val="visible"/>
                                      </p:to>
                                    </p:set>
                                    <p:anim calcmode="lin" valueType="num">
                                      <p:cBhvr additive="repl">
                                        <p:cTn id="956" dur="500" fill="hold"/>
                                        <p:tgtEl>
                                          <p:spTgt spid="260">
                                            <p:txEl>
                                              <p:pRg st="7" end="7"/>
                                            </p:txEl>
                                          </p:spTgt>
                                        </p:tgtEl>
                                        <p:attrNameLst>
                                          <p:attrName>ppt_x</p:attrName>
                                        </p:attrNameLst>
                                      </p:cBhvr>
                                      <p:tavLst>
                                        <p:tav tm="0">
                                          <p:val>
                                            <p:strVal val="#ppt_x"/>
                                          </p:val>
                                        </p:tav>
                                        <p:tav tm="100000">
                                          <p:val>
                                            <p:strVal val="#ppt_x"/>
                                          </p:val>
                                        </p:tav>
                                      </p:tavLst>
                                    </p:anim>
                                    <p:anim calcmode="lin" valueType="num">
                                      <p:cBhvr additive="repl">
                                        <p:cTn id="957" dur="500" fill="hold"/>
                                        <p:tgtEl>
                                          <p:spTgt spid="26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58" fill="hold">
                      <p:stCondLst>
                        <p:cond delay="indefinite"/>
                      </p:stCondLst>
                      <p:childTnLst>
                        <p:par>
                          <p:cTn id="959" fill="hold">
                            <p:stCondLst>
                              <p:cond delay="0"/>
                            </p:stCondLst>
                            <p:childTnLst>
                              <p:par>
                                <p:cTn id="960" nodeType="clickEffect" fill="hold" presetClass="entr" presetID="2" presetSubtype="4">
                                  <p:stCondLst>
                                    <p:cond delay="0"/>
                                  </p:stCondLst>
                                  <p:childTnLst>
                                    <p:set>
                                      <p:cBhvr>
                                        <p:cTn id="961" dur="1" fill="hold">
                                          <p:stCondLst>
                                            <p:cond delay="0"/>
                                          </p:stCondLst>
                                        </p:cTn>
                                        <p:tgtEl>
                                          <p:spTgt spid="260">
                                            <p:txEl>
                                              <p:pRg st="8" end="8"/>
                                            </p:txEl>
                                          </p:spTgt>
                                        </p:tgtEl>
                                        <p:attrNameLst>
                                          <p:attrName>style.visibility</p:attrName>
                                        </p:attrNameLst>
                                      </p:cBhvr>
                                      <p:to>
                                        <p:strVal val="visible"/>
                                      </p:to>
                                    </p:set>
                                    <p:anim calcmode="lin" valueType="num">
                                      <p:cBhvr additive="repl">
                                        <p:cTn id="962" dur="500" fill="hold"/>
                                        <p:tgtEl>
                                          <p:spTgt spid="260">
                                            <p:txEl>
                                              <p:pRg st="8" end="8"/>
                                            </p:txEl>
                                          </p:spTgt>
                                        </p:tgtEl>
                                        <p:attrNameLst>
                                          <p:attrName>ppt_x</p:attrName>
                                        </p:attrNameLst>
                                      </p:cBhvr>
                                      <p:tavLst>
                                        <p:tav tm="0">
                                          <p:val>
                                            <p:strVal val="#ppt_x"/>
                                          </p:val>
                                        </p:tav>
                                        <p:tav tm="100000">
                                          <p:val>
                                            <p:strVal val="#ppt_x"/>
                                          </p:val>
                                        </p:tav>
                                      </p:tavLst>
                                    </p:anim>
                                    <p:anim calcmode="lin" valueType="num">
                                      <p:cBhvr additive="repl">
                                        <p:cTn id="963" dur="500" fill="hold"/>
                                        <p:tgtEl>
                                          <p:spTgt spid="26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00000"/>
                </a:solidFill>
                <a:latin typeface="Calibri"/>
              </a:rPr>
              <a:t>Συστήματα έγχυσης καυσίμου</a:t>
            </a:r>
            <a:endParaRPr b="0" lang="en-US" sz="2300" spc="-1" strike="noStrike">
              <a:solidFill>
                <a:srgbClr val="000000"/>
              </a:solidFill>
              <a:latin typeface="Arial"/>
            </a:endParaRPr>
          </a:p>
        </p:txBody>
      </p:sp>
      <p:sp>
        <p:nvSpPr>
          <p:cNvPr id="262" name="5 - TextBox"/>
          <p:cNvSpPr/>
          <p:nvPr/>
        </p:nvSpPr>
        <p:spPr>
          <a:xfrm>
            <a:off x="323640" y="472320"/>
            <a:ext cx="8568720" cy="246744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spcAft>
                <a:spcPts val="601"/>
              </a:spcAft>
            </a:pPr>
            <a:r>
              <a:rPr b="0" lang="el-GR" sz="1800" spc="-1" strike="noStrike">
                <a:solidFill>
                  <a:srgbClr val="000000"/>
                </a:solidFill>
                <a:latin typeface="Arial"/>
              </a:rPr>
              <a:t>Γ. Υποσύστημα ηλεκτρονικού ελέγχου (αισθητήρες και εγκέφαλος). </a:t>
            </a:r>
            <a:endParaRPr b="0" lang="en-US" sz="1800" spc="-1" strike="noStrike">
              <a:solidFill>
                <a:srgbClr val="000000"/>
              </a:solidFill>
              <a:latin typeface="Arial"/>
            </a:endParaRPr>
          </a:p>
          <a:p>
            <a:pPr algn="ctr">
              <a:lnSpc>
                <a:spcPct val="100000"/>
              </a:lnSpc>
              <a:spcAft>
                <a:spcPts val="601"/>
              </a:spcAft>
            </a:pPr>
            <a:endParaRPr b="0" lang="en-US" sz="1800" spc="-1" strike="noStrike">
              <a:solidFill>
                <a:srgbClr val="000000"/>
              </a:solidFill>
              <a:latin typeface="Arial"/>
            </a:endParaRPr>
          </a:p>
          <a:p>
            <a:pPr algn="ctr">
              <a:lnSpc>
                <a:spcPct val="100000"/>
              </a:lnSpc>
              <a:spcAft>
                <a:spcPts val="601"/>
              </a:spcAft>
            </a:pPr>
            <a:r>
              <a:rPr b="0" lang="el-GR" sz="1800" spc="-1" strike="noStrike">
                <a:solidFill>
                  <a:srgbClr val="000000"/>
                </a:solidFill>
                <a:latin typeface="Arial"/>
              </a:rPr>
              <a:t>Υποσύστημα ηλεκτρονικού ελέγχου (αισθητήρες και εγκέφαλος), που περιλαμβάνει:</a:t>
            </a:r>
            <a:endParaRPr b="0" lang="en-US" sz="1800" spc="-1" strike="noStrike">
              <a:solidFill>
                <a:srgbClr val="000000"/>
              </a:solidFill>
              <a:latin typeface="Arial"/>
            </a:endParaRPr>
          </a:p>
          <a:p>
            <a:pPr algn="ctr">
              <a:lnSpc>
                <a:spcPct val="100000"/>
              </a:lnSpc>
              <a:spcAft>
                <a:spcPts val="601"/>
              </a:spcAft>
            </a:pPr>
            <a:endParaRPr b="0" lang="en-US" sz="1800" spc="-1" strike="noStrike">
              <a:solidFill>
                <a:srgbClr val="000000"/>
              </a:solidFill>
              <a:latin typeface="Arial"/>
            </a:endParaRPr>
          </a:p>
          <a:p>
            <a:pPr>
              <a:lnSpc>
                <a:spcPct val="100000"/>
              </a:lnSpc>
              <a:spcAft>
                <a:spcPts val="1199"/>
              </a:spcAft>
            </a:pPr>
            <a:r>
              <a:rPr b="0" lang="el-GR" sz="1800" spc="-1" strike="noStrike">
                <a:solidFill>
                  <a:srgbClr val="000000"/>
                </a:solidFill>
                <a:latin typeface="Arial"/>
              </a:rPr>
              <a:t>1. Τους αισθητήρες εισόδου και εξόδου</a:t>
            </a:r>
            <a:endParaRPr b="0" lang="en-US" sz="1800" spc="-1" strike="noStrike">
              <a:solidFill>
                <a:srgbClr val="000000"/>
              </a:solidFill>
              <a:latin typeface="Arial"/>
            </a:endParaRPr>
          </a:p>
          <a:p>
            <a:pPr>
              <a:lnSpc>
                <a:spcPct val="100000"/>
              </a:lnSpc>
              <a:spcAft>
                <a:spcPts val="1199"/>
              </a:spcAft>
            </a:pPr>
            <a:r>
              <a:rPr b="0" lang="el-GR" sz="1800" spc="-1" strike="noStrike">
                <a:solidFill>
                  <a:srgbClr val="000000"/>
                </a:solidFill>
                <a:latin typeface="Arial"/>
              </a:rPr>
              <a:t>2. Την ηλεκτρονική μονάδα ελέγχου - ECU (εγκέφαλο ή υπολογιστή).</a:t>
            </a:r>
            <a:endParaRPr b="0" lang="en-US" sz="1800" spc="-1" strike="noStrike">
              <a:solidFill>
                <a:srgbClr val="000000"/>
              </a:solidFill>
              <a:latin typeface="Arial"/>
            </a:endParaRPr>
          </a:p>
        </p:txBody>
      </p:sp>
    </p:spTree>
  </p:cSld>
  <p:transition>
    <p:pull dir="rd"/>
  </p:transition>
  <p:timing>
    <p:tnLst>
      <p:par>
        <p:cTn id="964" dur="indefinite" restart="never" nodeType="tmRoot">
          <p:childTnLst>
            <p:seq>
              <p:cTn id="965" dur="indefinite" nodeType="mainSeq">
                <p:childTnLst>
                  <p:par>
                    <p:cTn id="966" fill="hold">
                      <p:stCondLst>
                        <p:cond delay="indefinite"/>
                      </p:stCondLst>
                      <p:childTnLst>
                        <p:par>
                          <p:cTn id="967" fill="hold">
                            <p:stCondLst>
                              <p:cond delay="0"/>
                            </p:stCondLst>
                            <p:childTnLst>
                              <p:par>
                                <p:cTn id="968" nodeType="clickEffect" fill="hold" presetClass="entr" presetID="2" presetSubtype="4">
                                  <p:stCondLst>
                                    <p:cond delay="0"/>
                                  </p:stCondLst>
                                  <p:childTnLst>
                                    <p:set>
                                      <p:cBhvr>
                                        <p:cTn id="969" dur="1" fill="hold">
                                          <p:stCondLst>
                                            <p:cond delay="0"/>
                                          </p:stCondLst>
                                        </p:cTn>
                                        <p:tgtEl>
                                          <p:spTgt spid="262">
                                            <p:txEl>
                                              <p:pRg st="4" end="4"/>
                                            </p:txEl>
                                          </p:spTgt>
                                        </p:tgtEl>
                                        <p:attrNameLst>
                                          <p:attrName>style.visibility</p:attrName>
                                        </p:attrNameLst>
                                      </p:cBhvr>
                                      <p:to>
                                        <p:strVal val="visible"/>
                                      </p:to>
                                    </p:set>
                                    <p:anim calcmode="lin" valueType="num">
                                      <p:cBhvr additive="repl">
                                        <p:cTn id="970" dur="500" fill="hold"/>
                                        <p:tgtEl>
                                          <p:spTgt spid="262">
                                            <p:txEl>
                                              <p:pRg st="4" end="4"/>
                                            </p:txEl>
                                          </p:spTgt>
                                        </p:tgtEl>
                                        <p:attrNameLst>
                                          <p:attrName>ppt_x</p:attrName>
                                        </p:attrNameLst>
                                      </p:cBhvr>
                                      <p:tavLst>
                                        <p:tav tm="0">
                                          <p:val>
                                            <p:strVal val="#ppt_x"/>
                                          </p:val>
                                        </p:tav>
                                        <p:tav tm="100000">
                                          <p:val>
                                            <p:strVal val="#ppt_x"/>
                                          </p:val>
                                        </p:tav>
                                      </p:tavLst>
                                    </p:anim>
                                    <p:anim calcmode="lin" valueType="num">
                                      <p:cBhvr additive="repl">
                                        <p:cTn id="971" dur="500" fill="hold"/>
                                        <p:tgtEl>
                                          <p:spTgt spid="262">
                                            <p:txEl>
                                              <p:pRg st="4" end="4"/>
                                            </p:txEl>
                                          </p:spTgt>
                                        </p:tgtEl>
                                        <p:attrNameLst>
                                          <p:attrName>ppt_y</p:attrName>
                                        </p:attrNameLst>
                                      </p:cBhvr>
                                      <p:tavLst>
                                        <p:tav tm="0">
                                          <p:val>
                                            <p:strVal val="1+#ppt_h/2"/>
                                          </p:val>
                                        </p:tav>
                                        <p:tav tm="100000">
                                          <p:val>
                                            <p:strVal val="#ppt_y"/>
                                          </p:val>
                                        </p:tav>
                                      </p:tavLst>
                                    </p:anim>
                                  </p:childTnLst>
                                </p:cTn>
                              </p:par>
                            </p:childTnLst>
                          </p:cTn>
                        </p:par>
                        <p:par>
                          <p:cTn id="972" fill="hold">
                            <p:stCondLst>
                              <p:cond delay="500"/>
                            </p:stCondLst>
                            <p:childTnLst>
                              <p:par>
                                <p:cTn id="973" nodeType="afterEffect" fill="hold" presetClass="entr" presetID="2" presetSubtype="4">
                                  <p:stCondLst>
                                    <p:cond delay="500"/>
                                  </p:stCondLst>
                                  <p:childTnLst>
                                    <p:set>
                                      <p:cBhvr>
                                        <p:cTn id="974" dur="1" fill="hold">
                                          <p:stCondLst>
                                            <p:cond delay="0"/>
                                          </p:stCondLst>
                                        </p:cTn>
                                        <p:tgtEl>
                                          <p:spTgt spid="262">
                                            <p:txEl>
                                              <p:pRg st="5" end="5"/>
                                            </p:txEl>
                                          </p:spTgt>
                                        </p:tgtEl>
                                        <p:attrNameLst>
                                          <p:attrName>style.visibility</p:attrName>
                                        </p:attrNameLst>
                                      </p:cBhvr>
                                      <p:to>
                                        <p:strVal val="visible"/>
                                      </p:to>
                                    </p:set>
                                    <p:anim calcmode="lin" valueType="num">
                                      <p:cBhvr additive="repl">
                                        <p:cTn id="975" dur="500" fill="hold"/>
                                        <p:tgtEl>
                                          <p:spTgt spid="262">
                                            <p:txEl>
                                              <p:pRg st="5" end="5"/>
                                            </p:txEl>
                                          </p:spTgt>
                                        </p:tgtEl>
                                        <p:attrNameLst>
                                          <p:attrName>ppt_x</p:attrName>
                                        </p:attrNameLst>
                                      </p:cBhvr>
                                      <p:tavLst>
                                        <p:tav tm="0">
                                          <p:val>
                                            <p:strVal val="#ppt_x"/>
                                          </p:val>
                                        </p:tav>
                                        <p:tav tm="100000">
                                          <p:val>
                                            <p:strVal val="#ppt_x"/>
                                          </p:val>
                                        </p:tav>
                                      </p:tavLst>
                                    </p:anim>
                                    <p:anim calcmode="lin" valueType="num">
                                      <p:cBhvr additive="repl">
                                        <p:cTn id="976" dur="500" fill="hold"/>
                                        <p:tgtEl>
                                          <p:spTgt spid="26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Σύστημα παρασκευής καυσίμου μίγματος</a:t>
            </a:r>
            <a:endParaRPr b="0" lang="en-US" sz="2300" spc="-1" strike="noStrike">
              <a:solidFill>
                <a:srgbClr val="000000"/>
              </a:solidFill>
              <a:latin typeface="Arial"/>
            </a:endParaRPr>
          </a:p>
        </p:txBody>
      </p:sp>
      <p:sp>
        <p:nvSpPr>
          <p:cNvPr id="264" name="11 - Ορθογώνιο"/>
          <p:cNvSpPr/>
          <p:nvPr/>
        </p:nvSpPr>
        <p:spPr>
          <a:xfrm>
            <a:off x="1547640" y="1563480"/>
            <a:ext cx="5814000" cy="394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1" lang="el-GR" sz="2000" spc="-1" strike="noStrike">
                <a:solidFill>
                  <a:srgbClr val="000000"/>
                </a:solidFill>
                <a:latin typeface="Arial"/>
              </a:rPr>
              <a:t>Τ Ε Λ Ο Σ</a:t>
            </a:r>
            <a:endParaRPr b="0" lang="en-US" sz="2000" spc="-1" strike="noStrike">
              <a:solidFill>
                <a:srgbClr val="000000"/>
              </a:solidFill>
              <a:latin typeface="Arial"/>
            </a:endParaRPr>
          </a:p>
        </p:txBody>
      </p:sp>
      <p:sp>
        <p:nvSpPr>
          <p:cNvPr id="265" name="15 - Τόξο"/>
          <p:cNvSpPr/>
          <p:nvPr/>
        </p:nvSpPr>
        <p:spPr>
          <a:xfrm>
            <a:off x="2915640" y="1995840"/>
            <a:ext cx="2376000" cy="359640"/>
          </a:xfrm>
          <a:prstGeom prst="arc">
            <a:avLst>
              <a:gd name="adj1" fmla="val 12076736"/>
              <a:gd name="adj2" fmla="val 0"/>
            </a:avLst>
          </a:prstGeom>
          <a:noFill/>
          <a:ln w="12700">
            <a:solidFill>
              <a:srgbClr val="095294"/>
            </a:solidFill>
            <a:round/>
          </a:ln>
        </p:spPr>
        <p:style>
          <a:lnRef idx="1">
            <a:schemeClr val="accent1"/>
          </a:lnRef>
          <a:fillRef idx="0">
            <a:schemeClr val="accent1"/>
          </a:fillRef>
          <a:effectRef idx="0">
            <a:schemeClr val="accent1"/>
          </a:effectRef>
          <a:fontRef idx="minor"/>
        </p:style>
        <p:txBody>
          <a:bodyPr lIns="90000" rIns="90000" tIns="45000" bIns="45000" anchor="ctr">
            <a:noAutofit/>
          </a:bodyPr>
          <a:p>
            <a:pPr algn="ctr">
              <a:lnSpc>
                <a:spcPct val="100000"/>
              </a:lnSpc>
            </a:pPr>
            <a:endParaRPr b="0" lang="el-GR" sz="1800" spc="-1" strike="noStrike">
              <a:solidFill>
                <a:srgbClr val="000000"/>
              </a:solidFill>
              <a:latin typeface="Constantia"/>
            </a:endParaRPr>
          </a:p>
        </p:txBody>
      </p:sp>
    </p:spTree>
  </p:cSld>
  <p:transition>
    <p:pull dir="rd"/>
  </p:transition>
  <p:timing>
    <p:tnLst>
      <p:par>
        <p:cTn id="977" dur="indefinite" restart="never" nodeType="tmRoot">
          <p:childTnLst>
            <p:seq>
              <p:cTn id="978" dur="indefinite" nodeType="mainSeq">
                <p:childTnLst>
                  <p:par>
                    <p:cTn id="979" fill="hold">
                      <p:stCondLst>
                        <p:cond delay="0"/>
                      </p:stCondLst>
                      <p:childTnLst>
                        <p:par>
                          <p:cTn id="980" fill="hold">
                            <p:stCondLst>
                              <p:cond delay="0"/>
                            </p:stCondLst>
                            <p:childTnLst>
                              <p:par>
                                <p:cTn id="981" nodeType="withEffect" fill="hold" presetClass="entr" presetID="29">
                                  <p:stCondLst>
                                    <p:cond delay="0"/>
                                  </p:stCondLst>
                                  <p:childTnLst>
                                    <p:set>
                                      <p:cBhvr>
                                        <p:cTn id="982" dur="1" fill="hold">
                                          <p:stCondLst>
                                            <p:cond delay="0"/>
                                          </p:stCondLst>
                                        </p:cTn>
                                        <p:tgtEl>
                                          <p:spTgt spid="264"/>
                                        </p:tgtEl>
                                        <p:attrNameLst>
                                          <p:attrName>style.visibility</p:attrName>
                                        </p:attrNameLst>
                                      </p:cBhvr>
                                      <p:to>
                                        <p:strVal val="visible"/>
                                      </p:to>
                                    </p:set>
                                    <p:anim calcmode="lin" valueType="num">
                                      <p:cBhvr additive="repl">
                                        <p:cTn id="983" dur="1000" fill="hold"/>
                                        <p:tgtEl>
                                          <p:spTgt spid="264"/>
                                        </p:tgtEl>
                                        <p:attrNameLst>
                                          <p:attrName>ppt_x</p:attrName>
                                        </p:attrNameLst>
                                      </p:cBhvr>
                                      <p:tavLst>
                                        <p:tav tm="0">
                                          <p:val>
                                            <p:strVal val="#ppt_x-.2"/>
                                          </p:val>
                                        </p:tav>
                                        <p:tav tm="100000">
                                          <p:val>
                                            <p:strVal val="#ppt_x"/>
                                          </p:val>
                                        </p:tav>
                                      </p:tavLst>
                                    </p:anim>
                                    <p:anim calcmode="lin" valueType="num">
                                      <p:cBhvr additive="repl">
                                        <p:cTn id="984" dur="1000" fill="hold"/>
                                        <p:tgtEl>
                                          <p:spTgt spid="264"/>
                                        </p:tgtEl>
                                        <p:attrNameLst>
                                          <p:attrName>ppt_y</p:attrName>
                                        </p:attrNameLst>
                                      </p:cBhvr>
                                      <p:tavLst>
                                        <p:tav tm="0">
                                          <p:val>
                                            <p:strVal val="#ppt_y"/>
                                          </p:val>
                                        </p:tav>
                                        <p:tav tm="100000">
                                          <p:val>
                                            <p:strVal val="#ppt_y"/>
                                          </p:val>
                                        </p:tav>
                                      </p:tavLst>
                                    </p:anim>
                                    <p:animEffect filter="wipe(right)" transition="in">
                                      <p:cBhvr additive="repl">
                                        <p:cTn id="985" dur="1000"/>
                                        <p:tgtEl>
                                          <p:spTgt spid="264"/>
                                        </p:tgtEl>
                                      </p:cBhvr>
                                    </p:animEffect>
                                  </p:childTnLst>
                                </p:cTn>
                              </p:par>
                              <p:par>
                                <p:cTn id="986" nodeType="withEffect" fill="hold" presetClass="entr" presetID="26">
                                  <p:stCondLst>
                                    <p:cond delay="0"/>
                                  </p:stCondLst>
                                  <p:childTnLst>
                                    <p:set>
                                      <p:cBhvr>
                                        <p:cTn id="987" dur="1" fill="hold">
                                          <p:stCondLst>
                                            <p:cond delay="0"/>
                                          </p:stCondLst>
                                        </p:cTn>
                                        <p:tgtEl>
                                          <p:spTgt spid="265"/>
                                        </p:tgtEl>
                                        <p:attrNameLst>
                                          <p:attrName>style.visibility</p:attrName>
                                        </p:attrNameLst>
                                      </p:cBhvr>
                                      <p:to>
                                        <p:strVal val="visible"/>
                                      </p:to>
                                    </p:set>
                                    <p:animEffect filter="wipe(down)" transition="in">
                                      <p:cBhvr additive="repl">
                                        <p:cTn id="988" dur="580">
                                          <p:stCondLst>
                                            <p:cond delay="0"/>
                                          </p:stCondLst>
                                        </p:cTn>
                                        <p:tgtEl>
                                          <p:spTgt spid="265"/>
                                        </p:tgtEl>
                                      </p:cBhvr>
                                    </p:animEffect>
                                    <p:anim calcmode="lin" valueType="num">
                                      <p:cBhvr additive="repl">
                                        <p:cTn id="989" dur="1822">
                                          <p:stCondLst>
                                            <p:cond delay="0"/>
                                          </p:stCondLst>
                                        </p:cTn>
                                        <p:tgtEl>
                                          <p:spTgt spid="265"/>
                                        </p:tgtEl>
                                        <p:attrNameLst>
                                          <p:attrName>ppt_x</p:attrName>
                                        </p:attrNameLst>
                                      </p:cBhvr>
                                      <p:tavLst>
                                        <p:tav tm="0">
                                          <p:val>
                                            <p:strVal val="#ppt_x-0.25"/>
                                          </p:val>
                                        </p:tav>
                                        <p:tav tm="100000">
                                          <p:val>
                                            <p:strVal val="#ppt_x"/>
                                          </p:val>
                                        </p:tav>
                                      </p:tavLst>
                                    </p:anim>
                                    <p:anim calcmode="lin" valueType="num">
                                      <p:cBhvr additive="repl">
                                        <p:cTn id="990" dur="664">
                                          <p:stCondLst>
                                            <p:cond delay="0"/>
                                          </p:stCondLst>
                                        </p:cTn>
                                        <p:tgtEl>
                                          <p:spTgt spid="265"/>
                                        </p:tgtEl>
                                        <p:attrNameLst>
                                          <p:attrName>ppt_y</p:attrName>
                                        </p:attrNameLst>
                                      </p:cBhvr>
                                      <p:tavLst>
                                        <p:tav fmla="y-sin(pi*$)/3" tm="0">
                                          <p:val>
                                            <p:fltVal val="0.5"/>
                                          </p:val>
                                        </p:tav>
                                        <p:tav fmla="y-sin(pi*$)/3" tm="100000">
                                          <p:val>
                                            <p:fltVal val="1"/>
                                          </p:val>
                                        </p:tav>
                                      </p:tavLst>
                                    </p:anim>
                                    <p:anim calcmode="lin" valueType="num">
                                      <p:cBhvr additive="repl">
                                        <p:cTn id="991" dur="664">
                                          <p:stCondLst>
                                            <p:cond delay="664"/>
                                          </p:stCondLst>
                                        </p:cTn>
                                        <p:tgtEl>
                                          <p:spTgt spid="265"/>
                                        </p:tgtEl>
                                        <p:attrNameLst>
                                          <p:attrName>ppt_y</p:attrName>
                                        </p:attrNameLst>
                                      </p:cBhvr>
                                      <p:tavLst>
                                        <p:tav fmla="y-sin(pi*$)/9" tm="0">
                                          <p:val>
                                            <p:fltVal val="0"/>
                                          </p:val>
                                        </p:tav>
                                        <p:tav fmla="y-sin(pi*$)/9" tm="100000">
                                          <p:val>
                                            <p:fltVal val="1"/>
                                          </p:val>
                                        </p:tav>
                                      </p:tavLst>
                                    </p:anim>
                                    <p:anim calcmode="lin" valueType="num">
                                      <p:cBhvr additive="repl">
                                        <p:cTn id="992" dur="332">
                                          <p:stCondLst>
                                            <p:cond delay="1324"/>
                                          </p:stCondLst>
                                        </p:cTn>
                                        <p:tgtEl>
                                          <p:spTgt spid="265"/>
                                        </p:tgtEl>
                                        <p:attrNameLst>
                                          <p:attrName>ppt_y</p:attrName>
                                        </p:attrNameLst>
                                      </p:cBhvr>
                                      <p:tavLst>
                                        <p:tav fmla="y-sin(pi*$)/27" tm="0">
                                          <p:val>
                                            <p:fltVal val="0"/>
                                          </p:val>
                                        </p:tav>
                                        <p:tav fmla="y-sin(pi*$)/27" tm="100000">
                                          <p:val>
                                            <p:fltVal val="1"/>
                                          </p:val>
                                        </p:tav>
                                      </p:tavLst>
                                    </p:anim>
                                    <p:anim calcmode="lin" valueType="num">
                                      <p:cBhvr additive="repl">
                                        <p:cTn id="993" dur="164">
                                          <p:stCondLst>
                                            <p:cond delay="1656"/>
                                          </p:stCondLst>
                                        </p:cTn>
                                        <p:tgtEl>
                                          <p:spTgt spid="265"/>
                                        </p:tgtEl>
                                        <p:attrNameLst>
                                          <p:attrName>ppt_y</p:attrName>
                                        </p:attrNameLst>
                                      </p:cBhvr>
                                      <p:tavLst>
                                        <p:tav fmla="y-sin(pi*$)/81" tm="0">
                                          <p:val>
                                            <p:fltVal val="0"/>
                                          </p:val>
                                        </p:tav>
                                        <p:tav fmla="y-sin(pi*$)/81" tm="100000">
                                          <p:val>
                                            <p:fltVal val="1"/>
                                          </p:val>
                                        </p:tav>
                                      </p:tavLst>
                                    </p:anim>
                                    <p:animScale>
                                      <p:cBhvr>
                                        <p:cTn id="994" dur="26" fill="hold">
                                          <p:stCondLst>
                                            <p:cond delay="650"/>
                                          </p:stCondLst>
                                        </p:cTn>
                                        <p:tgtEl>
                                          <p:spTgt spid="265"/>
                                        </p:tgtEl>
                                      </p:cBhvr>
                                      <p:to x="100000" y="60000"/>
                                    </p:animScale>
                                    <p:animScale>
                                      <p:cBhvr>
                                        <p:cTn id="995" dur="166" fill="hold">
                                          <p:stCondLst>
                                            <p:cond delay="676"/>
                                          </p:stCondLst>
                                        </p:cTn>
                                        <p:tgtEl>
                                          <p:spTgt spid="265"/>
                                        </p:tgtEl>
                                      </p:cBhvr>
                                      <p:to x="100000" y="100000"/>
                                    </p:animScale>
                                    <p:animScale>
                                      <p:cBhvr>
                                        <p:cTn id="996" dur="26" fill="hold">
                                          <p:stCondLst>
                                            <p:cond delay="1312"/>
                                          </p:stCondLst>
                                        </p:cTn>
                                        <p:tgtEl>
                                          <p:spTgt spid="265"/>
                                        </p:tgtEl>
                                      </p:cBhvr>
                                      <p:to x="100000" y="80000"/>
                                    </p:animScale>
                                    <p:animScale>
                                      <p:cBhvr>
                                        <p:cTn id="997" dur="166" fill="hold">
                                          <p:stCondLst>
                                            <p:cond delay="1338"/>
                                          </p:stCondLst>
                                        </p:cTn>
                                        <p:tgtEl>
                                          <p:spTgt spid="265"/>
                                        </p:tgtEl>
                                      </p:cBhvr>
                                      <p:to x="100000" y="100000"/>
                                    </p:animScale>
                                    <p:animScale>
                                      <p:cBhvr>
                                        <p:cTn id="998" dur="26" fill="hold">
                                          <p:stCondLst>
                                            <p:cond delay="1642"/>
                                          </p:stCondLst>
                                        </p:cTn>
                                        <p:tgtEl>
                                          <p:spTgt spid="265"/>
                                        </p:tgtEl>
                                      </p:cBhvr>
                                      <p:to x="100000" y="90000"/>
                                    </p:animScale>
                                    <p:animScale>
                                      <p:cBhvr>
                                        <p:cTn id="999" dur="166" fill="hold">
                                          <p:stCondLst>
                                            <p:cond delay="1668"/>
                                          </p:stCondLst>
                                        </p:cTn>
                                        <p:tgtEl>
                                          <p:spTgt spid="265"/>
                                        </p:tgtEl>
                                      </p:cBhvr>
                                      <p:to x="100000" y="100000"/>
                                    </p:animScale>
                                    <p:animScale>
                                      <p:cBhvr>
                                        <p:cTn id="1000" dur="26" fill="hold">
                                          <p:stCondLst>
                                            <p:cond delay="1808"/>
                                          </p:stCondLst>
                                        </p:cTn>
                                        <p:tgtEl>
                                          <p:spTgt spid="265"/>
                                        </p:tgtEl>
                                      </p:cBhvr>
                                      <p:to x="100000" y="95000"/>
                                    </p:animScale>
                                    <p:animScale>
                                      <p:cBhvr>
                                        <p:cTn id="1001" dur="166" fill="hold">
                                          <p:stCondLst>
                                            <p:cond delay="1834"/>
                                          </p:stCondLst>
                                        </p:cTn>
                                        <p:tgtEl>
                                          <p:spTgt spid="265"/>
                                        </p:tgtEl>
                                      </p:cBhvr>
                                      <p:to x="100000" y="100000"/>
                                    </p:animScale>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Ποιότητα καυσίμου</a:t>
            </a:r>
            <a:endParaRPr b="0" lang="en-US" sz="2300" spc="-1" strike="noStrike">
              <a:solidFill>
                <a:srgbClr val="000000"/>
              </a:solidFill>
              <a:latin typeface="Arial"/>
            </a:endParaRPr>
          </a:p>
        </p:txBody>
      </p:sp>
      <p:sp>
        <p:nvSpPr>
          <p:cNvPr id="98" name="5 - TextBox"/>
          <p:cNvSpPr/>
          <p:nvPr/>
        </p:nvSpPr>
        <p:spPr>
          <a:xfrm>
            <a:off x="395640" y="771480"/>
            <a:ext cx="8352720" cy="31071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Στην περίπτωση που η καύση γίνεται με πλούσιο μίγμα, παρουσιάζεται </a:t>
            </a:r>
            <a:r>
              <a:rPr b="0" lang="el-GR" sz="1800" spc="-1" strike="noStrike">
                <a:solidFill>
                  <a:srgbClr val="0070c0"/>
                </a:solidFill>
                <a:latin typeface="Arial"/>
              </a:rPr>
              <a:t>αυξημένη κατανάλωση καυσίμου</a:t>
            </a:r>
            <a:r>
              <a:rPr b="0" lang="el-GR" sz="1800" spc="-1" strike="noStrike">
                <a:solidFill>
                  <a:srgbClr val="000000"/>
                </a:solidFill>
                <a:latin typeface="Arial"/>
              </a:rPr>
              <a:t>, λόγω της ατελούς καύσης.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Στην περίπτωση του φτωχού μίγματος, έχει μετρηθεί ότι </a:t>
            </a:r>
            <a:r>
              <a:rPr b="0" lang="el-GR" sz="1800" spc="-1" strike="noStrike" u="sng">
                <a:solidFill>
                  <a:srgbClr val="000000"/>
                </a:solidFill>
                <a:uFillTx/>
                <a:latin typeface="Arial"/>
              </a:rPr>
              <a:t>για ελαφρά φτωχό μίγμα </a:t>
            </a:r>
            <a:r>
              <a:rPr b="0" lang="el-GR" sz="1800" spc="-1" strike="noStrike">
                <a:solidFill>
                  <a:srgbClr val="000000"/>
                </a:solidFill>
                <a:latin typeface="Arial"/>
              </a:rPr>
              <a:t>η </a:t>
            </a:r>
            <a:r>
              <a:rPr b="0" lang="el-GR" sz="1800" spc="-1" strike="noStrike">
                <a:solidFill>
                  <a:srgbClr val="0070c0"/>
                </a:solidFill>
                <a:latin typeface="Arial"/>
              </a:rPr>
              <a:t>κατανάλωση είναι μικρότερη </a:t>
            </a:r>
            <a:r>
              <a:rPr b="0" lang="el-GR" sz="1800" spc="-1" strike="noStrike">
                <a:solidFill>
                  <a:srgbClr val="000000"/>
                </a:solidFill>
                <a:latin typeface="Arial"/>
              </a:rPr>
              <a:t>από εκείνη του στοιχειομετρικού μίγματος.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Αντίθετα, όταν το μίγμα συνεχίσει να γίνεται φτωχότερο, παρουσιάζεται και πάλι </a:t>
            </a:r>
            <a:r>
              <a:rPr b="0" lang="el-GR" sz="1800" spc="-1" strike="noStrike">
                <a:solidFill>
                  <a:srgbClr val="0070c0"/>
                </a:solidFill>
                <a:latin typeface="Arial"/>
              </a:rPr>
              <a:t>αυξημένη κατανάλωση καυσίμου</a:t>
            </a:r>
            <a:r>
              <a:rPr b="0" lang="el-GR" sz="1800" spc="-1" strike="noStrike">
                <a:solidFill>
                  <a:srgbClr val="000000"/>
                </a:solidFill>
                <a:latin typeface="Arial"/>
              </a:rPr>
              <a:t>, λόγω αδυναμίας, πλέον, ανάφλεξης του μίγματος.</a:t>
            </a:r>
            <a:endParaRPr b="0" lang="en-US" sz="1800" spc="-1" strike="noStrike">
              <a:solidFill>
                <a:srgbClr val="000000"/>
              </a:solidFill>
              <a:latin typeface="Arial"/>
            </a:endParaRPr>
          </a:p>
        </p:txBody>
      </p:sp>
    </p:spTree>
  </p:cSld>
  <p:transition>
    <p:pull dir="rd"/>
  </p:transition>
  <p:timing>
    <p:tnLst>
      <p:par>
        <p:cTn id="67" dur="indefinite" restart="never" nodeType="tmRoot">
          <p:childTnLst>
            <p:seq>
              <p:cTn id="68" dur="indefinite" nodeType="mainSeq">
                <p:childTnLst>
                  <p:par>
                    <p:cTn id="69" fill="hold">
                      <p:stCondLst>
                        <p:cond delay="indefinite"/>
                      </p:stCondLst>
                      <p:childTnLst>
                        <p:par>
                          <p:cTn id="70" fill="hold">
                            <p:stCondLst>
                              <p:cond delay="0"/>
                            </p:stCondLst>
                            <p:childTnLst>
                              <p:par>
                                <p:cTn id="71" nodeType="clickEffect" fill="hold" presetClass="entr" presetID="2" presetSubtype="4">
                                  <p:stCondLst>
                                    <p:cond delay="0"/>
                                  </p:stCondLst>
                                  <p:childTnLst>
                                    <p:set>
                                      <p:cBhvr>
                                        <p:cTn id="72" dur="1" fill="hold">
                                          <p:stCondLst>
                                            <p:cond delay="0"/>
                                          </p:stCondLst>
                                        </p:cTn>
                                        <p:tgtEl>
                                          <p:spTgt spid="98">
                                            <p:txEl>
                                              <p:pRg st="0" end="0"/>
                                            </p:txEl>
                                          </p:spTgt>
                                        </p:tgtEl>
                                        <p:attrNameLst>
                                          <p:attrName>style.visibility</p:attrName>
                                        </p:attrNameLst>
                                      </p:cBhvr>
                                      <p:to>
                                        <p:strVal val="visible"/>
                                      </p:to>
                                    </p:set>
                                    <p:anim calcmode="lin" valueType="num">
                                      <p:cBhvr additive="repl">
                                        <p:cTn id="73" dur="500" fill="hold"/>
                                        <p:tgtEl>
                                          <p:spTgt spid="98">
                                            <p:txEl>
                                              <p:pRg st="0" end="0"/>
                                            </p:txEl>
                                          </p:spTgt>
                                        </p:tgtEl>
                                        <p:attrNameLst>
                                          <p:attrName>ppt_x</p:attrName>
                                        </p:attrNameLst>
                                      </p:cBhvr>
                                      <p:tavLst>
                                        <p:tav tm="0">
                                          <p:val>
                                            <p:strVal val="#ppt_x"/>
                                          </p:val>
                                        </p:tav>
                                        <p:tav tm="100000">
                                          <p:val>
                                            <p:strVal val="#ppt_x"/>
                                          </p:val>
                                        </p:tav>
                                      </p:tavLst>
                                    </p:anim>
                                    <p:anim calcmode="lin" valueType="num">
                                      <p:cBhvr additive="repl">
                                        <p:cTn id="74" dur="500" fill="hold"/>
                                        <p:tgtEl>
                                          <p:spTgt spid="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nodeType="clickEffect" fill="hold" presetClass="entr" presetID="2" presetSubtype="4">
                                  <p:stCondLst>
                                    <p:cond delay="0"/>
                                  </p:stCondLst>
                                  <p:childTnLst>
                                    <p:set>
                                      <p:cBhvr>
                                        <p:cTn id="78" dur="1" fill="hold">
                                          <p:stCondLst>
                                            <p:cond delay="0"/>
                                          </p:stCondLst>
                                        </p:cTn>
                                        <p:tgtEl>
                                          <p:spTgt spid="98">
                                            <p:txEl>
                                              <p:pRg st="3" end="3"/>
                                            </p:txEl>
                                          </p:spTgt>
                                        </p:tgtEl>
                                        <p:attrNameLst>
                                          <p:attrName>style.visibility</p:attrName>
                                        </p:attrNameLst>
                                      </p:cBhvr>
                                      <p:to>
                                        <p:strVal val="visible"/>
                                      </p:to>
                                    </p:set>
                                    <p:anim calcmode="lin" valueType="num">
                                      <p:cBhvr additive="repl">
                                        <p:cTn id="79" dur="500" fill="hold"/>
                                        <p:tgtEl>
                                          <p:spTgt spid="98">
                                            <p:txEl>
                                              <p:pRg st="3" end="3"/>
                                            </p:txEl>
                                          </p:spTgt>
                                        </p:tgtEl>
                                        <p:attrNameLst>
                                          <p:attrName>ppt_x</p:attrName>
                                        </p:attrNameLst>
                                      </p:cBhvr>
                                      <p:tavLst>
                                        <p:tav tm="0">
                                          <p:val>
                                            <p:strVal val="#ppt_x"/>
                                          </p:val>
                                        </p:tav>
                                        <p:tav tm="100000">
                                          <p:val>
                                            <p:strVal val="#ppt_x"/>
                                          </p:val>
                                        </p:tav>
                                      </p:tavLst>
                                    </p:anim>
                                    <p:anim calcmode="lin" valueType="num">
                                      <p:cBhvr additive="repl">
                                        <p:cTn id="80" dur="500" fill="hold"/>
                                        <p:tgtEl>
                                          <p:spTgt spid="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nodeType="clickEffect" fill="hold" presetClass="entr" presetID="2" presetSubtype="4">
                                  <p:stCondLst>
                                    <p:cond delay="0"/>
                                  </p:stCondLst>
                                  <p:childTnLst>
                                    <p:set>
                                      <p:cBhvr>
                                        <p:cTn id="84" dur="1" fill="hold">
                                          <p:stCondLst>
                                            <p:cond delay="0"/>
                                          </p:stCondLst>
                                        </p:cTn>
                                        <p:tgtEl>
                                          <p:spTgt spid="98">
                                            <p:txEl>
                                              <p:pRg st="6" end="6"/>
                                            </p:txEl>
                                          </p:spTgt>
                                        </p:tgtEl>
                                        <p:attrNameLst>
                                          <p:attrName>style.visibility</p:attrName>
                                        </p:attrNameLst>
                                      </p:cBhvr>
                                      <p:to>
                                        <p:strVal val="visible"/>
                                      </p:to>
                                    </p:set>
                                    <p:anim calcmode="lin" valueType="num">
                                      <p:cBhvr additive="repl">
                                        <p:cTn id="85" dur="500" fill="hold"/>
                                        <p:tgtEl>
                                          <p:spTgt spid="98">
                                            <p:txEl>
                                              <p:pRg st="6" end="6"/>
                                            </p:txEl>
                                          </p:spTgt>
                                        </p:tgtEl>
                                        <p:attrNameLst>
                                          <p:attrName>ppt_x</p:attrName>
                                        </p:attrNameLst>
                                      </p:cBhvr>
                                      <p:tavLst>
                                        <p:tav tm="0">
                                          <p:val>
                                            <p:strVal val="#ppt_x"/>
                                          </p:val>
                                        </p:tav>
                                        <p:tav tm="100000">
                                          <p:val>
                                            <p:strVal val="#ppt_x"/>
                                          </p:val>
                                        </p:tav>
                                      </p:tavLst>
                                    </p:anim>
                                    <p:anim calcmode="lin" valueType="num">
                                      <p:cBhvr additive="repl">
                                        <p:cTn id="86" dur="500" fill="hold"/>
                                        <p:tgtEl>
                                          <p:spTgt spid="9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Λόγος  λ</a:t>
            </a:r>
            <a:endParaRPr b="0" lang="en-US" sz="2300" spc="-1" strike="noStrike">
              <a:solidFill>
                <a:srgbClr val="000000"/>
              </a:solidFill>
              <a:latin typeface="Arial"/>
            </a:endParaRPr>
          </a:p>
        </p:txBody>
      </p:sp>
      <p:sp>
        <p:nvSpPr>
          <p:cNvPr id="100" name="5 - TextBox"/>
          <p:cNvSpPr/>
          <p:nvPr/>
        </p:nvSpPr>
        <p:spPr>
          <a:xfrm>
            <a:off x="395640" y="1011240"/>
            <a:ext cx="8352720" cy="1186920"/>
          </a:xfrm>
          <a:prstGeom prst="rect">
            <a:avLst/>
          </a:prstGeom>
          <a:solidFill>
            <a:srgbClr val="ffffff"/>
          </a:solidFill>
          <a:ln>
            <a:solidFill>
              <a:srgbClr val="0bd0d9"/>
            </a:solidFill>
            <a:round/>
          </a:ln>
        </p:spPr>
        <p:style>
          <a:lnRef idx="2">
            <a:schemeClr val="accent3"/>
          </a:lnRef>
          <a:fillRef idx="1">
            <a:schemeClr val="lt1"/>
          </a:fillRef>
          <a:effectRef idx="0">
            <a:schemeClr val="accent3"/>
          </a:effectRef>
          <a:fontRef idx="minor"/>
        </p:style>
        <p:txBody>
          <a:bodyPr lIns="90000" rIns="90000" tIns="45000" bIns="45000" anchor="t">
            <a:spAutoFit/>
          </a:bodyPr>
          <a:p>
            <a:pPr algn="ctr">
              <a:lnSpc>
                <a:spcPct val="100000"/>
              </a:lnSpc>
            </a:pPr>
            <a:r>
              <a:rPr b="0" lang="el-GR" sz="1800" spc="-1" strike="noStrike">
                <a:solidFill>
                  <a:schemeClr val="dk1"/>
                </a:solidFill>
                <a:latin typeface="Arial"/>
              </a:rPr>
              <a:t>Ο λόγος «λάμδα», που συμβολίζεται διεθνώς με το ελληνικό γράμμα λ, και προέρχεται από την ελληνική λέξη «λόγος», είναι το κλάσμα (λόγος, αναλογία) του προσδιδόμενου αέρα προς τον θεωρητικά απαιτούμενο για τη στοιχειομετρική αναλογία του μίγματος αέρα-βενζίνης.</a:t>
            </a:r>
            <a:endParaRPr b="0" lang="en-US" sz="1800" spc="-1" strike="noStrike">
              <a:solidFill>
                <a:srgbClr val="000000"/>
              </a:solidFill>
              <a:latin typeface="Arial"/>
            </a:endParaRPr>
          </a:p>
        </p:txBody>
      </p:sp>
    </p:spTree>
  </p:cSld>
  <p:transition>
    <p:pull dir="rd"/>
  </p:transition>
  <p:timing>
    <p:tnLst>
      <p:par>
        <p:cTn id="87" dur="indefinite" restart="never" nodeType="tmRoot">
          <p:childTnLst>
            <p:seq>
              <p:cTn id="88" dur="indefinite" nodeType="mainSeq">
                <p:childTnLst>
                  <p:par>
                    <p:cTn id="89" fill="hold">
                      <p:stCondLst>
                        <p:cond delay="indefinite"/>
                      </p:stCondLst>
                      <p:childTnLst>
                        <p:par>
                          <p:cTn id="90" fill="hold">
                            <p:stCondLst>
                              <p:cond delay="0"/>
                            </p:stCondLst>
                            <p:childTnLst>
                              <p:par>
                                <p:cTn id="91" nodeType="clickEffect" fill="hold" presetClass="entr" presetID="5" presetSubtype="10">
                                  <p:stCondLst>
                                    <p:cond delay="0"/>
                                  </p:stCondLst>
                                  <p:childTnLst>
                                    <p:set>
                                      <p:cBhvr>
                                        <p:cTn id="92" dur="1" fill="hold">
                                          <p:stCondLst>
                                            <p:cond delay="0"/>
                                          </p:stCondLst>
                                        </p:cTn>
                                        <p:tgtEl>
                                          <p:spTgt spid="100"/>
                                        </p:tgtEl>
                                        <p:attrNameLst>
                                          <p:attrName>style.visibility</p:attrName>
                                        </p:attrNameLst>
                                      </p:cBhvr>
                                      <p:to>
                                        <p:strVal val="visible"/>
                                      </p:to>
                                    </p:set>
                                    <p:animEffect filter="checkerboard(across)" transition="in">
                                      <p:cBhvr additive="repl">
                                        <p:cTn id="93" dur="5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Λόγος  λ</a:t>
            </a:r>
            <a:endParaRPr b="0" lang="en-US" sz="2300" spc="-1" strike="noStrike">
              <a:solidFill>
                <a:srgbClr val="000000"/>
              </a:solidFill>
              <a:latin typeface="Arial"/>
            </a:endParaRPr>
          </a:p>
        </p:txBody>
      </p:sp>
      <p:sp>
        <p:nvSpPr>
          <p:cNvPr id="102" name="5 - TextBox"/>
          <p:cNvSpPr/>
          <p:nvPr/>
        </p:nvSpPr>
        <p:spPr>
          <a:xfrm>
            <a:off x="395640" y="699480"/>
            <a:ext cx="8352720" cy="3930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Όταν, λοιπόν, ο λόγος λ είναι ίσος ή περίπου ίσος με τη μονάδα, η αναλογία του μίγματος είναι η στοιχειομετρική:</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Όταν το μίγμα είναι πλούσιο, τότε ο προσδιδόμενος αέρας είναι λιγότερος από τον στοιχειομετρικό και, κατά συνέπεια, θα είναι:</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πλούσιο μίγμα: </a:t>
            </a:r>
            <a:r>
              <a:rPr b="0" lang="el-GR" sz="1800" spc="-1" strike="noStrike">
                <a:solidFill>
                  <a:srgbClr val="0070c0"/>
                </a:solidFill>
                <a:latin typeface="Arial"/>
              </a:rPr>
              <a:t>λ&lt;1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ενώ στο φτωχό μίγμα έχουμε το αντίθετο: </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algn="ctr">
              <a:lnSpc>
                <a:spcPct val="100000"/>
              </a:lnSpc>
            </a:pPr>
            <a:r>
              <a:rPr b="0" lang="el-GR" sz="1800" spc="-1" strike="noStrike">
                <a:solidFill>
                  <a:srgbClr val="000000"/>
                </a:solidFill>
                <a:latin typeface="Arial"/>
              </a:rPr>
              <a:t>φτωχό μίγμα: </a:t>
            </a:r>
            <a:r>
              <a:rPr b="0" lang="el-GR" sz="1800" spc="-1" strike="noStrike">
                <a:solidFill>
                  <a:srgbClr val="0070c0"/>
                </a:solidFill>
                <a:latin typeface="Arial"/>
              </a:rPr>
              <a:t>λ&gt;1</a:t>
            </a:r>
            <a:endParaRPr b="0" lang="en-US" sz="1800" spc="-1" strike="noStrike">
              <a:solidFill>
                <a:srgbClr val="000000"/>
              </a:solidFill>
              <a:latin typeface="Arial"/>
            </a:endParaRPr>
          </a:p>
        </p:txBody>
      </p:sp>
      <p:pic>
        <p:nvPicPr>
          <p:cNvPr id="103" name="Picture 2" descr=""/>
          <p:cNvPicPr/>
          <p:nvPr/>
        </p:nvPicPr>
        <p:blipFill>
          <a:blip r:embed="rId1"/>
          <a:stretch/>
        </p:blipFill>
        <p:spPr>
          <a:xfrm>
            <a:off x="2877480" y="1491480"/>
            <a:ext cx="3422520" cy="741240"/>
          </a:xfrm>
          <a:prstGeom prst="rect">
            <a:avLst/>
          </a:prstGeom>
          <a:ln w="9525">
            <a:noFill/>
          </a:ln>
        </p:spPr>
      </p:pic>
    </p:spTree>
  </p:cSld>
  <p:transition>
    <p:pull dir="rd"/>
  </p:transition>
  <p:timing>
    <p:tnLst>
      <p:par>
        <p:cTn id="94" dur="indefinite" restart="never" nodeType="tmRoot">
          <p:childTnLst>
            <p:seq>
              <p:cTn id="95" dur="indefinite" nodeType="mainSeq">
                <p:childTnLst>
                  <p:par>
                    <p:cTn id="96" fill="hold">
                      <p:stCondLst>
                        <p:cond delay="indefinite"/>
                      </p:stCondLst>
                      <p:childTnLst>
                        <p:par>
                          <p:cTn id="97" fill="hold">
                            <p:stCondLst>
                              <p:cond delay="0"/>
                            </p:stCondLst>
                            <p:childTnLst>
                              <p:par>
                                <p:cTn id="98" nodeType="clickEffect" fill="hold" presetClass="entr" presetID="5" presetSubtype="10">
                                  <p:stCondLst>
                                    <p:cond delay="0"/>
                                  </p:stCondLst>
                                  <p:childTnLst>
                                    <p:set>
                                      <p:cBhvr>
                                        <p:cTn id="99" dur="1" fill="hold">
                                          <p:stCondLst>
                                            <p:cond delay="0"/>
                                          </p:stCondLst>
                                        </p:cTn>
                                        <p:tgtEl>
                                          <p:spTgt spid="103"/>
                                        </p:tgtEl>
                                        <p:attrNameLst>
                                          <p:attrName>style.visibility</p:attrName>
                                        </p:attrNameLst>
                                      </p:cBhvr>
                                      <p:to>
                                        <p:strVal val="visible"/>
                                      </p:to>
                                    </p:set>
                                    <p:animEffect filter="checkerboard(across)" transition="in">
                                      <p:cBhvr additive="repl">
                                        <p:cTn id="100" dur="500"/>
                                        <p:tgtEl>
                                          <p:spTgt spid="103"/>
                                        </p:tgtEl>
                                      </p:cBhvr>
                                    </p:animEffect>
                                  </p:childTnLst>
                                </p:cTn>
                              </p:par>
                            </p:childTnLst>
                          </p:cTn>
                        </p:par>
                      </p:childTnLst>
                    </p:cTn>
                  </p:par>
                  <p:par>
                    <p:cTn id="101" fill="hold">
                      <p:stCondLst>
                        <p:cond delay="indefinite"/>
                      </p:stCondLst>
                      <p:childTnLst>
                        <p:par>
                          <p:cTn id="102" fill="hold">
                            <p:stCondLst>
                              <p:cond delay="0"/>
                            </p:stCondLst>
                            <p:childTnLst>
                              <p:par>
                                <p:cTn id="103" nodeType="clickEffect" fill="hold" presetClass="entr" presetID="2" presetSubtype="4">
                                  <p:stCondLst>
                                    <p:cond delay="0"/>
                                  </p:stCondLst>
                                  <p:childTnLst>
                                    <p:set>
                                      <p:cBhvr>
                                        <p:cTn id="104" dur="1" fill="hold">
                                          <p:stCondLst>
                                            <p:cond delay="0"/>
                                          </p:stCondLst>
                                        </p:cTn>
                                        <p:tgtEl>
                                          <p:spTgt spid="102">
                                            <p:txEl>
                                              <p:pRg st="5" end="5"/>
                                            </p:txEl>
                                          </p:spTgt>
                                        </p:tgtEl>
                                        <p:attrNameLst>
                                          <p:attrName>style.visibility</p:attrName>
                                        </p:attrNameLst>
                                      </p:cBhvr>
                                      <p:to>
                                        <p:strVal val="visible"/>
                                      </p:to>
                                    </p:set>
                                    <p:anim calcmode="lin" valueType="num">
                                      <p:cBhvr additive="repl">
                                        <p:cTn id="105" dur="500" fill="hold"/>
                                        <p:tgtEl>
                                          <p:spTgt spid="102">
                                            <p:txEl>
                                              <p:pRg st="5" end="5"/>
                                            </p:txEl>
                                          </p:spTgt>
                                        </p:tgtEl>
                                        <p:attrNameLst>
                                          <p:attrName>ppt_x</p:attrName>
                                        </p:attrNameLst>
                                      </p:cBhvr>
                                      <p:tavLst>
                                        <p:tav tm="0">
                                          <p:val>
                                            <p:strVal val="#ppt_x"/>
                                          </p:val>
                                        </p:tav>
                                        <p:tav tm="100000">
                                          <p:val>
                                            <p:strVal val="#ppt_x"/>
                                          </p:val>
                                        </p:tav>
                                      </p:tavLst>
                                    </p:anim>
                                    <p:anim calcmode="lin" valueType="num">
                                      <p:cBhvr additive="repl">
                                        <p:cTn id="106" dur="500" fill="hold"/>
                                        <p:tgtEl>
                                          <p:spTgt spid="10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nodeType="clickEffect" fill="hold" presetClass="entr" presetID="2" presetSubtype="4">
                                  <p:stCondLst>
                                    <p:cond delay="0"/>
                                  </p:stCondLst>
                                  <p:childTnLst>
                                    <p:set>
                                      <p:cBhvr>
                                        <p:cTn id="110" dur="1" fill="hold">
                                          <p:stCondLst>
                                            <p:cond delay="0"/>
                                          </p:stCondLst>
                                        </p:cTn>
                                        <p:tgtEl>
                                          <p:spTgt spid="102">
                                            <p:txEl>
                                              <p:pRg st="7" end="7"/>
                                            </p:txEl>
                                          </p:spTgt>
                                        </p:tgtEl>
                                        <p:attrNameLst>
                                          <p:attrName>style.visibility</p:attrName>
                                        </p:attrNameLst>
                                      </p:cBhvr>
                                      <p:to>
                                        <p:strVal val="visible"/>
                                      </p:to>
                                    </p:set>
                                    <p:anim calcmode="lin" valueType="num">
                                      <p:cBhvr additive="repl">
                                        <p:cTn id="111" dur="500" fill="hold"/>
                                        <p:tgtEl>
                                          <p:spTgt spid="102">
                                            <p:txEl>
                                              <p:pRg st="7" end="7"/>
                                            </p:txEl>
                                          </p:spTgt>
                                        </p:tgtEl>
                                        <p:attrNameLst>
                                          <p:attrName>ppt_x</p:attrName>
                                        </p:attrNameLst>
                                      </p:cBhvr>
                                      <p:tavLst>
                                        <p:tav tm="0">
                                          <p:val>
                                            <p:strVal val="#ppt_x"/>
                                          </p:val>
                                        </p:tav>
                                        <p:tav tm="100000">
                                          <p:val>
                                            <p:strVal val="#ppt_x"/>
                                          </p:val>
                                        </p:tav>
                                      </p:tavLst>
                                    </p:anim>
                                    <p:anim calcmode="lin" valueType="num">
                                      <p:cBhvr additive="repl">
                                        <p:cTn id="112" dur="500" fill="hold"/>
                                        <p:tgtEl>
                                          <p:spTgt spid="10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nodeType="clickEffect" fill="hold" presetClass="entr" presetID="2" presetSubtype="4">
                                  <p:stCondLst>
                                    <p:cond delay="0"/>
                                  </p:stCondLst>
                                  <p:childTnLst>
                                    <p:set>
                                      <p:cBhvr>
                                        <p:cTn id="116" dur="1" fill="hold">
                                          <p:stCondLst>
                                            <p:cond delay="0"/>
                                          </p:stCondLst>
                                        </p:cTn>
                                        <p:tgtEl>
                                          <p:spTgt spid="102">
                                            <p:txEl>
                                              <p:pRg st="9" end="9"/>
                                            </p:txEl>
                                          </p:spTgt>
                                        </p:tgtEl>
                                        <p:attrNameLst>
                                          <p:attrName>style.visibility</p:attrName>
                                        </p:attrNameLst>
                                      </p:cBhvr>
                                      <p:to>
                                        <p:strVal val="visible"/>
                                      </p:to>
                                    </p:set>
                                    <p:anim calcmode="lin" valueType="num">
                                      <p:cBhvr additive="repl">
                                        <p:cTn id="117" dur="500" fill="hold"/>
                                        <p:tgtEl>
                                          <p:spTgt spid="102">
                                            <p:txEl>
                                              <p:pRg st="9" end="9"/>
                                            </p:txEl>
                                          </p:spTgt>
                                        </p:tgtEl>
                                        <p:attrNameLst>
                                          <p:attrName>ppt_x</p:attrName>
                                        </p:attrNameLst>
                                      </p:cBhvr>
                                      <p:tavLst>
                                        <p:tav tm="0">
                                          <p:val>
                                            <p:strVal val="#ppt_x"/>
                                          </p:val>
                                        </p:tav>
                                        <p:tav tm="100000">
                                          <p:val>
                                            <p:strVal val="#ppt_x"/>
                                          </p:val>
                                        </p:tav>
                                      </p:tavLst>
                                    </p:anim>
                                    <p:anim calcmode="lin" valueType="num">
                                      <p:cBhvr additive="repl">
                                        <p:cTn id="118" dur="500" fill="hold"/>
                                        <p:tgtEl>
                                          <p:spTgt spid="10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nodeType="clickEffect" fill="hold" presetClass="entr" presetID="2" presetSubtype="4">
                                  <p:stCondLst>
                                    <p:cond delay="0"/>
                                  </p:stCondLst>
                                  <p:childTnLst>
                                    <p:set>
                                      <p:cBhvr>
                                        <p:cTn id="122" dur="1" fill="hold">
                                          <p:stCondLst>
                                            <p:cond delay="0"/>
                                          </p:stCondLst>
                                        </p:cTn>
                                        <p:tgtEl>
                                          <p:spTgt spid="102">
                                            <p:txEl>
                                              <p:pRg st="11" end="11"/>
                                            </p:txEl>
                                          </p:spTgt>
                                        </p:tgtEl>
                                        <p:attrNameLst>
                                          <p:attrName>style.visibility</p:attrName>
                                        </p:attrNameLst>
                                      </p:cBhvr>
                                      <p:to>
                                        <p:strVal val="visible"/>
                                      </p:to>
                                    </p:set>
                                    <p:anim calcmode="lin" valueType="num">
                                      <p:cBhvr additive="repl">
                                        <p:cTn id="123" dur="500" fill="hold"/>
                                        <p:tgtEl>
                                          <p:spTgt spid="102">
                                            <p:txEl>
                                              <p:pRg st="11" end="11"/>
                                            </p:txEl>
                                          </p:spTgt>
                                        </p:tgtEl>
                                        <p:attrNameLst>
                                          <p:attrName>ppt_x</p:attrName>
                                        </p:attrNameLst>
                                      </p:cBhvr>
                                      <p:tavLst>
                                        <p:tav tm="0">
                                          <p:val>
                                            <p:strVal val="#ppt_x"/>
                                          </p:val>
                                        </p:tav>
                                        <p:tav tm="100000">
                                          <p:val>
                                            <p:strVal val="#ppt_x"/>
                                          </p:val>
                                        </p:tav>
                                      </p:tavLst>
                                    </p:anim>
                                    <p:anim calcmode="lin" valueType="num">
                                      <p:cBhvr additive="repl">
                                        <p:cTn id="124" dur="500" fill="hold"/>
                                        <p:tgtEl>
                                          <p:spTgt spid="10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4 - TextBox"/>
          <p:cNvSpPr/>
          <p:nvPr/>
        </p:nvSpPr>
        <p:spPr>
          <a:xfrm>
            <a:off x="179640" y="0"/>
            <a:ext cx="8784720" cy="439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2300" spc="-1" strike="noStrike">
                <a:solidFill>
                  <a:srgbClr val="03495c"/>
                </a:solidFill>
                <a:latin typeface="Calibri"/>
              </a:rPr>
              <a:t>Καύση</a:t>
            </a:r>
            <a:endParaRPr b="0" lang="en-US" sz="2300" spc="-1" strike="noStrike">
              <a:solidFill>
                <a:srgbClr val="000000"/>
              </a:solidFill>
              <a:latin typeface="Arial"/>
            </a:endParaRPr>
          </a:p>
        </p:txBody>
      </p:sp>
      <p:sp>
        <p:nvSpPr>
          <p:cNvPr id="105" name="5 - TextBox"/>
          <p:cNvSpPr/>
          <p:nvPr/>
        </p:nvSpPr>
        <p:spPr>
          <a:xfrm>
            <a:off x="395640" y="771480"/>
            <a:ext cx="8352720" cy="274104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pPr>
            <a:r>
              <a:rPr b="0" lang="el-GR" sz="1800" spc="-1" strike="noStrike">
                <a:solidFill>
                  <a:srgbClr val="000000"/>
                </a:solidFill>
                <a:latin typeface="Arial"/>
              </a:rPr>
              <a:t>Η θερμική ενέργεια που χρειάζεται για να αναφλεγεί το συμπιεσμένο μίγμα μέσα στον κύλινδρο, εξαρτάται από πολλούς παράγοντες, οι κυριότεροι από τους οποίους είναι:</a:t>
            </a:r>
            <a:endParaRPr b="0" lang="en-US" sz="1800" spc="-1" strike="noStrike">
              <a:solidFill>
                <a:srgbClr val="000000"/>
              </a:solidFill>
              <a:latin typeface="Arial"/>
            </a:endParaRPr>
          </a:p>
          <a:p>
            <a:pPr algn="ctr">
              <a:lnSpc>
                <a:spcPct val="100000"/>
              </a:lnSpc>
            </a:pPr>
            <a:endParaRPr b="0" lang="en-US" sz="1800" spc="-1" strike="noStrike">
              <a:solidFill>
                <a:srgbClr val="000000"/>
              </a:solidFill>
              <a:latin typeface="Arial"/>
            </a:endParaRPr>
          </a:p>
          <a:p>
            <a:pPr marL="268200" indent="-268200">
              <a:lnSpc>
                <a:spcPct val="100000"/>
              </a:lnSpc>
              <a:spcAft>
                <a:spcPts val="1199"/>
              </a:spcAft>
              <a:buClr>
                <a:srgbClr val="000000"/>
              </a:buClr>
              <a:buSzPct val="90000"/>
              <a:buFont typeface="Wingdings" charset="2"/>
              <a:buChar char=""/>
            </a:pPr>
            <a:r>
              <a:rPr b="0" lang="el-GR" sz="1800" spc="-1" strike="noStrike">
                <a:solidFill>
                  <a:srgbClr val="000000"/>
                </a:solidFill>
                <a:latin typeface="Arial"/>
              </a:rPr>
              <a:t> </a:t>
            </a:r>
            <a:r>
              <a:rPr b="0" lang="el-GR" sz="1800" spc="-1" strike="noStrike">
                <a:solidFill>
                  <a:srgbClr val="000000"/>
                </a:solidFill>
                <a:latin typeface="Arial"/>
              </a:rPr>
              <a:t>ο λόγος αέρα - καυσίμου,</a:t>
            </a:r>
            <a:endParaRPr b="0" lang="en-US" sz="1800" spc="-1" strike="noStrike">
              <a:solidFill>
                <a:srgbClr val="000000"/>
              </a:solidFill>
              <a:latin typeface="Arial"/>
            </a:endParaRPr>
          </a:p>
          <a:p>
            <a:pPr marL="268200" indent="-268200">
              <a:lnSpc>
                <a:spcPct val="100000"/>
              </a:lnSpc>
              <a:spcAft>
                <a:spcPts val="1199"/>
              </a:spcAft>
              <a:buClr>
                <a:srgbClr val="000000"/>
              </a:buClr>
              <a:buSzPct val="90000"/>
              <a:buFont typeface="Wingdings" charset="2"/>
              <a:buChar char=""/>
            </a:pPr>
            <a:r>
              <a:rPr b="0" lang="el-GR" sz="1800" spc="-1" strike="noStrike">
                <a:solidFill>
                  <a:srgbClr val="000000"/>
                </a:solidFill>
                <a:latin typeface="Arial"/>
              </a:rPr>
              <a:t> </a:t>
            </a:r>
            <a:r>
              <a:rPr b="0" lang="el-GR" sz="1800" spc="-1" strike="noStrike">
                <a:solidFill>
                  <a:srgbClr val="000000"/>
                </a:solidFill>
                <a:latin typeface="Arial"/>
              </a:rPr>
              <a:t>ο βαθμός συμπίεσης,</a:t>
            </a:r>
            <a:endParaRPr b="0" lang="en-US" sz="1800" spc="-1" strike="noStrike">
              <a:solidFill>
                <a:srgbClr val="000000"/>
              </a:solidFill>
              <a:latin typeface="Arial"/>
            </a:endParaRPr>
          </a:p>
          <a:p>
            <a:pPr marL="268200" indent="-268200">
              <a:lnSpc>
                <a:spcPct val="100000"/>
              </a:lnSpc>
              <a:spcAft>
                <a:spcPts val="1199"/>
              </a:spcAft>
              <a:buClr>
                <a:srgbClr val="000000"/>
              </a:buClr>
              <a:buSzPct val="90000"/>
              <a:buFont typeface="Wingdings" charset="2"/>
              <a:buChar char=""/>
            </a:pPr>
            <a:r>
              <a:rPr b="0" lang="el-GR" sz="1800" spc="-1" strike="noStrike">
                <a:solidFill>
                  <a:srgbClr val="000000"/>
                </a:solidFill>
                <a:latin typeface="Arial"/>
              </a:rPr>
              <a:t> </a:t>
            </a:r>
            <a:r>
              <a:rPr b="0" lang="el-GR" sz="1800" spc="-1" strike="noStrike">
                <a:solidFill>
                  <a:srgbClr val="000000"/>
                </a:solidFill>
                <a:latin typeface="Arial"/>
              </a:rPr>
              <a:t>η θερμοκρασία, και</a:t>
            </a:r>
            <a:endParaRPr b="0" lang="en-US" sz="1800" spc="-1" strike="noStrike">
              <a:solidFill>
                <a:srgbClr val="000000"/>
              </a:solidFill>
              <a:latin typeface="Arial"/>
            </a:endParaRPr>
          </a:p>
          <a:p>
            <a:pPr marL="268200" indent="-268200">
              <a:lnSpc>
                <a:spcPct val="100000"/>
              </a:lnSpc>
              <a:spcAft>
                <a:spcPts val="1199"/>
              </a:spcAft>
              <a:buClr>
                <a:srgbClr val="000000"/>
              </a:buClr>
              <a:buSzPct val="90000"/>
              <a:buFont typeface="Wingdings" charset="2"/>
              <a:buChar char=""/>
            </a:pPr>
            <a:r>
              <a:rPr b="0" lang="el-GR" sz="1800" spc="-1" strike="noStrike">
                <a:solidFill>
                  <a:srgbClr val="000000"/>
                </a:solidFill>
                <a:latin typeface="Arial"/>
              </a:rPr>
              <a:t> </a:t>
            </a:r>
            <a:r>
              <a:rPr b="0" lang="el-GR" sz="1800" spc="-1" strike="noStrike">
                <a:solidFill>
                  <a:srgbClr val="000000"/>
                </a:solidFill>
                <a:latin typeface="Arial"/>
              </a:rPr>
              <a:t>η σχεδίαση του θαλάμου καύσης</a:t>
            </a:r>
            <a:endParaRPr b="0" lang="en-US" sz="1800" spc="-1" strike="noStrike">
              <a:solidFill>
                <a:srgbClr val="000000"/>
              </a:solidFill>
              <a:latin typeface="Arial"/>
            </a:endParaRPr>
          </a:p>
        </p:txBody>
      </p:sp>
    </p:spTree>
  </p:cSld>
  <p:transition>
    <p:pull dir="rd"/>
  </p:transition>
  <p:timing>
    <p:tnLst>
      <p:par>
        <p:cTn id="125" dur="indefinite" restart="never" nodeType="tmRoot">
          <p:childTnLst>
            <p:seq>
              <p:cTn id="126" dur="indefinite" nodeType="mainSeq">
                <p:childTnLst>
                  <p:par>
                    <p:cTn id="127" fill="hold">
                      <p:stCondLst>
                        <p:cond delay="indefinite"/>
                      </p:stCondLst>
                      <p:childTnLst>
                        <p:par>
                          <p:cTn id="128" fill="hold">
                            <p:stCondLst>
                              <p:cond delay="0"/>
                            </p:stCondLst>
                            <p:childTnLst>
                              <p:par>
                                <p:cTn id="129" nodeType="clickEffect" fill="hold" presetClass="entr" presetID="2" presetSubtype="4">
                                  <p:stCondLst>
                                    <p:cond delay="0"/>
                                  </p:stCondLst>
                                  <p:childTnLst>
                                    <p:set>
                                      <p:cBhvr>
                                        <p:cTn id="130" dur="1" fill="hold">
                                          <p:stCondLst>
                                            <p:cond delay="0"/>
                                          </p:stCondLst>
                                        </p:cTn>
                                        <p:tgtEl>
                                          <p:spTgt spid="105">
                                            <p:txEl>
                                              <p:pRg st="2" end="2"/>
                                            </p:txEl>
                                          </p:spTgt>
                                        </p:tgtEl>
                                        <p:attrNameLst>
                                          <p:attrName>style.visibility</p:attrName>
                                        </p:attrNameLst>
                                      </p:cBhvr>
                                      <p:to>
                                        <p:strVal val="visible"/>
                                      </p:to>
                                    </p:set>
                                    <p:anim calcmode="lin" valueType="num">
                                      <p:cBhvr additive="repl">
                                        <p:cTn id="131" dur="500" fill="hold"/>
                                        <p:tgtEl>
                                          <p:spTgt spid="105">
                                            <p:txEl>
                                              <p:pRg st="2" end="2"/>
                                            </p:txEl>
                                          </p:spTgt>
                                        </p:tgtEl>
                                        <p:attrNameLst>
                                          <p:attrName>ppt_x</p:attrName>
                                        </p:attrNameLst>
                                      </p:cBhvr>
                                      <p:tavLst>
                                        <p:tav tm="0">
                                          <p:val>
                                            <p:strVal val="#ppt_x"/>
                                          </p:val>
                                        </p:tav>
                                        <p:tav tm="100000">
                                          <p:val>
                                            <p:strVal val="#ppt_x"/>
                                          </p:val>
                                        </p:tav>
                                      </p:tavLst>
                                    </p:anim>
                                    <p:anim calcmode="lin" valueType="num">
                                      <p:cBhvr additive="repl">
                                        <p:cTn id="132" dur="500" fill="hold"/>
                                        <p:tgtEl>
                                          <p:spTgt spid="105">
                                            <p:txEl>
                                              <p:pRg st="2" end="2"/>
                                            </p:txEl>
                                          </p:spTgt>
                                        </p:tgtEl>
                                        <p:attrNameLst>
                                          <p:attrName>ppt_y</p:attrName>
                                        </p:attrNameLst>
                                      </p:cBhvr>
                                      <p:tavLst>
                                        <p:tav tm="0">
                                          <p:val>
                                            <p:strVal val="1+#ppt_h/2"/>
                                          </p:val>
                                        </p:tav>
                                        <p:tav tm="100000">
                                          <p:val>
                                            <p:strVal val="#ppt_y"/>
                                          </p:val>
                                        </p:tav>
                                      </p:tavLst>
                                    </p:anim>
                                  </p:childTnLst>
                                </p:cTn>
                              </p:par>
                            </p:childTnLst>
                          </p:cTn>
                        </p:par>
                        <p:par>
                          <p:cTn id="133" fill="hold">
                            <p:stCondLst>
                              <p:cond delay="500"/>
                            </p:stCondLst>
                            <p:childTnLst>
                              <p:par>
                                <p:cTn id="134" nodeType="afterEffect" fill="hold" presetClass="entr" presetID="2" presetSubtype="4">
                                  <p:stCondLst>
                                    <p:cond delay="500"/>
                                  </p:stCondLst>
                                  <p:childTnLst>
                                    <p:set>
                                      <p:cBhvr>
                                        <p:cTn id="135" dur="1" fill="hold">
                                          <p:stCondLst>
                                            <p:cond delay="0"/>
                                          </p:stCondLst>
                                        </p:cTn>
                                        <p:tgtEl>
                                          <p:spTgt spid="105">
                                            <p:txEl>
                                              <p:pRg st="3" end="3"/>
                                            </p:txEl>
                                          </p:spTgt>
                                        </p:tgtEl>
                                        <p:attrNameLst>
                                          <p:attrName>style.visibility</p:attrName>
                                        </p:attrNameLst>
                                      </p:cBhvr>
                                      <p:to>
                                        <p:strVal val="visible"/>
                                      </p:to>
                                    </p:set>
                                    <p:anim calcmode="lin" valueType="num">
                                      <p:cBhvr additive="repl">
                                        <p:cTn id="136" dur="500" fill="hold"/>
                                        <p:tgtEl>
                                          <p:spTgt spid="105">
                                            <p:txEl>
                                              <p:pRg st="3" end="3"/>
                                            </p:txEl>
                                          </p:spTgt>
                                        </p:tgtEl>
                                        <p:attrNameLst>
                                          <p:attrName>ppt_x</p:attrName>
                                        </p:attrNameLst>
                                      </p:cBhvr>
                                      <p:tavLst>
                                        <p:tav tm="0">
                                          <p:val>
                                            <p:strVal val="#ppt_x"/>
                                          </p:val>
                                        </p:tav>
                                        <p:tav tm="100000">
                                          <p:val>
                                            <p:strVal val="#ppt_x"/>
                                          </p:val>
                                        </p:tav>
                                      </p:tavLst>
                                    </p:anim>
                                    <p:anim calcmode="lin" valueType="num">
                                      <p:cBhvr additive="repl">
                                        <p:cTn id="137" dur="500" fill="hold"/>
                                        <p:tgtEl>
                                          <p:spTgt spid="105">
                                            <p:txEl>
                                              <p:pRg st="3" end="3"/>
                                            </p:txEl>
                                          </p:spTgt>
                                        </p:tgtEl>
                                        <p:attrNameLst>
                                          <p:attrName>ppt_y</p:attrName>
                                        </p:attrNameLst>
                                      </p:cBhvr>
                                      <p:tavLst>
                                        <p:tav tm="0">
                                          <p:val>
                                            <p:strVal val="1+#ppt_h/2"/>
                                          </p:val>
                                        </p:tav>
                                        <p:tav tm="100000">
                                          <p:val>
                                            <p:strVal val="#ppt_y"/>
                                          </p:val>
                                        </p:tav>
                                      </p:tavLst>
                                    </p:anim>
                                  </p:childTnLst>
                                </p:cTn>
                              </p:par>
                            </p:childTnLst>
                          </p:cTn>
                        </p:par>
                        <p:par>
                          <p:cTn id="138" fill="hold">
                            <p:stCondLst>
                              <p:cond delay="1500"/>
                            </p:stCondLst>
                            <p:childTnLst>
                              <p:par>
                                <p:cTn id="139" nodeType="afterEffect" fill="hold" presetClass="entr" presetID="2" presetSubtype="4">
                                  <p:stCondLst>
                                    <p:cond delay="500"/>
                                  </p:stCondLst>
                                  <p:childTnLst>
                                    <p:set>
                                      <p:cBhvr>
                                        <p:cTn id="140" dur="1" fill="hold">
                                          <p:stCondLst>
                                            <p:cond delay="0"/>
                                          </p:stCondLst>
                                        </p:cTn>
                                        <p:tgtEl>
                                          <p:spTgt spid="105">
                                            <p:txEl>
                                              <p:pRg st="4" end="4"/>
                                            </p:txEl>
                                          </p:spTgt>
                                        </p:tgtEl>
                                        <p:attrNameLst>
                                          <p:attrName>style.visibility</p:attrName>
                                        </p:attrNameLst>
                                      </p:cBhvr>
                                      <p:to>
                                        <p:strVal val="visible"/>
                                      </p:to>
                                    </p:set>
                                    <p:anim calcmode="lin" valueType="num">
                                      <p:cBhvr additive="repl">
                                        <p:cTn id="141" dur="500" fill="hold"/>
                                        <p:tgtEl>
                                          <p:spTgt spid="105">
                                            <p:txEl>
                                              <p:pRg st="4" end="4"/>
                                            </p:txEl>
                                          </p:spTgt>
                                        </p:tgtEl>
                                        <p:attrNameLst>
                                          <p:attrName>ppt_x</p:attrName>
                                        </p:attrNameLst>
                                      </p:cBhvr>
                                      <p:tavLst>
                                        <p:tav tm="0">
                                          <p:val>
                                            <p:strVal val="#ppt_x"/>
                                          </p:val>
                                        </p:tav>
                                        <p:tav tm="100000">
                                          <p:val>
                                            <p:strVal val="#ppt_x"/>
                                          </p:val>
                                        </p:tav>
                                      </p:tavLst>
                                    </p:anim>
                                    <p:anim calcmode="lin" valueType="num">
                                      <p:cBhvr additive="repl">
                                        <p:cTn id="142" dur="500" fill="hold"/>
                                        <p:tgtEl>
                                          <p:spTgt spid="105">
                                            <p:txEl>
                                              <p:pRg st="4" end="4"/>
                                            </p:txEl>
                                          </p:spTgt>
                                        </p:tgtEl>
                                        <p:attrNameLst>
                                          <p:attrName>ppt_y</p:attrName>
                                        </p:attrNameLst>
                                      </p:cBhvr>
                                      <p:tavLst>
                                        <p:tav tm="0">
                                          <p:val>
                                            <p:strVal val="1+#ppt_h/2"/>
                                          </p:val>
                                        </p:tav>
                                        <p:tav tm="100000">
                                          <p:val>
                                            <p:strVal val="#ppt_y"/>
                                          </p:val>
                                        </p:tav>
                                      </p:tavLst>
                                    </p:anim>
                                  </p:childTnLst>
                                </p:cTn>
                              </p:par>
                            </p:childTnLst>
                          </p:cTn>
                        </p:par>
                        <p:par>
                          <p:cTn id="143" fill="hold">
                            <p:stCondLst>
                              <p:cond delay="2500"/>
                            </p:stCondLst>
                            <p:childTnLst>
                              <p:par>
                                <p:cTn id="144" nodeType="afterEffect" fill="hold" presetClass="entr" presetID="2" presetSubtype="4">
                                  <p:stCondLst>
                                    <p:cond delay="500"/>
                                  </p:stCondLst>
                                  <p:childTnLst>
                                    <p:set>
                                      <p:cBhvr>
                                        <p:cTn id="145" dur="1" fill="hold">
                                          <p:stCondLst>
                                            <p:cond delay="0"/>
                                          </p:stCondLst>
                                        </p:cTn>
                                        <p:tgtEl>
                                          <p:spTgt spid="105">
                                            <p:txEl>
                                              <p:pRg st="5" end="5"/>
                                            </p:txEl>
                                          </p:spTgt>
                                        </p:tgtEl>
                                        <p:attrNameLst>
                                          <p:attrName>style.visibility</p:attrName>
                                        </p:attrNameLst>
                                      </p:cBhvr>
                                      <p:to>
                                        <p:strVal val="visible"/>
                                      </p:to>
                                    </p:set>
                                    <p:anim calcmode="lin" valueType="num">
                                      <p:cBhvr additive="repl">
                                        <p:cTn id="146" dur="500" fill="hold"/>
                                        <p:tgtEl>
                                          <p:spTgt spid="105">
                                            <p:txEl>
                                              <p:pRg st="5" end="5"/>
                                            </p:txEl>
                                          </p:spTgt>
                                        </p:tgtEl>
                                        <p:attrNameLst>
                                          <p:attrName>ppt_x</p:attrName>
                                        </p:attrNameLst>
                                      </p:cBhvr>
                                      <p:tavLst>
                                        <p:tav tm="0">
                                          <p:val>
                                            <p:strVal val="#ppt_x"/>
                                          </p:val>
                                        </p:tav>
                                        <p:tav tm="100000">
                                          <p:val>
                                            <p:strVal val="#ppt_x"/>
                                          </p:val>
                                        </p:tav>
                                      </p:tavLst>
                                    </p:anim>
                                    <p:anim calcmode="lin" valueType="num">
                                      <p:cBhvr additive="repl">
                                        <p:cTn id="147" dur="500" fill="hold"/>
                                        <p:tgtEl>
                                          <p:spTgt spid="10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Flow</Template>
  <TotalTime>973</TotalTime>
  <Application>LibreOffice/7.4.7.2$Linux_X86_64 LibreOffice_project/40$Build-2</Application>
  <AppVersion>15.0000</AppVersion>
  <Words>4385</Words>
  <Paragraphs>373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2015-09-27T16:42:25Z</dcterms:created>
  <dc:creator>xps</dc:creator>
  <dc:description/>
  <dc:language>en-US</dc:language>
  <cp:lastModifiedBy>xps</cp:lastModifiedBy>
  <dcterms:modified xsi:type="dcterms:W3CDTF">2016-03-30T19:30:21Z</dcterms:modified>
  <cp:revision>144</cp:revision>
  <dc:subject/>
  <dc:title>Μ.Ε.Κ.  Ι</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Προβολή στην οθόνη (16:9)</vt:lpwstr>
  </property>
  <property fmtid="{D5CDD505-2E9C-101B-9397-08002B2CF9AE}" pid="3" name="Slides">
    <vt:r8>58</vt:r8>
  </property>
</Properties>
</file>