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media/image29.png" ContentType="image/png"/>
  <Override PartName="/ppt/media/image23.png" ContentType="image/png"/>
  <Override PartName="/ppt/media/image22.png" ContentType="image/png"/>
  <Override PartName="/ppt/media/image3.png" ContentType="image/png"/>
  <Override PartName="/ppt/media/image26.png" ContentType="image/png"/>
  <Override PartName="/ppt/media/image27.png" ContentType="image/png"/>
  <Override PartName="/ppt/media/image4.png" ContentType="image/png"/>
  <Override PartName="/ppt/media/image28.png" ContentType="image/png"/>
  <Override PartName="/ppt/media/image5.png" ContentType="image/png"/>
  <Override PartName="/ppt/media/image30.png" ContentType="image/png"/>
  <Override PartName="/ppt/media/image10.png" ContentType="image/png"/>
  <Override PartName="/ppt/media/image8.png" ContentType="image/png"/>
  <Override PartName="/ppt/media/image13.png" ContentType="image/png"/>
  <Override PartName="/ppt/media/image7.png" ContentType="image/png"/>
  <Override PartName="/ppt/media/image12.png" ContentType="image/png"/>
  <Override PartName="/ppt/media/image9.png" ContentType="image/png"/>
  <Override PartName="/ppt/media/image11.png" ContentType="image/png"/>
  <Override PartName="/ppt/media/image32.png" ContentType="image/png"/>
  <Override PartName="/ppt/media/image2.png" ContentType="image/png"/>
  <Override PartName="/ppt/media/image25.png" ContentType="image/png"/>
  <Override PartName="/ppt/media/image31.png" ContentType="image/png"/>
  <Override PartName="/ppt/media/image1.png" ContentType="image/png"/>
  <Override PartName="/ppt/media/image24.png" ContentType="image/png"/>
  <Override PartName="/ppt/media/image14.png" ContentType="image/png"/>
  <Override PartName="/ppt/media/image15.jpeg" ContentType="image/jpeg"/>
  <Override PartName="/ppt/media/image16.png" ContentType="image/png"/>
  <Override PartName="/ppt/media/image17.png" ContentType="image/png"/>
  <Override PartName="/ppt/media/image6.jpeg" ContentType="image/jpeg"/>
  <Override PartName="/ppt/media/image18.png" ContentType="image/png"/>
  <Override PartName="/ppt/media/image20.png" ContentType="image/png"/>
  <Override PartName="/ppt/media/image19.png" ContentType="image/png"/>
  <Override PartName="/ppt/media/image21.png" ContentType="image/png"/>
  <Override PartName="/ppt/presProps.xml" ContentType="application/vnd.openxmlformats-officedocument.presentationml.presProps+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_rels/slide2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28.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30.xml.rels" ContentType="application/vnd.openxmlformats-package.relationships+xml"/>
  <Override PartName="/ppt/slides/_rels/slide29.xml.rels" ContentType="application/vnd.openxmlformats-package.relationships+xml"/>
  <Override PartName="/ppt/slides/_rels/slide14.xml.rels" ContentType="application/vnd.openxmlformats-package.relationships+xml"/>
  <Override PartName="/ppt/slides/_rels/slide23.xml.rels" ContentType="application/vnd.openxmlformats-package.relationships+xml"/>
  <Override PartName="/ppt/slides/_rels/slide10.xml.rels" ContentType="application/vnd.openxmlformats-package.relationships+xml"/>
  <Override PartName="/ppt/slides/_rels/slide25.xml.rels" ContentType="application/vnd.openxmlformats-package.relationships+xml"/>
  <Override PartName="/ppt/slides/_rels/slide16.xml.rels" ContentType="application/vnd.openxmlformats-package.relationships+xml"/>
  <Override PartName="/ppt/slides/_rels/slide32.xml.rels" ContentType="application/vnd.openxmlformats-package.relationships+xml"/>
  <Override PartName="/ppt/slides/_rels/slide15.xml.rels" ContentType="application/vnd.openxmlformats-package.relationships+xml"/>
  <Override PartName="/ppt/slides/_rels/slide31.xml.rels" ContentType="application/vnd.openxmlformats-package.relationships+xml"/>
  <Override PartName="/ppt/slides/_rels/slide24.xml.rels" ContentType="application/vnd.openxmlformats-package.relationships+xml"/>
  <Override PartName="/ppt/slides/_rels/slide8.xml.rels" ContentType="application/vnd.openxmlformats-package.relationships+xml"/>
  <Override PartName="/ppt/slides/_rels/slide27.xml.rels" ContentType="application/vnd.openxmlformats-package.relationships+xml"/>
  <Override PartName="/ppt/slides/_rels/slide2.xml.rels" ContentType="application/vnd.openxmlformats-package.relationships+xml"/>
  <Override PartName="/ppt/slides/_rels/slide36.xml.rels" ContentType="application/vnd.openxmlformats-package.relationships+xml"/>
  <Override PartName="/ppt/slides/_rels/slide21.xml.rels" ContentType="application/vnd.openxmlformats-package.relationships+xml"/>
  <Override PartName="/ppt/slides/_rels/slide35.xml.rels" ContentType="application/vnd.openxmlformats-package.relationships+xml"/>
  <Override PartName="/ppt/slides/_rels/slide20.xml.rels" ContentType="application/vnd.openxmlformats-package.relationships+xml"/>
  <Override PartName="/ppt/slides/_rels/slide1.xml.rels" ContentType="application/vnd.openxmlformats-package.relationships+xml"/>
  <Override PartName="/ppt/slides/_rels/slide7.xml.rels" ContentType="application/vnd.openxmlformats-package.relationships+xml"/>
  <Override PartName="/ppt/slides/_rels/slide34.xml.rels" ContentType="application/vnd.openxmlformats-package.relationships+xml"/>
  <Override PartName="/ppt/slides/_rels/slide6.xml.rels" ContentType="application/vnd.openxmlformats-package.relationships+xml"/>
  <Override PartName="/ppt/slides/_rels/slide33.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2.xml.rels" ContentType="application/vnd.openxmlformats-package.relationships+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3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Lst>
  <p:sldSz cx="9144000" cy="51435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C1138E1E-0BC9-41A9-A1D7-5B6FE7FE6502}"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29" name="PlaceHolder 2"/>
          <p:cNvSpPr>
            <a:spLocks noGrp="1"/>
          </p:cNvSpPr>
          <p:nvPr>
            <p:ph/>
          </p:nvPr>
        </p:nvSpPr>
        <p:spPr>
          <a:xfrm>
            <a:off x="457200" y="55548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0" name="PlaceHolder 3"/>
          <p:cNvSpPr>
            <a:spLocks noGrp="1"/>
          </p:cNvSpPr>
          <p:nvPr>
            <p:ph/>
          </p:nvPr>
        </p:nvSpPr>
        <p:spPr>
          <a:xfrm>
            <a:off x="457200" y="274284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66070B69-2108-47B8-BB41-265F0838CC33}"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32"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3"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4" name="PlaceHolder 4"/>
          <p:cNvSpPr>
            <a:spLocks noGrp="1"/>
          </p:cNvSpPr>
          <p:nvPr>
            <p:ph/>
          </p:nvPr>
        </p:nvSpPr>
        <p:spPr>
          <a:xfrm>
            <a:off x="45720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5" name="PlaceHolder 5"/>
          <p:cNvSpPr>
            <a:spLocks noGrp="1"/>
          </p:cNvSpPr>
          <p:nvPr>
            <p:ph/>
          </p:nvPr>
        </p:nvSpPr>
        <p:spPr>
          <a:xfrm>
            <a:off x="467424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6B9323B5-6BCE-490F-87BF-8EC3E6AA2141}" type="slidenum">
              <a:t>&lt;#&gt;</a:t>
            </a:fld>
          </a:p>
        </p:txBody>
      </p:sp>
      <p:sp>
        <p:nvSpPr>
          <p:cNvPr id="9" name="PlaceHolder 8"/>
          <p:cNvSpPr>
            <a:spLocks noGrp="1"/>
          </p:cNvSpPr>
          <p:nvPr>
            <p:ph type="dt" idx="1"/>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37" name="PlaceHolder 2"/>
          <p:cNvSpPr>
            <a:spLocks noGrp="1"/>
          </p:cNvSpPr>
          <p:nvPr>
            <p:ph/>
          </p:nvPr>
        </p:nvSpPr>
        <p:spPr>
          <a:xfrm>
            <a:off x="45720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8" name="PlaceHolder 3"/>
          <p:cNvSpPr>
            <a:spLocks noGrp="1"/>
          </p:cNvSpPr>
          <p:nvPr>
            <p:ph/>
          </p:nvPr>
        </p:nvSpPr>
        <p:spPr>
          <a:xfrm>
            <a:off x="323964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9" name="PlaceHolder 4"/>
          <p:cNvSpPr>
            <a:spLocks noGrp="1"/>
          </p:cNvSpPr>
          <p:nvPr>
            <p:ph/>
          </p:nvPr>
        </p:nvSpPr>
        <p:spPr>
          <a:xfrm>
            <a:off x="602208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40" name="PlaceHolder 5"/>
          <p:cNvSpPr>
            <a:spLocks noGrp="1"/>
          </p:cNvSpPr>
          <p:nvPr>
            <p:ph/>
          </p:nvPr>
        </p:nvSpPr>
        <p:spPr>
          <a:xfrm>
            <a:off x="45720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41" name="PlaceHolder 6"/>
          <p:cNvSpPr>
            <a:spLocks noGrp="1"/>
          </p:cNvSpPr>
          <p:nvPr>
            <p:ph/>
          </p:nvPr>
        </p:nvSpPr>
        <p:spPr>
          <a:xfrm>
            <a:off x="323964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42" name="PlaceHolder 7"/>
          <p:cNvSpPr>
            <a:spLocks noGrp="1"/>
          </p:cNvSpPr>
          <p:nvPr>
            <p:ph/>
          </p:nvPr>
        </p:nvSpPr>
        <p:spPr>
          <a:xfrm>
            <a:off x="602208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427FBD69-ADC0-4729-9E29-EC2B0CBCFC17}" type="slidenum">
              <a:t>&lt;#&gt;</a:t>
            </a:fld>
          </a:p>
        </p:txBody>
      </p:sp>
      <p:sp>
        <p:nvSpPr>
          <p:cNvPr id="11" name="PlaceHolder 10"/>
          <p:cNvSpPr>
            <a:spLocks noGrp="1"/>
          </p:cNvSpPr>
          <p:nvPr>
            <p:ph type="dt" idx="1"/>
          </p:nvPr>
        </p:nvSpPr>
        <p:spPr/>
        <p:txBody>
          <a:bodyPr/>
          <a:p>
            <a:r>
              <a:rPr lang="en-U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49" name="PlaceHolder 2"/>
          <p:cNvSpPr>
            <a:spLocks noGrp="1"/>
          </p:cNvSpPr>
          <p:nvPr>
            <p:ph type="subTitle"/>
          </p:nvPr>
        </p:nvSpPr>
        <p:spPr>
          <a:xfrm>
            <a:off x="457200" y="555480"/>
            <a:ext cx="8229240" cy="418752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51" name="PlaceHolder 2"/>
          <p:cNvSpPr>
            <a:spLocks noGrp="1"/>
          </p:cNvSpPr>
          <p:nvPr>
            <p:ph/>
          </p:nvPr>
        </p:nvSpPr>
        <p:spPr>
          <a:xfrm>
            <a:off x="457200" y="555480"/>
            <a:ext cx="822924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53" name="PlaceHolder 2"/>
          <p:cNvSpPr>
            <a:spLocks noGrp="1"/>
          </p:cNvSpPr>
          <p:nvPr>
            <p:ph/>
          </p:nvPr>
        </p:nvSpPr>
        <p:spPr>
          <a:xfrm>
            <a:off x="45720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54" name="PlaceHolder 3"/>
          <p:cNvSpPr>
            <a:spLocks noGrp="1"/>
          </p:cNvSpPr>
          <p:nvPr>
            <p:ph/>
          </p:nvPr>
        </p:nvSpPr>
        <p:spPr>
          <a:xfrm>
            <a:off x="467424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57200" y="-20520"/>
            <a:ext cx="8229240" cy="16682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58"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59" name="PlaceHolder 3"/>
          <p:cNvSpPr>
            <a:spLocks noGrp="1"/>
          </p:cNvSpPr>
          <p:nvPr>
            <p:ph/>
          </p:nvPr>
        </p:nvSpPr>
        <p:spPr>
          <a:xfrm>
            <a:off x="467424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0" name="PlaceHolder 4"/>
          <p:cNvSpPr>
            <a:spLocks noGrp="1"/>
          </p:cNvSpPr>
          <p:nvPr>
            <p:ph/>
          </p:nvPr>
        </p:nvSpPr>
        <p:spPr>
          <a:xfrm>
            <a:off x="45720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8" name="PlaceHolder 2"/>
          <p:cNvSpPr>
            <a:spLocks noGrp="1"/>
          </p:cNvSpPr>
          <p:nvPr>
            <p:ph type="subTitle"/>
          </p:nvPr>
        </p:nvSpPr>
        <p:spPr>
          <a:xfrm>
            <a:off x="457200" y="555480"/>
            <a:ext cx="8229240" cy="418752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9F5982A9-FF76-41E0-86A8-A728B5C36C21}"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62" name="PlaceHolder 2"/>
          <p:cNvSpPr>
            <a:spLocks noGrp="1"/>
          </p:cNvSpPr>
          <p:nvPr>
            <p:ph/>
          </p:nvPr>
        </p:nvSpPr>
        <p:spPr>
          <a:xfrm>
            <a:off x="45720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3"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4" name="PlaceHolder 4"/>
          <p:cNvSpPr>
            <a:spLocks noGrp="1"/>
          </p:cNvSpPr>
          <p:nvPr>
            <p:ph/>
          </p:nvPr>
        </p:nvSpPr>
        <p:spPr>
          <a:xfrm>
            <a:off x="467424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66"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7"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8" name="PlaceHolder 4"/>
          <p:cNvSpPr>
            <a:spLocks noGrp="1"/>
          </p:cNvSpPr>
          <p:nvPr>
            <p:ph/>
          </p:nvPr>
        </p:nvSpPr>
        <p:spPr>
          <a:xfrm>
            <a:off x="457200" y="274284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70" name="PlaceHolder 2"/>
          <p:cNvSpPr>
            <a:spLocks noGrp="1"/>
          </p:cNvSpPr>
          <p:nvPr>
            <p:ph/>
          </p:nvPr>
        </p:nvSpPr>
        <p:spPr>
          <a:xfrm>
            <a:off x="457200" y="55548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1" name="PlaceHolder 3"/>
          <p:cNvSpPr>
            <a:spLocks noGrp="1"/>
          </p:cNvSpPr>
          <p:nvPr>
            <p:ph/>
          </p:nvPr>
        </p:nvSpPr>
        <p:spPr>
          <a:xfrm>
            <a:off x="457200" y="274284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73"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4"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5" name="PlaceHolder 4"/>
          <p:cNvSpPr>
            <a:spLocks noGrp="1"/>
          </p:cNvSpPr>
          <p:nvPr>
            <p:ph/>
          </p:nvPr>
        </p:nvSpPr>
        <p:spPr>
          <a:xfrm>
            <a:off x="45720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6" name="PlaceHolder 5"/>
          <p:cNvSpPr>
            <a:spLocks noGrp="1"/>
          </p:cNvSpPr>
          <p:nvPr>
            <p:ph/>
          </p:nvPr>
        </p:nvSpPr>
        <p:spPr>
          <a:xfrm>
            <a:off x="467424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78" name="PlaceHolder 2"/>
          <p:cNvSpPr>
            <a:spLocks noGrp="1"/>
          </p:cNvSpPr>
          <p:nvPr>
            <p:ph/>
          </p:nvPr>
        </p:nvSpPr>
        <p:spPr>
          <a:xfrm>
            <a:off x="45720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9" name="PlaceHolder 3"/>
          <p:cNvSpPr>
            <a:spLocks noGrp="1"/>
          </p:cNvSpPr>
          <p:nvPr>
            <p:ph/>
          </p:nvPr>
        </p:nvSpPr>
        <p:spPr>
          <a:xfrm>
            <a:off x="323964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80" name="PlaceHolder 4"/>
          <p:cNvSpPr>
            <a:spLocks noGrp="1"/>
          </p:cNvSpPr>
          <p:nvPr>
            <p:ph/>
          </p:nvPr>
        </p:nvSpPr>
        <p:spPr>
          <a:xfrm>
            <a:off x="602208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81" name="PlaceHolder 5"/>
          <p:cNvSpPr>
            <a:spLocks noGrp="1"/>
          </p:cNvSpPr>
          <p:nvPr>
            <p:ph/>
          </p:nvPr>
        </p:nvSpPr>
        <p:spPr>
          <a:xfrm>
            <a:off x="45720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82" name="PlaceHolder 6"/>
          <p:cNvSpPr>
            <a:spLocks noGrp="1"/>
          </p:cNvSpPr>
          <p:nvPr>
            <p:ph/>
          </p:nvPr>
        </p:nvSpPr>
        <p:spPr>
          <a:xfrm>
            <a:off x="323964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83" name="PlaceHolder 7"/>
          <p:cNvSpPr>
            <a:spLocks noGrp="1"/>
          </p:cNvSpPr>
          <p:nvPr>
            <p:ph/>
          </p:nvPr>
        </p:nvSpPr>
        <p:spPr>
          <a:xfrm>
            <a:off x="602208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10" name="PlaceHolder 2"/>
          <p:cNvSpPr>
            <a:spLocks noGrp="1"/>
          </p:cNvSpPr>
          <p:nvPr>
            <p:ph/>
          </p:nvPr>
        </p:nvSpPr>
        <p:spPr>
          <a:xfrm>
            <a:off x="457200" y="555480"/>
            <a:ext cx="822924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AD56CFC8-772A-47FE-9925-DB46E08AB6E2}"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12" name="PlaceHolder 2"/>
          <p:cNvSpPr>
            <a:spLocks noGrp="1"/>
          </p:cNvSpPr>
          <p:nvPr>
            <p:ph/>
          </p:nvPr>
        </p:nvSpPr>
        <p:spPr>
          <a:xfrm>
            <a:off x="45720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13" name="PlaceHolder 3"/>
          <p:cNvSpPr>
            <a:spLocks noGrp="1"/>
          </p:cNvSpPr>
          <p:nvPr>
            <p:ph/>
          </p:nvPr>
        </p:nvSpPr>
        <p:spPr>
          <a:xfrm>
            <a:off x="467424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1F9FF370-ABEC-4795-8A25-5EC9E8908968}"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9308300A-79D4-4BA0-921E-3FD295A5CB3E}"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20520"/>
            <a:ext cx="8229240" cy="16682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09D49683-1EA8-4AC5-854E-D593D1B7D89E}"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17"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18" name="PlaceHolder 3"/>
          <p:cNvSpPr>
            <a:spLocks noGrp="1"/>
          </p:cNvSpPr>
          <p:nvPr>
            <p:ph/>
          </p:nvPr>
        </p:nvSpPr>
        <p:spPr>
          <a:xfrm>
            <a:off x="467424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19" name="PlaceHolder 4"/>
          <p:cNvSpPr>
            <a:spLocks noGrp="1"/>
          </p:cNvSpPr>
          <p:nvPr>
            <p:ph/>
          </p:nvPr>
        </p:nvSpPr>
        <p:spPr>
          <a:xfrm>
            <a:off x="45720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0D63B991-D381-4653-B700-37FA6373D394}"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21" name="PlaceHolder 2"/>
          <p:cNvSpPr>
            <a:spLocks noGrp="1"/>
          </p:cNvSpPr>
          <p:nvPr>
            <p:ph/>
          </p:nvPr>
        </p:nvSpPr>
        <p:spPr>
          <a:xfrm>
            <a:off x="45720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22"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23" name="PlaceHolder 4"/>
          <p:cNvSpPr>
            <a:spLocks noGrp="1"/>
          </p:cNvSpPr>
          <p:nvPr>
            <p:ph/>
          </p:nvPr>
        </p:nvSpPr>
        <p:spPr>
          <a:xfrm>
            <a:off x="467424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F8D67DE1-81E8-4644-9852-D5C3EAE64F52}"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25"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26"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27" name="PlaceHolder 4"/>
          <p:cNvSpPr>
            <a:spLocks noGrp="1"/>
          </p:cNvSpPr>
          <p:nvPr>
            <p:ph/>
          </p:nvPr>
        </p:nvSpPr>
        <p:spPr>
          <a:xfrm>
            <a:off x="457200" y="274284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9E8240C3-273A-48D2-B884-1D58D3064949}" type="slidenum">
              <a:t>&lt;#&gt;</a:t>
            </a:fld>
          </a:p>
        </p:txBody>
      </p:sp>
      <p:sp>
        <p:nvSpPr>
          <p:cNvPr id="8" name="PlaceHolder 7"/>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4aa2d6"/>
            </a:gs>
            <a:gs pos="100000">
              <a:srgbClr val="002b36"/>
            </a:gs>
          </a:gsLst>
          <a:path path="circle">
            <a:fillToRect l="50000" t="55000" r="50000" b="45000"/>
          </a:path>
        </a:gradFill>
      </p:bgPr>
    </p:bg>
    <p:spTree>
      <p:nvGrpSpPr>
        <p:cNvPr id="1" name=""/>
        <p:cNvGrpSpPr/>
        <p:nvPr/>
      </p:nvGrpSpPr>
      <p:grpSpPr>
        <a:xfrm>
          <a:off x="0" y="0"/>
          <a:ext cx="0" cy="0"/>
          <a:chOff x="0" y="0"/>
          <a:chExt cx="0" cy="0"/>
        </a:xfrm>
      </p:grpSpPr>
      <p:sp>
        <p:nvSpPr>
          <p:cNvPr id="0" name="6 - Ελεύθερη σχεδίαση"/>
          <p:cNvSpPr/>
          <p:nvPr/>
        </p:nvSpPr>
        <p:spPr>
          <a:xfrm>
            <a:off x="-9360" y="-5400"/>
            <a:ext cx="9162720" cy="78084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98"/>
                </a:srgbClr>
              </a:gs>
              <a:gs pos="100000">
                <a:srgbClr val="00c4cd">
                  <a:alpha val="55294"/>
                </a:srgbClr>
              </a:gs>
            </a:gsLst>
            <a:lin ang="54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ffffff"/>
              </a:solidFill>
              <a:latin typeface="Constantia"/>
            </a:endParaRPr>
          </a:p>
        </p:txBody>
      </p:sp>
      <p:sp>
        <p:nvSpPr>
          <p:cNvPr id="1" name="7 - Ελεύθερη σχεδίαση"/>
          <p:cNvSpPr/>
          <p:nvPr/>
        </p:nvSpPr>
        <p:spPr>
          <a:xfrm>
            <a:off x="4381560" y="-5400"/>
            <a:ext cx="4762080" cy="47844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20000">
                <a:srgbClr val="008abf">
                  <a:alpha val="45098"/>
                </a:srgbClr>
              </a:gs>
              <a:gs pos="100000">
                <a:srgbClr val="00a0a8">
                  <a:alpha val="30196"/>
                </a:srgbClr>
              </a:gs>
            </a:gsLst>
            <a:lin ang="162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ffffff"/>
              </a:solidFill>
              <a:latin typeface="Constantia"/>
            </a:endParaRPr>
          </a:p>
        </p:txBody>
      </p:sp>
      <p:sp>
        <p:nvSpPr>
          <p:cNvPr id="2" name="PlaceHolder 1"/>
          <p:cNvSpPr>
            <a:spLocks noGrp="1"/>
          </p:cNvSpPr>
          <p:nvPr>
            <p:ph type="title"/>
          </p:nvPr>
        </p:nvSpPr>
        <p:spPr>
          <a:xfrm>
            <a:off x="533520" y="1028880"/>
            <a:ext cx="7851240" cy="1371240"/>
          </a:xfrm>
          <a:prstGeom prst="rect">
            <a:avLst/>
          </a:prstGeom>
          <a:noFill/>
          <a:ln w="0">
            <a:noFill/>
          </a:ln>
        </p:spPr>
        <p:txBody>
          <a:bodyPr lIns="90000" rIns="18360" tIns="0" bIns="0" anchor="b">
            <a:normAutofit fontScale="82000"/>
          </a:bodyPr>
          <a:p>
            <a:pPr indent="0" algn="r">
              <a:lnSpc>
                <a:spcPct val="100000"/>
              </a:lnSpc>
              <a:buNone/>
            </a:pPr>
            <a:r>
              <a:rPr b="1" lang="el-GR" sz="5600" spc="-1" strike="noStrike">
                <a:solidFill>
                  <a:srgbClr val="50e0ea"/>
                </a:solidFill>
                <a:latin typeface="Calibri"/>
              </a:rPr>
              <a:t>Kλικ για επεξεργασία του τίτλου</a:t>
            </a:r>
            <a:endParaRPr b="0" lang="el-GR" sz="5600" spc="-1" strike="noStrike">
              <a:solidFill>
                <a:srgbClr val="ffffff"/>
              </a:solidFill>
              <a:latin typeface="Constantia"/>
            </a:endParaRPr>
          </a:p>
        </p:txBody>
      </p:sp>
      <p:sp>
        <p:nvSpPr>
          <p:cNvPr id="3" name="PlaceHolder 2"/>
          <p:cNvSpPr>
            <a:spLocks noGrp="1"/>
          </p:cNvSpPr>
          <p:nvPr>
            <p:ph type="dt" idx="1"/>
          </p:nvPr>
        </p:nvSpPr>
        <p:spPr>
          <a:xfrm>
            <a:off x="457200" y="4767120"/>
            <a:ext cx="2133360" cy="273600"/>
          </a:xfrm>
          <a:prstGeom prst="rect">
            <a:avLst/>
          </a:prstGeom>
          <a:noFill/>
          <a:ln w="0">
            <a:noFill/>
          </a:ln>
        </p:spPr>
        <p:txBody>
          <a:bodyPr lIns="0" rIns="0" tIns="0" bIns="0" anchor="b">
            <a:noAutofit/>
          </a:bodyPr>
          <a:lstStyle>
            <a:lvl1pPr indent="0">
              <a:lnSpc>
                <a:spcPct val="100000"/>
              </a:lnSpc>
              <a:buNone/>
              <a:defRPr b="0" lang="el-GR" sz="1200" spc="-1" strike="noStrike">
                <a:solidFill>
                  <a:srgbClr val="d1eaed"/>
                </a:solidFill>
                <a:latin typeface="Constantia"/>
              </a:defRPr>
            </a:lvl1pPr>
          </a:lstStyle>
          <a:p>
            <a:pPr indent="0">
              <a:lnSpc>
                <a:spcPct val="100000"/>
              </a:lnSpc>
              <a:buNone/>
            </a:pPr>
            <a:r>
              <a:rPr b="0" lang="el-GR" sz="1200" spc="-1" strike="noStrike">
                <a:solidFill>
                  <a:srgbClr val="d1eaed"/>
                </a:solidFill>
                <a:latin typeface="Constantia"/>
              </a:rPr>
              <a:t>&lt;date/time&gt;</a:t>
            </a:r>
            <a:endParaRPr b="0" lang="en-US" sz="1200" spc="-1" strike="noStrike">
              <a:solidFill>
                <a:srgbClr val="000000"/>
              </a:solidFill>
              <a:latin typeface="Times New Roman"/>
            </a:endParaRPr>
          </a:p>
        </p:txBody>
      </p:sp>
      <p:sp>
        <p:nvSpPr>
          <p:cNvPr id="4" name="PlaceHolder 3"/>
          <p:cNvSpPr>
            <a:spLocks noGrp="1"/>
          </p:cNvSpPr>
          <p:nvPr>
            <p:ph type="ftr" idx="2"/>
          </p:nvPr>
        </p:nvSpPr>
        <p:spPr>
          <a:xfrm>
            <a:off x="2666880" y="4767120"/>
            <a:ext cx="3352320" cy="273600"/>
          </a:xfrm>
          <a:prstGeom prst="rect">
            <a:avLst/>
          </a:prstGeom>
          <a:noFill/>
          <a:ln w="0">
            <a:noFill/>
          </a:ln>
        </p:spPr>
        <p:txBody>
          <a:bodyPr lIns="0" rIns="0" tIns="0" bIns="0" anchor="b">
            <a:noAutofit/>
          </a:bodyPr>
          <a:lstStyle>
            <a:lvl1pPr indent="0" algn="ctr">
              <a:buNone/>
              <a:defRPr b="0" lang="en-US" sz="1400" spc="-1" strike="noStrike">
                <a:solidFill>
                  <a:srgbClr val="000000"/>
                </a:solidFill>
                <a:latin typeface="Times New Roman"/>
              </a:defRPr>
            </a:lvl1pPr>
          </a:lstStyle>
          <a:p>
            <a:pPr indent="0" algn="ctr">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5" name="PlaceHolder 4"/>
          <p:cNvSpPr>
            <a:spLocks noGrp="1"/>
          </p:cNvSpPr>
          <p:nvPr>
            <p:ph type="sldNum" idx="3"/>
          </p:nvPr>
        </p:nvSpPr>
        <p:spPr>
          <a:xfrm>
            <a:off x="7924680" y="4767120"/>
            <a:ext cx="761760" cy="273600"/>
          </a:xfrm>
          <a:prstGeom prst="rect">
            <a:avLst/>
          </a:prstGeom>
          <a:noFill/>
          <a:ln w="0">
            <a:noFill/>
          </a:ln>
        </p:spPr>
        <p:txBody>
          <a:bodyPr lIns="0" rIns="0" tIns="0" bIns="0" anchor="b">
            <a:noAutofit/>
          </a:bodyPr>
          <a:lstStyle>
            <a:lvl1pPr indent="0" algn="r">
              <a:lnSpc>
                <a:spcPct val="100000"/>
              </a:lnSpc>
              <a:buNone/>
              <a:defRPr b="0" lang="el-GR" sz="1200" spc="-1" strike="noStrike">
                <a:solidFill>
                  <a:srgbClr val="d1eaed"/>
                </a:solidFill>
                <a:latin typeface="Constantia"/>
              </a:defRPr>
            </a:lvl1pPr>
          </a:lstStyle>
          <a:p>
            <a:pPr indent="0" algn="r">
              <a:lnSpc>
                <a:spcPct val="100000"/>
              </a:lnSpc>
              <a:buNone/>
            </a:pPr>
            <a:fld id="{E2EA360A-024A-487B-8769-E85879F2322C}" type="slidenum">
              <a:rPr b="0" lang="el-GR" sz="1200" spc="-1" strike="noStrike">
                <a:solidFill>
                  <a:srgbClr val="d1eaed"/>
                </a:solidFill>
                <a:latin typeface="Constantia"/>
              </a:rPr>
              <a:t>&lt;number&gt;</a:t>
            </a:fld>
            <a:endParaRPr b="0" lang="en-US" sz="1200" spc="-1" strike="noStrike">
              <a:solidFill>
                <a:srgbClr val="000000"/>
              </a:solidFill>
              <a:latin typeface="Times New Roman"/>
            </a:endParaRPr>
          </a:p>
        </p:txBody>
      </p:sp>
      <p:sp>
        <p:nvSpPr>
          <p:cNvPr id="6" name="PlaceHolder 5"/>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2600" spc="-1" strike="noStrike">
                <a:solidFill>
                  <a:srgbClr val="ffffff"/>
                </a:solidFill>
                <a:latin typeface="Calibri"/>
              </a:rPr>
              <a:t>Click to edit the outline text format</a:t>
            </a:r>
            <a:endParaRPr b="0" lang="el-GR" sz="2600" spc="-1" strike="noStrike">
              <a:solidFill>
                <a:srgbClr val="ffffff"/>
              </a:solidFill>
              <a:latin typeface="Calibri"/>
            </a:endParaRPr>
          </a:p>
          <a:p>
            <a:pPr lvl="1" marL="864000" indent="-324000">
              <a:spcBef>
                <a:spcPts val="1134"/>
              </a:spcBef>
              <a:buClr>
                <a:srgbClr val="000000"/>
              </a:buClr>
              <a:buSzPct val="75000"/>
              <a:buFont typeface="Symbol" charset="2"/>
              <a:buChar char=""/>
            </a:pPr>
            <a:r>
              <a:rPr b="0" lang="el-GR" sz="2100" spc="-1" strike="noStrike">
                <a:solidFill>
                  <a:srgbClr val="ffffff"/>
                </a:solidFill>
                <a:latin typeface="Calibri"/>
              </a:rPr>
              <a:t>Second Outline Level</a:t>
            </a:r>
            <a:endParaRPr b="0" lang="el-GR" sz="2100" spc="-1" strike="noStrike">
              <a:solidFill>
                <a:srgbClr val="ffffff"/>
              </a:solidFill>
              <a:latin typeface="Calibri"/>
            </a:endParaRPr>
          </a:p>
          <a:p>
            <a:pPr lvl="2" marL="1296000" indent="-288000">
              <a:spcBef>
                <a:spcPts val="850"/>
              </a:spcBef>
              <a:buClr>
                <a:srgbClr val="000000"/>
              </a:buClr>
              <a:buSzPct val="45000"/>
              <a:buFont typeface="Wingdings" charset="2"/>
              <a:buChar char=""/>
            </a:pPr>
            <a:r>
              <a:rPr b="0" lang="el-GR" sz="2000" spc="-1" strike="noStrike">
                <a:solidFill>
                  <a:srgbClr val="ffffff"/>
                </a:solidFill>
                <a:latin typeface="Calibri"/>
              </a:rPr>
              <a:t>Third Outline Level</a:t>
            </a:r>
            <a:endParaRPr b="0" lang="el-GR" sz="2000" spc="-1" strike="noStrike">
              <a:solidFill>
                <a:srgbClr val="ffffff"/>
              </a:solidFill>
              <a:latin typeface="Calibri"/>
            </a:endParaRPr>
          </a:p>
          <a:p>
            <a:pPr lvl="3" marL="1728000" indent="-216000">
              <a:spcBef>
                <a:spcPts val="567"/>
              </a:spcBef>
              <a:buClr>
                <a:srgbClr val="000000"/>
              </a:buClr>
              <a:buSzPct val="75000"/>
              <a:buFont typeface="Symbol" charset="2"/>
              <a:buChar char=""/>
            </a:pPr>
            <a:r>
              <a:rPr b="0" lang="el-GR" sz="2000" spc="-1" strike="noStrike">
                <a:solidFill>
                  <a:srgbClr val="ffffff"/>
                </a:solidFill>
                <a:latin typeface="Calibri"/>
              </a:rPr>
              <a:t>Fourth Outline Level</a:t>
            </a:r>
            <a:endParaRPr b="0" lang="el-GR" sz="2000" spc="-1" strike="noStrike">
              <a:solidFill>
                <a:srgbClr val="ffffff"/>
              </a:solidFill>
              <a:latin typeface="Calibri"/>
            </a:endParaRPr>
          </a:p>
          <a:p>
            <a:pPr lvl="4" marL="2160000" indent="-216000">
              <a:spcBef>
                <a:spcPts val="283"/>
              </a:spcBef>
              <a:buClr>
                <a:srgbClr val="000000"/>
              </a:buClr>
              <a:buSzPct val="45000"/>
              <a:buFont typeface="Wingdings" charset="2"/>
              <a:buChar char=""/>
            </a:pPr>
            <a:r>
              <a:rPr b="0" lang="el-GR" sz="2000" spc="-1" strike="noStrike">
                <a:solidFill>
                  <a:srgbClr val="ffffff"/>
                </a:solidFill>
                <a:latin typeface="Calibri"/>
              </a:rPr>
              <a:t>Fifth Outline Level</a:t>
            </a:r>
            <a:endParaRPr b="0" lang="el-GR" sz="2000" spc="-1" strike="noStrike">
              <a:solidFill>
                <a:srgbClr val="ffffff"/>
              </a:solidFill>
              <a:latin typeface="Calibri"/>
            </a:endParaRPr>
          </a:p>
          <a:p>
            <a:pPr lvl="5" marL="2592000" indent="-216000">
              <a:spcBef>
                <a:spcPts val="283"/>
              </a:spcBef>
              <a:buClr>
                <a:srgbClr val="000000"/>
              </a:buClr>
              <a:buSzPct val="45000"/>
              <a:buFont typeface="Wingdings" charset="2"/>
              <a:buChar char=""/>
            </a:pPr>
            <a:r>
              <a:rPr b="0" lang="el-GR" sz="2000" spc="-1" strike="noStrike">
                <a:solidFill>
                  <a:srgbClr val="ffffff"/>
                </a:solidFill>
                <a:latin typeface="Calibri"/>
              </a:rPr>
              <a:t>Sixth Outline Level</a:t>
            </a:r>
            <a:endParaRPr b="0" lang="el-GR" sz="2000" spc="-1" strike="noStrike">
              <a:solidFill>
                <a:srgbClr val="ffffff"/>
              </a:solidFill>
              <a:latin typeface="Calibri"/>
            </a:endParaRPr>
          </a:p>
          <a:p>
            <a:pPr lvl="6" marL="3024000" indent="-216000">
              <a:spcBef>
                <a:spcPts val="283"/>
              </a:spcBef>
              <a:buClr>
                <a:srgbClr val="000000"/>
              </a:buClr>
              <a:buSzPct val="45000"/>
              <a:buFont typeface="Wingdings" charset="2"/>
              <a:buChar char=""/>
            </a:pPr>
            <a:r>
              <a:rPr b="0" lang="el-GR" sz="2000" spc="-1" strike="noStrike">
                <a:solidFill>
                  <a:srgbClr val="ffffff"/>
                </a:solidFill>
                <a:latin typeface="Calibri"/>
              </a:rPr>
              <a:t>Seventh Outline Level</a:t>
            </a:r>
            <a:endParaRPr b="0" lang="el-GR" sz="2000" spc="-1" strike="noStrike">
              <a:solidFill>
                <a:srgbClr val="ffffff"/>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64772" sy="64772" algn="tl"/>
        </a:blipFill>
      </p:bgPr>
    </p:bg>
    <p:spTree>
      <p:nvGrpSpPr>
        <p:cNvPr id="1" name=""/>
        <p:cNvGrpSpPr/>
        <p:nvPr/>
      </p:nvGrpSpPr>
      <p:grpSpPr>
        <a:xfrm>
          <a:off x="0" y="0"/>
          <a:ext cx="0" cy="0"/>
          <a:chOff x="0" y="0"/>
          <a:chExt cx="0" cy="0"/>
        </a:xfrm>
      </p:grpSpPr>
      <p:sp>
        <p:nvSpPr>
          <p:cNvPr id="43" name="6 - Ελεύθερη σχεδίαση"/>
          <p:cNvSpPr/>
          <p:nvPr/>
        </p:nvSpPr>
        <p:spPr>
          <a:xfrm>
            <a:off x="-9360" y="-5400"/>
            <a:ext cx="9162720" cy="78084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98"/>
                </a:srgbClr>
              </a:gs>
              <a:gs pos="100000">
                <a:srgbClr val="00c4cd">
                  <a:alpha val="55294"/>
                </a:srgbClr>
              </a:gs>
            </a:gsLst>
            <a:lin ang="54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000000"/>
              </a:solidFill>
              <a:latin typeface="Constantia"/>
            </a:endParaRPr>
          </a:p>
        </p:txBody>
      </p:sp>
      <p:sp>
        <p:nvSpPr>
          <p:cNvPr id="44" name="7 - Ελεύθερη σχεδίαση"/>
          <p:cNvSpPr/>
          <p:nvPr/>
        </p:nvSpPr>
        <p:spPr>
          <a:xfrm>
            <a:off x="4381560" y="-5400"/>
            <a:ext cx="4762080" cy="47844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20000">
                <a:srgbClr val="008abf">
                  <a:alpha val="45098"/>
                </a:srgbClr>
              </a:gs>
              <a:gs pos="100000">
                <a:srgbClr val="00a0a8">
                  <a:alpha val="30196"/>
                </a:srgbClr>
              </a:gs>
            </a:gsLst>
            <a:lin ang="162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000000"/>
              </a:solidFill>
              <a:latin typeface="Constantia"/>
            </a:endParaRPr>
          </a:p>
        </p:txBody>
      </p:sp>
      <p:sp>
        <p:nvSpPr>
          <p:cNvPr id="45" name="PlaceHolder 1"/>
          <p:cNvSpPr>
            <a:spLocks noGrp="1"/>
          </p:cNvSpPr>
          <p:nvPr>
            <p:ph type="title"/>
          </p:nvPr>
        </p:nvSpPr>
        <p:spPr>
          <a:xfrm>
            <a:off x="457200" y="-20520"/>
            <a:ext cx="8229240" cy="359640"/>
          </a:xfrm>
          <a:prstGeom prst="rect">
            <a:avLst/>
          </a:prstGeom>
          <a:noFill/>
          <a:ln w="0">
            <a:noFill/>
          </a:ln>
        </p:spPr>
        <p:txBody>
          <a:bodyPr lIns="90000" rIns="90000" tIns="45000" bIns="45000" anchor="t">
            <a:noAutofit/>
          </a:bodyPr>
          <a:p>
            <a:pPr indent="0" algn="ctr">
              <a:lnSpc>
                <a:spcPct val="100000"/>
              </a:lnSpc>
              <a:buNone/>
            </a:pPr>
            <a:r>
              <a:rPr b="0" lang="el-GR" sz="2300" spc="-1" strike="noStrike">
                <a:solidFill>
                  <a:srgbClr val="04617b"/>
                </a:solidFill>
                <a:latin typeface="Calibri"/>
              </a:rPr>
              <a:t>Ιστορική αναδρομή - Εισαγωγή</a:t>
            </a:r>
            <a:endParaRPr b="0" lang="el-GR" sz="2300" spc="-1" strike="noStrike">
              <a:solidFill>
                <a:srgbClr val="000000"/>
              </a:solidFill>
              <a:latin typeface="Constantia"/>
            </a:endParaRPr>
          </a:p>
        </p:txBody>
      </p:sp>
      <p:sp>
        <p:nvSpPr>
          <p:cNvPr id="46" name="PlaceHolder 2"/>
          <p:cNvSpPr>
            <a:spLocks noGrp="1"/>
          </p:cNvSpPr>
          <p:nvPr>
            <p:ph type="body"/>
          </p:nvPr>
        </p:nvSpPr>
        <p:spPr>
          <a:xfrm>
            <a:off x="457200" y="555480"/>
            <a:ext cx="8229240" cy="418752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l-GR" sz="2600" spc="-1" strike="noStrike">
                <a:solidFill>
                  <a:srgbClr val="000000"/>
                </a:solidFill>
                <a:latin typeface="Calibri"/>
              </a:rPr>
              <a:t>Kλικ για επεξεργασία των στυλ του υποδείγματος</a:t>
            </a:r>
            <a:endParaRPr b="0" lang="el-GR" sz="2600" spc="-1" strike="noStrike">
              <a:solidFill>
                <a:srgbClr val="000000"/>
              </a:solidFill>
              <a:latin typeface="Calibri"/>
            </a:endParaRPr>
          </a:p>
          <a:p>
            <a:pPr lvl="1" marL="640080" indent="-246960">
              <a:lnSpc>
                <a:spcPct val="100000"/>
              </a:lnSpc>
              <a:spcBef>
                <a:spcPts val="479"/>
              </a:spcBef>
              <a:buClr>
                <a:srgbClr val="0f6fc6"/>
              </a:buClr>
              <a:buSzPct val="85000"/>
              <a:buFont typeface="Wingdings 2" charset="2"/>
              <a:buChar char=""/>
            </a:pPr>
            <a:r>
              <a:rPr b="0" lang="el-GR" sz="2400" spc="-1" strike="noStrike">
                <a:solidFill>
                  <a:srgbClr val="000000"/>
                </a:solidFill>
                <a:latin typeface="Calibri"/>
              </a:rPr>
              <a:t>Δεύτερου επιπέδου</a:t>
            </a:r>
            <a:endParaRPr b="0" lang="el-GR" sz="2400" spc="-1" strike="noStrike">
              <a:solidFill>
                <a:srgbClr val="000000"/>
              </a:solidFill>
              <a:latin typeface="Calibri"/>
            </a:endParaRPr>
          </a:p>
          <a:p>
            <a:pPr lvl="2" marL="914400" indent="-246960">
              <a:lnSpc>
                <a:spcPct val="100000"/>
              </a:lnSpc>
              <a:spcBef>
                <a:spcPts val="420"/>
              </a:spcBef>
              <a:buClr>
                <a:srgbClr val="009dd9"/>
              </a:buClr>
              <a:buSzPct val="70000"/>
              <a:buFont typeface="Wingdings 2" charset="2"/>
              <a:buChar char=""/>
            </a:pPr>
            <a:r>
              <a:rPr b="0" lang="el-GR" sz="2100" spc="-1" strike="noStrike">
                <a:solidFill>
                  <a:srgbClr val="000000"/>
                </a:solidFill>
                <a:latin typeface="Calibri"/>
              </a:rPr>
              <a:t>Τρίτου επιπέδου</a:t>
            </a:r>
            <a:endParaRPr b="0" lang="el-GR" sz="2100" spc="-1" strike="noStrike">
              <a:solidFill>
                <a:srgbClr val="000000"/>
              </a:solidFill>
              <a:latin typeface="Calibri"/>
            </a:endParaRPr>
          </a:p>
          <a:p>
            <a:pPr lvl="3" marL="1188720" indent="-210240">
              <a:lnSpc>
                <a:spcPct val="100000"/>
              </a:lnSpc>
              <a:spcBef>
                <a:spcPts val="400"/>
              </a:spcBef>
              <a:buClr>
                <a:srgbClr val="0bd0d9"/>
              </a:buClr>
              <a:buSzPct val="65000"/>
              <a:buFont typeface="Wingdings 2" charset="2"/>
              <a:buChar char=""/>
            </a:pPr>
            <a:r>
              <a:rPr b="0" lang="el-GR" sz="2000" spc="-1" strike="noStrike">
                <a:solidFill>
                  <a:srgbClr val="000000"/>
                </a:solidFill>
                <a:latin typeface="Calibri"/>
              </a:rPr>
              <a:t>Τέταρτου επιπέδου</a:t>
            </a:r>
            <a:endParaRPr b="0" lang="el-GR" sz="2000" spc="-1" strike="noStrike">
              <a:solidFill>
                <a:srgbClr val="000000"/>
              </a:solidFill>
              <a:latin typeface="Calibri"/>
            </a:endParaRPr>
          </a:p>
          <a:p>
            <a:pPr lvl="4" marL="1463040" indent="-210240">
              <a:lnSpc>
                <a:spcPct val="100000"/>
              </a:lnSpc>
              <a:spcBef>
                <a:spcPts val="400"/>
              </a:spcBef>
              <a:buClr>
                <a:srgbClr val="10cf9b"/>
              </a:buClr>
              <a:buSzPct val="65000"/>
              <a:buFont typeface="Wingdings 2" charset="2"/>
              <a:buChar char=""/>
            </a:pPr>
            <a:r>
              <a:rPr b="0" lang="el-GR" sz="2000" spc="-1" strike="noStrike">
                <a:solidFill>
                  <a:srgbClr val="000000"/>
                </a:solidFill>
                <a:latin typeface="Calibri"/>
              </a:rPr>
              <a:t>Πέμπτου επιπέδου</a:t>
            </a:r>
            <a:endParaRPr b="0" lang="el-GR" sz="2000" spc="-1" strike="noStrike">
              <a:solidFill>
                <a:srgbClr val="000000"/>
              </a:solidFill>
              <a:latin typeface="Calibri"/>
            </a:endParaRPr>
          </a:p>
        </p:txBody>
      </p:sp>
      <p:sp>
        <p:nvSpPr>
          <p:cNvPr id="47" name="6 - TextBox"/>
          <p:cNvSpPr/>
          <p:nvPr/>
        </p:nvSpPr>
        <p:spPr>
          <a:xfrm>
            <a:off x="467640" y="4875840"/>
            <a:ext cx="8208720" cy="272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el-GR" sz="1200" spc="-1" strike="noStrike">
                <a:solidFill>
                  <a:srgbClr val="000000"/>
                </a:solidFill>
                <a:latin typeface="Constantia"/>
              </a:rPr>
              <a:t>Σαλής Αναστάσιος – Μηχανολόγος 1</a:t>
            </a:r>
            <a:r>
              <a:rPr b="0" i="1" lang="el-GR" sz="1200" spc="-1" strike="noStrike" baseline="30000">
                <a:solidFill>
                  <a:srgbClr val="000000"/>
                </a:solidFill>
                <a:latin typeface="Constantia"/>
              </a:rPr>
              <a:t>ου</a:t>
            </a:r>
            <a:r>
              <a:rPr b="0" i="1" lang="el-GR" sz="1200" spc="-1" strike="noStrike">
                <a:solidFill>
                  <a:srgbClr val="000000"/>
                </a:solidFill>
                <a:latin typeface="Constantia"/>
              </a:rPr>
              <a:t> ΕΠΑ.Λ.  Δράμας</a:t>
            </a:r>
            <a:endParaRPr b="0" lang="en-US" sz="12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PlaceHolder 1"/>
          <p:cNvSpPr>
            <a:spLocks noGrp="1"/>
          </p:cNvSpPr>
          <p:nvPr>
            <p:ph type="title"/>
          </p:nvPr>
        </p:nvSpPr>
        <p:spPr>
          <a:xfrm>
            <a:off x="533520" y="339480"/>
            <a:ext cx="7851240" cy="935640"/>
          </a:xfrm>
          <a:prstGeom prst="rect">
            <a:avLst/>
          </a:prstGeom>
          <a:noFill/>
          <a:ln w="0">
            <a:noFill/>
          </a:ln>
        </p:spPr>
        <p:txBody>
          <a:bodyPr lIns="90000" rIns="18360" tIns="0" bIns="0" anchor="b">
            <a:normAutofit/>
          </a:bodyPr>
          <a:p>
            <a:pPr indent="0" algn="ctr">
              <a:lnSpc>
                <a:spcPct val="100000"/>
              </a:lnSpc>
              <a:buNone/>
            </a:pPr>
            <a:r>
              <a:rPr b="1" lang="el-GR" sz="5600" spc="-1" strike="noStrike">
                <a:solidFill>
                  <a:srgbClr val="50e0ea"/>
                </a:solidFill>
                <a:latin typeface="Calibri"/>
              </a:rPr>
              <a:t>Μ.Ε.Κ.  Ι</a:t>
            </a:r>
            <a:endParaRPr b="0" lang="el-GR" sz="5600" spc="-1" strike="noStrike">
              <a:solidFill>
                <a:srgbClr val="ffffff"/>
              </a:solidFill>
              <a:latin typeface="Constantia"/>
            </a:endParaRPr>
          </a:p>
        </p:txBody>
      </p:sp>
      <p:sp>
        <p:nvSpPr>
          <p:cNvPr id="85" name="PlaceHolder 2"/>
          <p:cNvSpPr>
            <a:spLocks noGrp="1"/>
          </p:cNvSpPr>
          <p:nvPr>
            <p:ph type="subTitle"/>
          </p:nvPr>
        </p:nvSpPr>
        <p:spPr>
          <a:xfrm>
            <a:off x="533520" y="1131480"/>
            <a:ext cx="7854480" cy="2376000"/>
          </a:xfrm>
          <a:prstGeom prst="rect">
            <a:avLst/>
          </a:prstGeom>
          <a:noFill/>
          <a:ln w="0">
            <a:noFill/>
          </a:ln>
        </p:spPr>
        <p:txBody>
          <a:bodyPr lIns="0" rIns="18360" tIns="45000" bIns="45000" anchor="t">
            <a:normAutofit fontScale="98000"/>
          </a:bodyPr>
          <a:p>
            <a:pPr indent="0" algn="r">
              <a:lnSpc>
                <a:spcPct val="150000"/>
              </a:lnSpc>
              <a:spcBef>
                <a:spcPts val="799"/>
              </a:spcBef>
              <a:buNone/>
              <a:tabLst>
                <a:tab algn="l" pos="0"/>
              </a:tabLst>
            </a:pPr>
            <a:r>
              <a:rPr b="0" lang="el-GR" sz="4000" spc="-1" strike="noStrike">
                <a:solidFill>
                  <a:srgbClr val="ffffff"/>
                </a:solidFill>
                <a:latin typeface="Calibri"/>
              </a:rPr>
              <a:t>Κεφάλαιο  4</a:t>
            </a:r>
            <a:endParaRPr b="0" lang="en-US" sz="4000" spc="-1" strike="noStrike">
              <a:solidFill>
                <a:srgbClr val="000000"/>
              </a:solidFill>
              <a:latin typeface="Arial"/>
            </a:endParaRPr>
          </a:p>
          <a:p>
            <a:pPr indent="0" algn="ctr">
              <a:lnSpc>
                <a:spcPct val="100000"/>
              </a:lnSpc>
              <a:spcBef>
                <a:spcPts val="799"/>
              </a:spcBef>
              <a:buNone/>
              <a:tabLst>
                <a:tab algn="l" pos="0"/>
              </a:tabLst>
            </a:pPr>
            <a:r>
              <a:rPr b="1" lang="el-GR" sz="4000" spc="-1" strike="noStrike">
                <a:solidFill>
                  <a:schemeClr val="accent5">
                    <a:lumMod val="20000"/>
                    <a:lumOff val="80000"/>
                  </a:schemeClr>
                </a:solidFill>
                <a:latin typeface="Calibri"/>
              </a:rPr>
              <a:t>Εκκεντροφόρος άξονας </a:t>
            </a:r>
            <a:endParaRPr b="0" lang="en-US" sz="4000" spc="-1" strike="noStrike">
              <a:solidFill>
                <a:srgbClr val="000000"/>
              </a:solidFill>
              <a:latin typeface="Arial"/>
            </a:endParaRPr>
          </a:p>
          <a:p>
            <a:pPr indent="0" algn="ctr">
              <a:lnSpc>
                <a:spcPct val="100000"/>
              </a:lnSpc>
              <a:spcBef>
                <a:spcPts val="799"/>
              </a:spcBef>
              <a:buNone/>
              <a:tabLst>
                <a:tab algn="l" pos="0"/>
              </a:tabLst>
            </a:pPr>
            <a:r>
              <a:rPr b="1" lang="el-GR" sz="4000" spc="-1" strike="noStrike">
                <a:solidFill>
                  <a:schemeClr val="accent5">
                    <a:lumMod val="20000"/>
                    <a:lumOff val="80000"/>
                  </a:schemeClr>
                </a:solidFill>
                <a:latin typeface="Calibri"/>
              </a:rPr>
              <a:t>Βαλβίδες</a:t>
            </a:r>
            <a:endParaRPr b="0" lang="en-US" sz="4000" spc="-1" strike="noStrike">
              <a:solidFill>
                <a:srgbClr val="000000"/>
              </a:solidFill>
              <a:latin typeface="Arial"/>
            </a:endParaRPr>
          </a:p>
        </p:txBody>
      </p:sp>
      <p:sp>
        <p:nvSpPr>
          <p:cNvPr id="86" name="3 - TextBox"/>
          <p:cNvSpPr/>
          <p:nvPr/>
        </p:nvSpPr>
        <p:spPr>
          <a:xfrm>
            <a:off x="611640" y="3579840"/>
            <a:ext cx="7920360" cy="1247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l-GR" sz="2400" spc="-1" strike="noStrike">
                <a:solidFill>
                  <a:srgbClr val="ffffff"/>
                </a:solidFill>
                <a:latin typeface="Constantia"/>
              </a:rPr>
              <a:t>ΣΑΛΗΣ  ΑΝΑΣΤΑΣΙΟΣ</a:t>
            </a:r>
            <a:endParaRPr b="0" lang="en-US" sz="2400" spc="-1" strike="noStrike">
              <a:solidFill>
                <a:srgbClr val="000000"/>
              </a:solidFill>
              <a:latin typeface="Arial"/>
            </a:endParaRPr>
          </a:p>
          <a:p>
            <a:pPr algn="ctr">
              <a:lnSpc>
                <a:spcPct val="100000"/>
              </a:lnSpc>
            </a:pPr>
            <a:r>
              <a:rPr b="1" lang="en-US" sz="1800" spc="-1" strike="noStrike">
                <a:solidFill>
                  <a:srgbClr val="f2f2f2"/>
                </a:solidFill>
                <a:latin typeface="Constantia"/>
              </a:rPr>
              <a:t>MSc in Management and Information Systems</a:t>
            </a:r>
            <a:endParaRPr b="0" lang="en-US" sz="1800" spc="-1" strike="noStrike">
              <a:solidFill>
                <a:srgbClr val="000000"/>
              </a:solidFill>
              <a:latin typeface="Arial"/>
            </a:endParaRPr>
          </a:p>
          <a:p>
            <a:pPr algn="ctr">
              <a:lnSpc>
                <a:spcPct val="100000"/>
              </a:lnSpc>
            </a:pPr>
            <a:r>
              <a:rPr b="0" lang="el-GR" sz="1800" spc="-1" strike="noStrike">
                <a:solidFill>
                  <a:srgbClr val="ffffff"/>
                </a:solidFill>
                <a:latin typeface="Constantia"/>
              </a:rPr>
              <a:t>Μηχανολόγος</a:t>
            </a:r>
            <a:endParaRPr b="0" lang="en-US" sz="1800" spc="-1" strike="noStrike">
              <a:solidFill>
                <a:srgbClr val="000000"/>
              </a:solidFill>
              <a:latin typeface="Arial"/>
            </a:endParaRPr>
          </a:p>
          <a:p>
            <a:pPr algn="ctr">
              <a:lnSpc>
                <a:spcPct val="100000"/>
              </a:lnSpc>
            </a:pPr>
            <a:r>
              <a:rPr b="0" lang="el-GR" sz="1600" spc="-1" strike="noStrike">
                <a:solidFill>
                  <a:srgbClr val="ffffff"/>
                </a:solidFill>
                <a:latin typeface="Constantia"/>
              </a:rPr>
              <a:t>Εκπαιδευτικός  1</a:t>
            </a:r>
            <a:r>
              <a:rPr b="0" lang="el-GR" sz="1600" spc="-1" strike="noStrike" baseline="30000">
                <a:solidFill>
                  <a:srgbClr val="ffffff"/>
                </a:solidFill>
                <a:latin typeface="Constantia"/>
              </a:rPr>
              <a:t>ου</a:t>
            </a:r>
            <a:r>
              <a:rPr b="0" lang="el-GR" sz="1600" spc="-1" strike="noStrike">
                <a:solidFill>
                  <a:srgbClr val="ffffff"/>
                </a:solidFill>
                <a:latin typeface="Constantia"/>
              </a:rPr>
              <a:t>  ΕΠΑ.Λ.  Δράμας</a:t>
            </a:r>
            <a:endParaRPr b="0" lang="en-US" sz="1600" spc="-1" strike="noStrike">
              <a:solidFill>
                <a:srgbClr val="000000"/>
              </a:solidFill>
              <a:latin typeface="Arial"/>
            </a:endParaRPr>
          </a:p>
        </p:txBody>
      </p:sp>
    </p:spTree>
  </p:cSld>
  <p:transition>
    <p:pull dir="rd"/>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Εκκεντροφόρος Άξονας</a:t>
            </a:r>
            <a:endParaRPr b="0" lang="en-US" sz="2300" spc="-1" strike="noStrike">
              <a:solidFill>
                <a:srgbClr val="000000"/>
              </a:solidFill>
              <a:latin typeface="Arial"/>
            </a:endParaRPr>
          </a:p>
        </p:txBody>
      </p:sp>
      <p:sp>
        <p:nvSpPr>
          <p:cNvPr id="118" name="3 - TextBox"/>
          <p:cNvSpPr/>
          <p:nvPr/>
        </p:nvSpPr>
        <p:spPr>
          <a:xfrm>
            <a:off x="251640" y="555480"/>
            <a:ext cx="5400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chemeClr val="accent4">
                    <a:lumMod val="50000"/>
                  </a:schemeClr>
                </a:solidFill>
                <a:latin typeface="Calibri"/>
              </a:rPr>
              <a:t>2. Κινητήρας με τις βαλβίδες και τον εκκεντροφόρο άξονα στην κυλινδροκεφαλή.</a:t>
            </a:r>
            <a:endParaRPr b="0" lang="en-US" sz="1800" spc="-1" strike="noStrike">
              <a:solidFill>
                <a:srgbClr val="000000"/>
              </a:solidFill>
              <a:latin typeface="Arial"/>
            </a:endParaRPr>
          </a:p>
        </p:txBody>
      </p:sp>
      <p:sp>
        <p:nvSpPr>
          <p:cNvPr id="119" name="5 - TextBox"/>
          <p:cNvSpPr/>
          <p:nvPr/>
        </p:nvSpPr>
        <p:spPr>
          <a:xfrm>
            <a:off x="323640" y="1526400"/>
            <a:ext cx="4752000" cy="20098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Calibri"/>
              </a:rPr>
              <a:t>Οι κινητήρες αυτοί ονομάζονται κινητήρες με επικεφαλής εκκεντροφόρο (OHC -Overhead Camshaft),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Calibri"/>
              </a:rPr>
              <a:t>ενώ είναι δυνατό να υπάρχουν και δύο εκκεντροφόροι (DOHC -Double Overhead Camshaft)</a:t>
            </a:r>
            <a:endParaRPr b="0" lang="en-US" sz="1800" spc="-1" strike="noStrike">
              <a:solidFill>
                <a:srgbClr val="000000"/>
              </a:solidFill>
              <a:latin typeface="Arial"/>
            </a:endParaRPr>
          </a:p>
        </p:txBody>
      </p:sp>
      <p:pic>
        <p:nvPicPr>
          <p:cNvPr id="120" name="Picture 2" descr=""/>
          <p:cNvPicPr/>
          <p:nvPr/>
        </p:nvPicPr>
        <p:blipFill>
          <a:blip r:embed="rId1"/>
          <a:stretch/>
        </p:blipFill>
        <p:spPr>
          <a:xfrm>
            <a:off x="5436000" y="1131480"/>
            <a:ext cx="2372400" cy="2703600"/>
          </a:xfrm>
          <a:prstGeom prst="rect">
            <a:avLst/>
          </a:prstGeom>
          <a:ln w="9525">
            <a:noFill/>
          </a:ln>
        </p:spPr>
      </p:pic>
    </p:spTree>
  </p:cSld>
  <p:transition>
    <p:pull dir="rd"/>
  </p:transition>
  <p:timing>
    <p:tnLst>
      <p:par>
        <p:cTn id="115" dur="indefinite" restart="never" nodeType="tmRoot">
          <p:childTnLst>
            <p:seq>
              <p:cTn id="116" dur="indefinite" nodeType="mainSeq">
                <p:childTnLst>
                  <p:par>
                    <p:cTn id="117" fill="hold">
                      <p:stCondLst>
                        <p:cond delay="indefinite"/>
                      </p:stCondLst>
                      <p:childTnLst>
                        <p:par>
                          <p:cTn id="118" fill="hold">
                            <p:stCondLst>
                              <p:cond delay="0"/>
                            </p:stCondLst>
                            <p:childTnLst>
                              <p:par>
                                <p:cTn id="119" nodeType="clickEffect" fill="hold" presetClass="entr" presetID="2" presetSubtype="4">
                                  <p:stCondLst>
                                    <p:cond delay="0"/>
                                  </p:stCondLst>
                                  <p:childTnLst>
                                    <p:set>
                                      <p:cBhvr>
                                        <p:cTn id="120" dur="1" fill="hold">
                                          <p:stCondLst>
                                            <p:cond delay="0"/>
                                          </p:stCondLst>
                                        </p:cTn>
                                        <p:tgtEl>
                                          <p:spTgt spid="119">
                                            <p:txEl>
                                              <p:pRg st="2" end="2"/>
                                            </p:txEl>
                                          </p:spTgt>
                                        </p:tgtEl>
                                        <p:attrNameLst>
                                          <p:attrName>style.visibility</p:attrName>
                                        </p:attrNameLst>
                                      </p:cBhvr>
                                      <p:to>
                                        <p:strVal val="visible"/>
                                      </p:to>
                                    </p:set>
                                    <p:anim calcmode="lin" valueType="num">
                                      <p:cBhvr additive="repl">
                                        <p:cTn id="121" dur="500" fill="hold"/>
                                        <p:tgtEl>
                                          <p:spTgt spid="119">
                                            <p:txEl>
                                              <p:pRg st="2" end="2"/>
                                            </p:txEl>
                                          </p:spTgt>
                                        </p:tgtEl>
                                        <p:attrNameLst>
                                          <p:attrName>ppt_x</p:attrName>
                                        </p:attrNameLst>
                                      </p:cBhvr>
                                      <p:tavLst>
                                        <p:tav tm="0">
                                          <p:val>
                                            <p:strVal val="#ppt_x"/>
                                          </p:val>
                                        </p:tav>
                                        <p:tav tm="100000">
                                          <p:val>
                                            <p:strVal val="#ppt_x"/>
                                          </p:val>
                                        </p:tav>
                                      </p:tavLst>
                                    </p:anim>
                                    <p:anim calcmode="lin" valueType="num">
                                      <p:cBhvr additive="repl">
                                        <p:cTn id="122" dur="500" fill="hold"/>
                                        <p:tgtEl>
                                          <p:spTgt spid="119">
                                            <p:txEl>
                                              <p:pRg st="2" end="2"/>
                                            </p:txEl>
                                          </p:spTgt>
                                        </p:tgtEl>
                                        <p:attrNameLst>
                                          <p:attrName>ppt_y</p:attrName>
                                        </p:attrNameLst>
                                      </p:cBhvr>
                                      <p:tavLst>
                                        <p:tav tm="0">
                                          <p:val>
                                            <p:strVal val="1+#ppt_h/2"/>
                                          </p:val>
                                        </p:tav>
                                        <p:tav tm="100000">
                                          <p:val>
                                            <p:strVal val="#ppt_y"/>
                                          </p:val>
                                        </p:tav>
                                      </p:tavLst>
                                    </p:anim>
                                  </p:childTnLst>
                                </p:cTn>
                              </p:par>
                              <p:par>
                                <p:cTn id="123" nodeType="withEffect" fill="hold" presetClass="entr" presetID="5" presetSubtype="10">
                                  <p:stCondLst>
                                    <p:cond delay="0"/>
                                  </p:stCondLst>
                                  <p:childTnLst>
                                    <p:set>
                                      <p:cBhvr>
                                        <p:cTn id="124" dur="1" fill="hold">
                                          <p:stCondLst>
                                            <p:cond delay="0"/>
                                          </p:stCondLst>
                                        </p:cTn>
                                        <p:tgtEl>
                                          <p:spTgt spid="120"/>
                                        </p:tgtEl>
                                        <p:attrNameLst>
                                          <p:attrName>style.visibility</p:attrName>
                                        </p:attrNameLst>
                                      </p:cBhvr>
                                      <p:to>
                                        <p:strVal val="visible"/>
                                      </p:to>
                                    </p:set>
                                    <p:animEffect filter="checkerboard(across)" transition="in">
                                      <p:cBhvr additive="repl">
                                        <p:cTn id="125" dur="5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Εκκεντροφόρος Άξονας</a:t>
            </a:r>
            <a:endParaRPr b="0" lang="en-US" sz="2300" spc="-1" strike="noStrike">
              <a:solidFill>
                <a:srgbClr val="000000"/>
              </a:solidFill>
              <a:latin typeface="Arial"/>
            </a:endParaRPr>
          </a:p>
        </p:txBody>
      </p:sp>
      <p:sp>
        <p:nvSpPr>
          <p:cNvPr id="122" name="3 - TextBox"/>
          <p:cNvSpPr/>
          <p:nvPr/>
        </p:nvSpPr>
        <p:spPr>
          <a:xfrm>
            <a:off x="251640" y="555480"/>
            <a:ext cx="85687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chemeClr val="accent4">
                    <a:lumMod val="50000"/>
                  </a:schemeClr>
                </a:solidFill>
                <a:latin typeface="Calibri"/>
              </a:rPr>
              <a:t>3. Κινητήρας με βαλβίδες και εκκεντροφόρο άξονα στα πλάγια.</a:t>
            </a:r>
            <a:endParaRPr b="0" lang="en-US" sz="1800" spc="-1" strike="noStrike">
              <a:solidFill>
                <a:srgbClr val="000000"/>
              </a:solidFill>
              <a:latin typeface="Arial"/>
            </a:endParaRPr>
          </a:p>
        </p:txBody>
      </p:sp>
      <p:sp>
        <p:nvSpPr>
          <p:cNvPr id="123" name="5 - TextBox"/>
          <p:cNvSpPr/>
          <p:nvPr/>
        </p:nvSpPr>
        <p:spPr>
          <a:xfrm>
            <a:off x="323640" y="1347480"/>
            <a:ext cx="2880000" cy="28328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Calibri"/>
              </a:rPr>
              <a:t>Στην περίπτωση αυτή ο εκκεντροφόρος άξονας βρίσκεται τοποθετημένος κάτω από τις βαλβίδες.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Calibri"/>
              </a:rPr>
              <a:t>Ο μηχανισμός κίνησης αποτελείται από το ωστήριο (ποτηράκι), τη βίδα ρύθμισης, το ελατήριο της βαλβίδας και τον οδηγό.</a:t>
            </a:r>
            <a:endParaRPr b="0" lang="en-US" sz="1800" spc="-1" strike="noStrike">
              <a:solidFill>
                <a:srgbClr val="000000"/>
              </a:solidFill>
              <a:latin typeface="Arial"/>
            </a:endParaRPr>
          </a:p>
        </p:txBody>
      </p:sp>
      <p:sp>
        <p:nvSpPr>
          <p:cNvPr id="124" name="6 - TextBox"/>
          <p:cNvSpPr/>
          <p:nvPr/>
        </p:nvSpPr>
        <p:spPr>
          <a:xfrm>
            <a:off x="6084000" y="1347480"/>
            <a:ext cx="2664000" cy="2788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700" spc="-1" strike="noStrike">
                <a:solidFill>
                  <a:srgbClr val="000000"/>
                </a:solidFill>
                <a:latin typeface="Calibri"/>
              </a:rPr>
              <a:t>Ο εκκεντροφόρος και οι βαλβίδες στα πλάγια.</a:t>
            </a:r>
            <a:endParaRPr b="0" lang="en-US" sz="1700" spc="-1" strike="noStrike">
              <a:solidFill>
                <a:srgbClr val="000000"/>
              </a:solidFill>
              <a:latin typeface="Arial"/>
            </a:endParaRPr>
          </a:p>
          <a:p>
            <a:pPr algn="ctr">
              <a:lnSpc>
                <a:spcPct val="100000"/>
              </a:lnSpc>
            </a:pPr>
            <a:endParaRPr b="0" lang="en-US" sz="900" spc="-1" strike="noStrike">
              <a:solidFill>
                <a:srgbClr val="000000"/>
              </a:solidFill>
              <a:latin typeface="Arial"/>
            </a:endParaRPr>
          </a:p>
          <a:p>
            <a:pPr>
              <a:lnSpc>
                <a:spcPct val="100000"/>
              </a:lnSpc>
              <a:spcAft>
                <a:spcPts val="300"/>
              </a:spcAft>
            </a:pPr>
            <a:r>
              <a:rPr b="0" lang="el-GR" sz="1700" spc="-1" strike="noStrike">
                <a:solidFill>
                  <a:srgbClr val="000000"/>
                </a:solidFill>
                <a:latin typeface="Calibri"/>
              </a:rPr>
              <a:t>α. Εκκεντροφόρος</a:t>
            </a:r>
            <a:endParaRPr b="0" lang="en-US" sz="1700" spc="-1" strike="noStrike">
              <a:solidFill>
                <a:srgbClr val="000000"/>
              </a:solidFill>
              <a:latin typeface="Arial"/>
            </a:endParaRPr>
          </a:p>
          <a:p>
            <a:pPr>
              <a:lnSpc>
                <a:spcPct val="100000"/>
              </a:lnSpc>
              <a:spcAft>
                <a:spcPts val="300"/>
              </a:spcAft>
            </a:pPr>
            <a:r>
              <a:rPr b="0" lang="el-GR" sz="1700" spc="-1" strike="noStrike">
                <a:solidFill>
                  <a:srgbClr val="000000"/>
                </a:solidFill>
                <a:latin typeface="Calibri"/>
              </a:rPr>
              <a:t>β. Έκκεντρο</a:t>
            </a:r>
            <a:endParaRPr b="0" lang="en-US" sz="1700" spc="-1" strike="noStrike">
              <a:solidFill>
                <a:srgbClr val="000000"/>
              </a:solidFill>
              <a:latin typeface="Arial"/>
            </a:endParaRPr>
          </a:p>
          <a:p>
            <a:pPr>
              <a:lnSpc>
                <a:spcPct val="100000"/>
              </a:lnSpc>
              <a:spcAft>
                <a:spcPts val="300"/>
              </a:spcAft>
            </a:pPr>
            <a:r>
              <a:rPr b="0" lang="el-GR" sz="1700" spc="-1" strike="noStrike">
                <a:solidFill>
                  <a:srgbClr val="000000"/>
                </a:solidFill>
                <a:latin typeface="Calibri"/>
              </a:rPr>
              <a:t>γ. Ωστήριο (ποτηράκι)</a:t>
            </a:r>
            <a:endParaRPr b="0" lang="en-US" sz="1700" spc="-1" strike="noStrike">
              <a:solidFill>
                <a:srgbClr val="000000"/>
              </a:solidFill>
              <a:latin typeface="Arial"/>
            </a:endParaRPr>
          </a:p>
          <a:p>
            <a:pPr>
              <a:lnSpc>
                <a:spcPct val="100000"/>
              </a:lnSpc>
              <a:spcAft>
                <a:spcPts val="300"/>
              </a:spcAft>
            </a:pPr>
            <a:r>
              <a:rPr b="0" lang="el-GR" sz="1700" spc="-1" strike="noStrike">
                <a:solidFill>
                  <a:srgbClr val="000000"/>
                </a:solidFill>
                <a:latin typeface="Calibri"/>
              </a:rPr>
              <a:t>δ. Βίδα ρύθμισης</a:t>
            </a:r>
            <a:endParaRPr b="0" lang="en-US" sz="1700" spc="-1" strike="noStrike">
              <a:solidFill>
                <a:srgbClr val="000000"/>
              </a:solidFill>
              <a:latin typeface="Arial"/>
            </a:endParaRPr>
          </a:p>
          <a:p>
            <a:pPr>
              <a:lnSpc>
                <a:spcPct val="100000"/>
              </a:lnSpc>
              <a:spcAft>
                <a:spcPts val="300"/>
              </a:spcAft>
            </a:pPr>
            <a:r>
              <a:rPr b="0" lang="el-GR" sz="1700" spc="-1" strike="noStrike">
                <a:solidFill>
                  <a:srgbClr val="000000"/>
                </a:solidFill>
                <a:latin typeface="Calibri"/>
              </a:rPr>
              <a:t>ε. Ελατήριο βαλβίδας</a:t>
            </a:r>
            <a:endParaRPr b="0" lang="en-US" sz="1700" spc="-1" strike="noStrike">
              <a:solidFill>
                <a:srgbClr val="000000"/>
              </a:solidFill>
              <a:latin typeface="Arial"/>
            </a:endParaRPr>
          </a:p>
          <a:p>
            <a:pPr>
              <a:lnSpc>
                <a:spcPct val="100000"/>
              </a:lnSpc>
              <a:spcAft>
                <a:spcPts val="300"/>
              </a:spcAft>
            </a:pPr>
            <a:r>
              <a:rPr b="0" lang="el-GR" sz="1700" spc="-1" strike="noStrike">
                <a:solidFill>
                  <a:srgbClr val="000000"/>
                </a:solidFill>
                <a:latin typeface="Calibri"/>
              </a:rPr>
              <a:t>στ. 0δηγός</a:t>
            </a:r>
            <a:endParaRPr b="0" lang="en-US" sz="1700" spc="-1" strike="noStrike">
              <a:solidFill>
                <a:srgbClr val="000000"/>
              </a:solidFill>
              <a:latin typeface="Arial"/>
            </a:endParaRPr>
          </a:p>
          <a:p>
            <a:pPr>
              <a:lnSpc>
                <a:spcPct val="100000"/>
              </a:lnSpc>
              <a:spcAft>
                <a:spcPts val="300"/>
              </a:spcAft>
            </a:pPr>
            <a:r>
              <a:rPr b="0" lang="el-GR" sz="1700" spc="-1" strike="noStrike">
                <a:solidFill>
                  <a:srgbClr val="000000"/>
                </a:solidFill>
                <a:latin typeface="Calibri"/>
              </a:rPr>
              <a:t>ζ. Βαλβίδα</a:t>
            </a:r>
            <a:endParaRPr b="0" lang="en-US" sz="1700" spc="-1" strike="noStrike">
              <a:solidFill>
                <a:srgbClr val="000000"/>
              </a:solidFill>
              <a:latin typeface="Arial"/>
            </a:endParaRPr>
          </a:p>
        </p:txBody>
      </p:sp>
      <p:pic>
        <p:nvPicPr>
          <p:cNvPr id="125" name="Picture 2" descr=""/>
          <p:cNvPicPr/>
          <p:nvPr/>
        </p:nvPicPr>
        <p:blipFill>
          <a:blip r:embed="rId1"/>
          <a:stretch/>
        </p:blipFill>
        <p:spPr>
          <a:xfrm>
            <a:off x="3317400" y="1275480"/>
            <a:ext cx="2406600" cy="2952000"/>
          </a:xfrm>
          <a:prstGeom prst="rect">
            <a:avLst/>
          </a:prstGeom>
          <a:ln w="9525">
            <a:noFill/>
          </a:ln>
        </p:spPr>
      </p:pic>
    </p:spTree>
  </p:cSld>
  <p:transition>
    <p:pull dir="rd"/>
  </p:transition>
  <p:timing>
    <p:tnLst>
      <p:par>
        <p:cTn id="126" dur="indefinite" restart="never" nodeType="tmRoot">
          <p:childTnLst>
            <p:seq>
              <p:cTn id="127" dur="indefinite" nodeType="mainSeq">
                <p:childTnLst>
                  <p:par>
                    <p:cTn id="128" fill="hold">
                      <p:stCondLst>
                        <p:cond delay="indefinite"/>
                      </p:stCondLst>
                      <p:childTnLst>
                        <p:par>
                          <p:cTn id="129" fill="hold">
                            <p:stCondLst>
                              <p:cond delay="0"/>
                            </p:stCondLst>
                            <p:childTnLst>
                              <p:par>
                                <p:cTn id="130" nodeType="clickEffect" fill="hold" presetClass="entr" presetID="5" presetSubtype="10">
                                  <p:stCondLst>
                                    <p:cond delay="0"/>
                                  </p:stCondLst>
                                  <p:childTnLst>
                                    <p:set>
                                      <p:cBhvr>
                                        <p:cTn id="131" dur="1" fill="hold">
                                          <p:stCondLst>
                                            <p:cond delay="0"/>
                                          </p:stCondLst>
                                        </p:cTn>
                                        <p:tgtEl>
                                          <p:spTgt spid="125"/>
                                        </p:tgtEl>
                                        <p:attrNameLst>
                                          <p:attrName>style.visibility</p:attrName>
                                        </p:attrNameLst>
                                      </p:cBhvr>
                                      <p:to>
                                        <p:strVal val="visible"/>
                                      </p:to>
                                    </p:set>
                                    <p:animEffect filter="checkerboard(across)" transition="in">
                                      <p:cBhvr additive="repl">
                                        <p:cTn id="132" dur="500"/>
                                        <p:tgtEl>
                                          <p:spTgt spid="125"/>
                                        </p:tgtEl>
                                      </p:cBhvr>
                                    </p:animEffect>
                                  </p:childTnLst>
                                </p:cTn>
                              </p:par>
                            </p:childTnLst>
                          </p:cTn>
                        </p:par>
                        <p:par>
                          <p:cTn id="133" fill="hold">
                            <p:stCondLst>
                              <p:cond delay="500"/>
                            </p:stCondLst>
                            <p:childTnLst>
                              <p:par>
                                <p:cTn id="134" nodeType="afterEffect" fill="hold" presetClass="entr" presetID="5" presetSubtype="10">
                                  <p:stCondLst>
                                    <p:cond delay="0"/>
                                  </p:stCondLst>
                                  <p:childTnLst>
                                    <p:set>
                                      <p:cBhvr>
                                        <p:cTn id="135" dur="1" fill="hold">
                                          <p:stCondLst>
                                            <p:cond delay="0"/>
                                          </p:stCondLst>
                                        </p:cTn>
                                        <p:tgtEl>
                                          <p:spTgt spid="124"/>
                                        </p:tgtEl>
                                        <p:attrNameLst>
                                          <p:attrName>style.visibility</p:attrName>
                                        </p:attrNameLst>
                                      </p:cBhvr>
                                      <p:to>
                                        <p:strVal val="visible"/>
                                      </p:to>
                                    </p:set>
                                    <p:animEffect filter="checkerboard(across)" transition="in">
                                      <p:cBhvr additive="repl">
                                        <p:cTn id="136" dur="500"/>
                                        <p:tgtEl>
                                          <p:spTgt spid="124"/>
                                        </p:tgtEl>
                                      </p:cBhvr>
                                    </p:animEffect>
                                  </p:childTnLst>
                                </p:cTn>
                              </p:par>
                            </p:childTnLst>
                          </p:cTn>
                        </p:par>
                      </p:childTnLst>
                    </p:cTn>
                  </p:par>
                  <p:par>
                    <p:cTn id="137" fill="hold">
                      <p:stCondLst>
                        <p:cond delay="indefinite"/>
                      </p:stCondLst>
                      <p:childTnLst>
                        <p:par>
                          <p:cTn id="138" fill="hold">
                            <p:stCondLst>
                              <p:cond delay="0"/>
                            </p:stCondLst>
                            <p:childTnLst>
                              <p:par>
                                <p:cTn id="139" nodeType="clickEffect" fill="hold" presetClass="entr" presetID="2" presetSubtype="4">
                                  <p:stCondLst>
                                    <p:cond delay="0"/>
                                  </p:stCondLst>
                                  <p:childTnLst>
                                    <p:set>
                                      <p:cBhvr>
                                        <p:cTn id="140" dur="1" fill="hold">
                                          <p:stCondLst>
                                            <p:cond delay="0"/>
                                          </p:stCondLst>
                                        </p:cTn>
                                        <p:tgtEl>
                                          <p:spTgt spid="123">
                                            <p:txEl>
                                              <p:pRg st="2" end="2"/>
                                            </p:txEl>
                                          </p:spTgt>
                                        </p:tgtEl>
                                        <p:attrNameLst>
                                          <p:attrName>style.visibility</p:attrName>
                                        </p:attrNameLst>
                                      </p:cBhvr>
                                      <p:to>
                                        <p:strVal val="visible"/>
                                      </p:to>
                                    </p:set>
                                    <p:anim calcmode="lin" valueType="num">
                                      <p:cBhvr additive="repl">
                                        <p:cTn id="141" dur="500" fill="hold"/>
                                        <p:tgtEl>
                                          <p:spTgt spid="123">
                                            <p:txEl>
                                              <p:pRg st="2" end="2"/>
                                            </p:txEl>
                                          </p:spTgt>
                                        </p:tgtEl>
                                        <p:attrNameLst>
                                          <p:attrName>ppt_x</p:attrName>
                                        </p:attrNameLst>
                                      </p:cBhvr>
                                      <p:tavLst>
                                        <p:tav tm="0">
                                          <p:val>
                                            <p:strVal val="#ppt_x"/>
                                          </p:val>
                                        </p:tav>
                                        <p:tav tm="100000">
                                          <p:val>
                                            <p:strVal val="#ppt_x"/>
                                          </p:val>
                                        </p:tav>
                                      </p:tavLst>
                                    </p:anim>
                                    <p:anim calcmode="lin" valueType="num">
                                      <p:cBhvr additive="repl">
                                        <p:cTn id="142" dur="500" fill="hold"/>
                                        <p:tgtEl>
                                          <p:spTgt spid="1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Βαλβίδες</a:t>
            </a:r>
            <a:endParaRPr b="0" lang="en-US" sz="2300" spc="-1" strike="noStrike">
              <a:solidFill>
                <a:srgbClr val="000000"/>
              </a:solidFill>
              <a:latin typeface="Arial"/>
            </a:endParaRPr>
          </a:p>
        </p:txBody>
      </p:sp>
      <p:sp>
        <p:nvSpPr>
          <p:cNvPr id="127" name="7 - TextBox"/>
          <p:cNvSpPr/>
          <p:nvPr/>
        </p:nvSpPr>
        <p:spPr>
          <a:xfrm>
            <a:off x="395640" y="1864440"/>
            <a:ext cx="8424720" cy="912600"/>
          </a:xfrm>
          <a:prstGeom prst="rect">
            <a:avLst/>
          </a:prstGeom>
          <a:solidFill>
            <a:srgbClr val="ffffff"/>
          </a:solidFill>
          <a:ln>
            <a:solidFill>
              <a:srgbClr val="0bd0d9"/>
            </a:solidFill>
            <a:round/>
          </a:ln>
        </p:spPr>
        <p:style>
          <a:lnRef idx="2">
            <a:schemeClr val="accent3"/>
          </a:lnRef>
          <a:fillRef idx="1">
            <a:schemeClr val="lt1"/>
          </a:fillRef>
          <a:effectRef idx="0">
            <a:schemeClr val="accent3"/>
          </a:effectRef>
          <a:fontRef idx="minor"/>
        </p:style>
        <p:txBody>
          <a:bodyPr lIns="90000" rIns="90000" tIns="45000" bIns="45000" anchor="t">
            <a:spAutoFit/>
          </a:bodyPr>
          <a:p>
            <a:pPr algn="ctr">
              <a:lnSpc>
                <a:spcPct val="100000"/>
              </a:lnSpc>
            </a:pPr>
            <a:r>
              <a:rPr b="0" lang="el-GR" sz="1800" spc="-1" strike="noStrike">
                <a:solidFill>
                  <a:schemeClr val="dk1"/>
                </a:solidFill>
                <a:latin typeface="Calibri"/>
              </a:rPr>
              <a:t>Προορισμός των βαλβίδων είναι να ανοίγουν και να κλείνουν την κατάλληλη στιγμή του κύκλου λειτουργίας του κινητήρα, ώστε να εξασφαλίζεται η διαδοχική σειρά των χρόνων εισαγωγής, συμπίεσης, εκτόνωσης και εξαγωγής.</a:t>
            </a:r>
            <a:endParaRPr b="0" lang="en-US" sz="1800" spc="-1" strike="noStrike">
              <a:solidFill>
                <a:srgbClr val="000000"/>
              </a:solidFill>
              <a:latin typeface="Arial"/>
            </a:endParaRPr>
          </a:p>
        </p:txBody>
      </p:sp>
    </p:spTree>
  </p:cSld>
  <p:transition>
    <p:pull dir="rd"/>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Βαλβίδες</a:t>
            </a:r>
            <a:endParaRPr b="0" lang="en-US" sz="2300" spc="-1" strike="noStrike">
              <a:solidFill>
                <a:srgbClr val="000000"/>
              </a:solidFill>
              <a:latin typeface="Arial"/>
            </a:endParaRPr>
          </a:p>
        </p:txBody>
      </p:sp>
      <p:sp>
        <p:nvSpPr>
          <p:cNvPr id="129" name="5 - TextBox"/>
          <p:cNvSpPr/>
          <p:nvPr/>
        </p:nvSpPr>
        <p:spPr>
          <a:xfrm>
            <a:off x="323640" y="483480"/>
            <a:ext cx="8352720" cy="16135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Calibri"/>
              </a:rPr>
              <a:t>Τα μέρη από τα οποία αποτελείται η βαλβίδα είναι τα εξής:</a:t>
            </a:r>
            <a:endParaRPr b="0" lang="en-US" sz="1800" spc="-1" strike="noStrike">
              <a:solidFill>
                <a:srgbClr val="000000"/>
              </a:solidFill>
              <a:latin typeface="Arial"/>
            </a:endParaRPr>
          </a:p>
          <a:p>
            <a:pPr>
              <a:lnSpc>
                <a:spcPct val="100000"/>
              </a:lnSpc>
              <a:spcBef>
                <a:spcPts val="1199"/>
              </a:spcBef>
            </a:pPr>
            <a:r>
              <a:rPr b="0" lang="el-GR" sz="1800" spc="-1" strike="noStrike">
                <a:solidFill>
                  <a:srgbClr val="000000"/>
                </a:solidFill>
                <a:latin typeface="Calibri"/>
              </a:rPr>
              <a:t>1. Η κεφαλή</a:t>
            </a:r>
            <a:endParaRPr b="0" lang="en-US" sz="1800" spc="-1" strike="noStrike">
              <a:solidFill>
                <a:srgbClr val="000000"/>
              </a:solidFill>
              <a:latin typeface="Arial"/>
            </a:endParaRPr>
          </a:p>
          <a:p>
            <a:pPr>
              <a:lnSpc>
                <a:spcPct val="100000"/>
              </a:lnSpc>
            </a:pPr>
            <a:r>
              <a:rPr b="0" lang="el-GR" sz="1800" spc="-1" strike="noStrike">
                <a:solidFill>
                  <a:srgbClr val="000000"/>
                </a:solidFill>
                <a:latin typeface="Calibri"/>
              </a:rPr>
              <a:t>2. Η έδρα</a:t>
            </a:r>
            <a:endParaRPr b="0" lang="en-US" sz="1800" spc="-1" strike="noStrike">
              <a:solidFill>
                <a:srgbClr val="000000"/>
              </a:solidFill>
              <a:latin typeface="Arial"/>
            </a:endParaRPr>
          </a:p>
          <a:p>
            <a:pPr>
              <a:lnSpc>
                <a:spcPct val="100000"/>
              </a:lnSpc>
            </a:pPr>
            <a:r>
              <a:rPr b="0" lang="el-GR" sz="1800" spc="-1" strike="noStrike">
                <a:solidFill>
                  <a:srgbClr val="000000"/>
                </a:solidFill>
                <a:latin typeface="Calibri"/>
              </a:rPr>
              <a:t>3. Το στέλεχος και</a:t>
            </a:r>
            <a:endParaRPr b="0" lang="en-US" sz="1800" spc="-1" strike="noStrike">
              <a:solidFill>
                <a:srgbClr val="000000"/>
              </a:solidFill>
              <a:latin typeface="Arial"/>
            </a:endParaRPr>
          </a:p>
          <a:p>
            <a:pPr>
              <a:lnSpc>
                <a:spcPct val="100000"/>
              </a:lnSpc>
            </a:pPr>
            <a:r>
              <a:rPr b="0" lang="el-GR" sz="1800" spc="-1" strike="noStrike">
                <a:solidFill>
                  <a:srgbClr val="000000"/>
                </a:solidFill>
                <a:latin typeface="Calibri"/>
              </a:rPr>
              <a:t>4. Η ουρά</a:t>
            </a:r>
            <a:endParaRPr b="0" lang="en-US" sz="1800" spc="-1" strike="noStrike">
              <a:solidFill>
                <a:srgbClr val="000000"/>
              </a:solidFill>
              <a:latin typeface="Arial"/>
            </a:endParaRPr>
          </a:p>
        </p:txBody>
      </p:sp>
      <p:sp>
        <p:nvSpPr>
          <p:cNvPr id="130" name="6 - TextBox"/>
          <p:cNvSpPr/>
          <p:nvPr/>
        </p:nvSpPr>
        <p:spPr>
          <a:xfrm>
            <a:off x="5076000" y="1131480"/>
            <a:ext cx="3888000" cy="32000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700" spc="-1" strike="noStrike">
                <a:solidFill>
                  <a:srgbClr val="000000"/>
                </a:solidFill>
                <a:latin typeface="Calibri"/>
              </a:rPr>
              <a:t>ενώ το σύστημα στήριξης, κίνησης και λειτουργίας της βαλβίδας περιλαμβάνει:</a:t>
            </a:r>
            <a:endParaRPr b="0" lang="en-US" sz="1700" spc="-1" strike="noStrike">
              <a:solidFill>
                <a:srgbClr val="000000"/>
              </a:solidFill>
              <a:latin typeface="Arial"/>
            </a:endParaRPr>
          </a:p>
          <a:p>
            <a:pPr algn="ctr">
              <a:lnSpc>
                <a:spcPct val="100000"/>
              </a:lnSpc>
            </a:pPr>
            <a:endParaRPr b="0" lang="en-US" sz="1700" spc="-1" strike="noStrike">
              <a:solidFill>
                <a:srgbClr val="000000"/>
              </a:solidFill>
              <a:latin typeface="Arial"/>
            </a:endParaRPr>
          </a:p>
          <a:p>
            <a:pPr>
              <a:lnSpc>
                <a:spcPct val="100000"/>
              </a:lnSpc>
            </a:pPr>
            <a:r>
              <a:rPr b="0" lang="el-GR" sz="1700" spc="-1" strike="noStrike">
                <a:solidFill>
                  <a:srgbClr val="000000"/>
                </a:solidFill>
                <a:latin typeface="Calibri"/>
              </a:rPr>
              <a:t>5. Την υποδοχή της έδρας</a:t>
            </a:r>
            <a:endParaRPr b="0" lang="en-US" sz="1700" spc="-1" strike="noStrike">
              <a:solidFill>
                <a:srgbClr val="000000"/>
              </a:solidFill>
              <a:latin typeface="Arial"/>
            </a:endParaRPr>
          </a:p>
          <a:p>
            <a:pPr>
              <a:lnSpc>
                <a:spcPct val="100000"/>
              </a:lnSpc>
            </a:pPr>
            <a:r>
              <a:rPr b="0" lang="el-GR" sz="1700" spc="-1" strike="noStrike">
                <a:solidFill>
                  <a:srgbClr val="000000"/>
                </a:solidFill>
                <a:latin typeface="Calibri"/>
              </a:rPr>
              <a:t>6. Τον οδηγό</a:t>
            </a:r>
            <a:endParaRPr b="0" lang="en-US" sz="1700" spc="-1" strike="noStrike">
              <a:solidFill>
                <a:srgbClr val="000000"/>
              </a:solidFill>
              <a:latin typeface="Arial"/>
            </a:endParaRPr>
          </a:p>
          <a:p>
            <a:pPr>
              <a:lnSpc>
                <a:spcPct val="100000"/>
              </a:lnSpc>
            </a:pPr>
            <a:r>
              <a:rPr b="0" lang="el-GR" sz="1700" spc="-1" strike="noStrike">
                <a:solidFill>
                  <a:srgbClr val="000000"/>
                </a:solidFill>
                <a:latin typeface="Calibri"/>
              </a:rPr>
              <a:t>7. Το εσωτερικό ελατήριο</a:t>
            </a:r>
            <a:endParaRPr b="0" lang="en-US" sz="1700" spc="-1" strike="noStrike">
              <a:solidFill>
                <a:srgbClr val="000000"/>
              </a:solidFill>
              <a:latin typeface="Arial"/>
            </a:endParaRPr>
          </a:p>
          <a:p>
            <a:pPr>
              <a:lnSpc>
                <a:spcPct val="100000"/>
              </a:lnSpc>
            </a:pPr>
            <a:r>
              <a:rPr b="0" lang="el-GR" sz="1700" spc="-1" strike="noStrike">
                <a:solidFill>
                  <a:srgbClr val="000000"/>
                </a:solidFill>
                <a:latin typeface="Calibri"/>
              </a:rPr>
              <a:t>8. Το εξωτερικό ελατήριο</a:t>
            </a:r>
            <a:endParaRPr b="0" lang="en-US" sz="1700" spc="-1" strike="noStrike">
              <a:solidFill>
                <a:srgbClr val="000000"/>
              </a:solidFill>
              <a:latin typeface="Arial"/>
            </a:endParaRPr>
          </a:p>
          <a:p>
            <a:pPr>
              <a:lnSpc>
                <a:spcPct val="100000"/>
              </a:lnSpc>
            </a:pPr>
            <a:r>
              <a:rPr b="0" lang="el-GR" sz="1700" spc="-1" strike="noStrike">
                <a:solidFill>
                  <a:srgbClr val="000000"/>
                </a:solidFill>
                <a:latin typeface="Calibri"/>
              </a:rPr>
              <a:t>9. Την ασφάλεια</a:t>
            </a:r>
            <a:endParaRPr b="0" lang="en-US" sz="1700" spc="-1" strike="noStrike">
              <a:solidFill>
                <a:srgbClr val="000000"/>
              </a:solidFill>
              <a:latin typeface="Arial"/>
            </a:endParaRPr>
          </a:p>
          <a:p>
            <a:pPr>
              <a:lnSpc>
                <a:spcPct val="100000"/>
              </a:lnSpc>
            </a:pPr>
            <a:r>
              <a:rPr b="0" lang="el-GR" sz="1700" spc="-1" strike="noStrike">
                <a:solidFill>
                  <a:srgbClr val="000000"/>
                </a:solidFill>
                <a:latin typeface="Calibri"/>
              </a:rPr>
              <a:t>10. Τη ροδέλα</a:t>
            </a:r>
            <a:endParaRPr b="0" lang="en-US" sz="1700" spc="-1" strike="noStrike">
              <a:solidFill>
                <a:srgbClr val="000000"/>
              </a:solidFill>
              <a:latin typeface="Arial"/>
            </a:endParaRPr>
          </a:p>
          <a:p>
            <a:pPr>
              <a:lnSpc>
                <a:spcPct val="100000"/>
              </a:lnSpc>
            </a:pPr>
            <a:r>
              <a:rPr b="0" lang="el-GR" sz="1700" spc="-1" strike="noStrike">
                <a:solidFill>
                  <a:srgbClr val="000000"/>
                </a:solidFill>
                <a:latin typeface="Calibri"/>
              </a:rPr>
              <a:t>11. Το διάκενο</a:t>
            </a:r>
            <a:endParaRPr b="0" lang="en-US" sz="1700" spc="-1" strike="noStrike">
              <a:solidFill>
                <a:srgbClr val="000000"/>
              </a:solidFill>
              <a:latin typeface="Arial"/>
            </a:endParaRPr>
          </a:p>
          <a:p>
            <a:pPr>
              <a:lnSpc>
                <a:spcPct val="100000"/>
              </a:lnSpc>
            </a:pPr>
            <a:r>
              <a:rPr b="0" lang="el-GR" sz="1700" spc="-1" strike="noStrike">
                <a:solidFill>
                  <a:srgbClr val="000000"/>
                </a:solidFill>
                <a:latin typeface="Calibri"/>
              </a:rPr>
              <a:t>12. Τη βίδα ρύθμισης του διάκενου και</a:t>
            </a:r>
            <a:endParaRPr b="0" lang="en-US" sz="1700" spc="-1" strike="noStrike">
              <a:solidFill>
                <a:srgbClr val="000000"/>
              </a:solidFill>
              <a:latin typeface="Arial"/>
            </a:endParaRPr>
          </a:p>
          <a:p>
            <a:pPr>
              <a:lnSpc>
                <a:spcPct val="100000"/>
              </a:lnSpc>
            </a:pPr>
            <a:r>
              <a:rPr b="0" lang="el-GR" sz="1700" spc="-1" strike="noStrike">
                <a:solidFill>
                  <a:srgbClr val="000000"/>
                </a:solidFill>
                <a:latin typeface="Calibri"/>
              </a:rPr>
              <a:t>13. Το ζύγωθρο</a:t>
            </a:r>
            <a:endParaRPr b="0" lang="en-US" sz="1700" spc="-1" strike="noStrike">
              <a:solidFill>
                <a:srgbClr val="000000"/>
              </a:solidFill>
              <a:latin typeface="Arial"/>
            </a:endParaRPr>
          </a:p>
        </p:txBody>
      </p:sp>
      <p:pic>
        <p:nvPicPr>
          <p:cNvPr id="131" name="Picture 2" descr=""/>
          <p:cNvPicPr/>
          <p:nvPr/>
        </p:nvPicPr>
        <p:blipFill>
          <a:blip r:embed="rId1"/>
          <a:stretch/>
        </p:blipFill>
        <p:spPr>
          <a:xfrm>
            <a:off x="2123640" y="987480"/>
            <a:ext cx="2784240" cy="3744000"/>
          </a:xfrm>
          <a:prstGeom prst="rect">
            <a:avLst/>
          </a:prstGeom>
          <a:ln w="9525">
            <a:noFill/>
          </a:ln>
        </p:spPr>
      </p:pic>
    </p:spTree>
  </p:cSld>
  <p:transition>
    <p:pull dir="rd"/>
  </p:transition>
  <p:timing>
    <p:tnLst>
      <p:par>
        <p:cTn id="143" dur="indefinite" restart="never" nodeType="tmRoot">
          <p:childTnLst>
            <p:seq>
              <p:cTn id="144" dur="indefinite" nodeType="mainSeq">
                <p:childTnLst>
                  <p:par>
                    <p:cTn id="145" fill="hold">
                      <p:stCondLst>
                        <p:cond delay="indefinite"/>
                      </p:stCondLst>
                      <p:childTnLst>
                        <p:par>
                          <p:cTn id="146" fill="hold">
                            <p:stCondLst>
                              <p:cond delay="0"/>
                            </p:stCondLst>
                            <p:childTnLst>
                              <p:par>
                                <p:cTn id="147" nodeType="clickEffect" fill="hold" presetClass="entr" presetID="2" presetSubtype="4">
                                  <p:stCondLst>
                                    <p:cond delay="0"/>
                                  </p:stCondLst>
                                  <p:childTnLst>
                                    <p:set>
                                      <p:cBhvr>
                                        <p:cTn id="148" dur="1" fill="hold">
                                          <p:stCondLst>
                                            <p:cond delay="0"/>
                                          </p:stCondLst>
                                        </p:cTn>
                                        <p:tgtEl>
                                          <p:spTgt spid="129">
                                            <p:txEl>
                                              <p:pRg st="1" end="1"/>
                                            </p:txEl>
                                          </p:spTgt>
                                        </p:tgtEl>
                                        <p:attrNameLst>
                                          <p:attrName>style.visibility</p:attrName>
                                        </p:attrNameLst>
                                      </p:cBhvr>
                                      <p:to>
                                        <p:strVal val="visible"/>
                                      </p:to>
                                    </p:set>
                                    <p:anim calcmode="lin" valueType="num">
                                      <p:cBhvr additive="repl">
                                        <p:cTn id="149" dur="500" fill="hold"/>
                                        <p:tgtEl>
                                          <p:spTgt spid="129">
                                            <p:txEl>
                                              <p:pRg st="1" end="1"/>
                                            </p:txEl>
                                          </p:spTgt>
                                        </p:tgtEl>
                                        <p:attrNameLst>
                                          <p:attrName>ppt_x</p:attrName>
                                        </p:attrNameLst>
                                      </p:cBhvr>
                                      <p:tavLst>
                                        <p:tav tm="0">
                                          <p:val>
                                            <p:strVal val="#ppt_x"/>
                                          </p:val>
                                        </p:tav>
                                        <p:tav tm="100000">
                                          <p:val>
                                            <p:strVal val="#ppt_x"/>
                                          </p:val>
                                        </p:tav>
                                      </p:tavLst>
                                    </p:anim>
                                    <p:anim calcmode="lin" valueType="num">
                                      <p:cBhvr additive="repl">
                                        <p:cTn id="150" dur="500" fill="hold"/>
                                        <p:tgtEl>
                                          <p:spTgt spid="129">
                                            <p:txEl>
                                              <p:pRg st="1" end="1"/>
                                            </p:txEl>
                                          </p:spTgt>
                                        </p:tgtEl>
                                        <p:attrNameLst>
                                          <p:attrName>ppt_y</p:attrName>
                                        </p:attrNameLst>
                                      </p:cBhvr>
                                      <p:tavLst>
                                        <p:tav tm="0">
                                          <p:val>
                                            <p:strVal val="1+#ppt_h/2"/>
                                          </p:val>
                                        </p:tav>
                                        <p:tav tm="100000">
                                          <p:val>
                                            <p:strVal val="#ppt_y"/>
                                          </p:val>
                                        </p:tav>
                                      </p:tavLst>
                                    </p:anim>
                                  </p:childTnLst>
                                </p:cTn>
                              </p:par>
                              <p:par>
                                <p:cTn id="151" nodeType="withEffect" fill="hold" presetClass="entr" presetID="2" presetSubtype="4">
                                  <p:stCondLst>
                                    <p:cond delay="0"/>
                                  </p:stCondLst>
                                  <p:childTnLst>
                                    <p:set>
                                      <p:cBhvr>
                                        <p:cTn id="152" dur="1" fill="hold">
                                          <p:stCondLst>
                                            <p:cond delay="0"/>
                                          </p:stCondLst>
                                        </p:cTn>
                                        <p:tgtEl>
                                          <p:spTgt spid="129">
                                            <p:txEl>
                                              <p:pRg st="2" end="2"/>
                                            </p:txEl>
                                          </p:spTgt>
                                        </p:tgtEl>
                                        <p:attrNameLst>
                                          <p:attrName>style.visibility</p:attrName>
                                        </p:attrNameLst>
                                      </p:cBhvr>
                                      <p:to>
                                        <p:strVal val="visible"/>
                                      </p:to>
                                    </p:set>
                                    <p:anim calcmode="lin" valueType="num">
                                      <p:cBhvr additive="repl">
                                        <p:cTn id="153" dur="500" fill="hold"/>
                                        <p:tgtEl>
                                          <p:spTgt spid="129">
                                            <p:txEl>
                                              <p:pRg st="2" end="2"/>
                                            </p:txEl>
                                          </p:spTgt>
                                        </p:tgtEl>
                                        <p:attrNameLst>
                                          <p:attrName>ppt_x</p:attrName>
                                        </p:attrNameLst>
                                      </p:cBhvr>
                                      <p:tavLst>
                                        <p:tav tm="0">
                                          <p:val>
                                            <p:strVal val="#ppt_x"/>
                                          </p:val>
                                        </p:tav>
                                        <p:tav tm="100000">
                                          <p:val>
                                            <p:strVal val="#ppt_x"/>
                                          </p:val>
                                        </p:tav>
                                      </p:tavLst>
                                    </p:anim>
                                    <p:anim calcmode="lin" valueType="num">
                                      <p:cBhvr additive="repl">
                                        <p:cTn id="154" dur="500" fill="hold"/>
                                        <p:tgtEl>
                                          <p:spTgt spid="129">
                                            <p:txEl>
                                              <p:pRg st="2" end="2"/>
                                            </p:txEl>
                                          </p:spTgt>
                                        </p:tgtEl>
                                        <p:attrNameLst>
                                          <p:attrName>ppt_y</p:attrName>
                                        </p:attrNameLst>
                                      </p:cBhvr>
                                      <p:tavLst>
                                        <p:tav tm="0">
                                          <p:val>
                                            <p:strVal val="1+#ppt_h/2"/>
                                          </p:val>
                                        </p:tav>
                                        <p:tav tm="100000">
                                          <p:val>
                                            <p:strVal val="#ppt_y"/>
                                          </p:val>
                                        </p:tav>
                                      </p:tavLst>
                                    </p:anim>
                                  </p:childTnLst>
                                </p:cTn>
                              </p:par>
                              <p:par>
                                <p:cTn id="155" nodeType="withEffect" fill="hold" presetClass="entr" presetID="2" presetSubtype="4">
                                  <p:stCondLst>
                                    <p:cond delay="0"/>
                                  </p:stCondLst>
                                  <p:childTnLst>
                                    <p:set>
                                      <p:cBhvr>
                                        <p:cTn id="156" dur="1" fill="hold">
                                          <p:stCondLst>
                                            <p:cond delay="0"/>
                                          </p:stCondLst>
                                        </p:cTn>
                                        <p:tgtEl>
                                          <p:spTgt spid="129">
                                            <p:txEl>
                                              <p:pRg st="3" end="3"/>
                                            </p:txEl>
                                          </p:spTgt>
                                        </p:tgtEl>
                                        <p:attrNameLst>
                                          <p:attrName>style.visibility</p:attrName>
                                        </p:attrNameLst>
                                      </p:cBhvr>
                                      <p:to>
                                        <p:strVal val="visible"/>
                                      </p:to>
                                    </p:set>
                                    <p:anim calcmode="lin" valueType="num">
                                      <p:cBhvr additive="repl">
                                        <p:cTn id="157" dur="500" fill="hold"/>
                                        <p:tgtEl>
                                          <p:spTgt spid="129">
                                            <p:txEl>
                                              <p:pRg st="3" end="3"/>
                                            </p:txEl>
                                          </p:spTgt>
                                        </p:tgtEl>
                                        <p:attrNameLst>
                                          <p:attrName>ppt_x</p:attrName>
                                        </p:attrNameLst>
                                      </p:cBhvr>
                                      <p:tavLst>
                                        <p:tav tm="0">
                                          <p:val>
                                            <p:strVal val="#ppt_x"/>
                                          </p:val>
                                        </p:tav>
                                        <p:tav tm="100000">
                                          <p:val>
                                            <p:strVal val="#ppt_x"/>
                                          </p:val>
                                        </p:tav>
                                      </p:tavLst>
                                    </p:anim>
                                    <p:anim calcmode="lin" valueType="num">
                                      <p:cBhvr additive="repl">
                                        <p:cTn id="158" dur="500" fill="hold"/>
                                        <p:tgtEl>
                                          <p:spTgt spid="129">
                                            <p:txEl>
                                              <p:pRg st="3" end="3"/>
                                            </p:txEl>
                                          </p:spTgt>
                                        </p:tgtEl>
                                        <p:attrNameLst>
                                          <p:attrName>ppt_y</p:attrName>
                                        </p:attrNameLst>
                                      </p:cBhvr>
                                      <p:tavLst>
                                        <p:tav tm="0">
                                          <p:val>
                                            <p:strVal val="1+#ppt_h/2"/>
                                          </p:val>
                                        </p:tav>
                                        <p:tav tm="100000">
                                          <p:val>
                                            <p:strVal val="#ppt_y"/>
                                          </p:val>
                                        </p:tav>
                                      </p:tavLst>
                                    </p:anim>
                                  </p:childTnLst>
                                </p:cTn>
                              </p:par>
                              <p:par>
                                <p:cTn id="159" nodeType="withEffect" fill="hold" presetClass="entr" presetID="2" presetSubtype="4">
                                  <p:stCondLst>
                                    <p:cond delay="0"/>
                                  </p:stCondLst>
                                  <p:childTnLst>
                                    <p:set>
                                      <p:cBhvr>
                                        <p:cTn id="160" dur="1" fill="hold">
                                          <p:stCondLst>
                                            <p:cond delay="0"/>
                                          </p:stCondLst>
                                        </p:cTn>
                                        <p:tgtEl>
                                          <p:spTgt spid="129">
                                            <p:txEl>
                                              <p:pRg st="4" end="4"/>
                                            </p:txEl>
                                          </p:spTgt>
                                        </p:tgtEl>
                                        <p:attrNameLst>
                                          <p:attrName>style.visibility</p:attrName>
                                        </p:attrNameLst>
                                      </p:cBhvr>
                                      <p:to>
                                        <p:strVal val="visible"/>
                                      </p:to>
                                    </p:set>
                                    <p:anim calcmode="lin" valueType="num">
                                      <p:cBhvr additive="repl">
                                        <p:cTn id="161" dur="500" fill="hold"/>
                                        <p:tgtEl>
                                          <p:spTgt spid="129">
                                            <p:txEl>
                                              <p:pRg st="4" end="4"/>
                                            </p:txEl>
                                          </p:spTgt>
                                        </p:tgtEl>
                                        <p:attrNameLst>
                                          <p:attrName>ppt_x</p:attrName>
                                        </p:attrNameLst>
                                      </p:cBhvr>
                                      <p:tavLst>
                                        <p:tav tm="0">
                                          <p:val>
                                            <p:strVal val="#ppt_x"/>
                                          </p:val>
                                        </p:tav>
                                        <p:tav tm="100000">
                                          <p:val>
                                            <p:strVal val="#ppt_x"/>
                                          </p:val>
                                        </p:tav>
                                      </p:tavLst>
                                    </p:anim>
                                    <p:anim calcmode="lin" valueType="num">
                                      <p:cBhvr additive="repl">
                                        <p:cTn id="162" dur="500" fill="hold"/>
                                        <p:tgtEl>
                                          <p:spTgt spid="12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nodeType="clickEffect" fill="hold" presetClass="entr" presetID="2" presetSubtype="4">
                                  <p:stCondLst>
                                    <p:cond delay="0"/>
                                  </p:stCondLst>
                                  <p:childTnLst>
                                    <p:set>
                                      <p:cBhvr>
                                        <p:cTn id="166" dur="1" fill="hold">
                                          <p:stCondLst>
                                            <p:cond delay="0"/>
                                          </p:stCondLst>
                                        </p:cTn>
                                        <p:tgtEl>
                                          <p:spTgt spid="130">
                                            <p:txEl>
                                              <p:pRg st="0" end="0"/>
                                            </p:txEl>
                                          </p:spTgt>
                                        </p:tgtEl>
                                        <p:attrNameLst>
                                          <p:attrName>style.visibility</p:attrName>
                                        </p:attrNameLst>
                                      </p:cBhvr>
                                      <p:to>
                                        <p:strVal val="visible"/>
                                      </p:to>
                                    </p:set>
                                    <p:anim calcmode="lin" valueType="num">
                                      <p:cBhvr additive="repl">
                                        <p:cTn id="167"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additive="repl">
                                        <p:cTn id="168" dur="500" fill="hold"/>
                                        <p:tgtEl>
                                          <p:spTgt spid="1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nodeType="clickEffect" fill="hold" presetClass="entr" presetID="2" presetSubtype="4">
                                  <p:stCondLst>
                                    <p:cond delay="0"/>
                                  </p:stCondLst>
                                  <p:childTnLst>
                                    <p:set>
                                      <p:cBhvr>
                                        <p:cTn id="172" dur="1" fill="hold">
                                          <p:stCondLst>
                                            <p:cond delay="0"/>
                                          </p:stCondLst>
                                        </p:cTn>
                                        <p:tgtEl>
                                          <p:spTgt spid="130">
                                            <p:txEl>
                                              <p:pRg st="2" end="2"/>
                                            </p:txEl>
                                          </p:spTgt>
                                        </p:tgtEl>
                                        <p:attrNameLst>
                                          <p:attrName>style.visibility</p:attrName>
                                        </p:attrNameLst>
                                      </p:cBhvr>
                                      <p:to>
                                        <p:strVal val="visible"/>
                                      </p:to>
                                    </p:set>
                                    <p:anim calcmode="lin" valueType="num">
                                      <p:cBhvr additive="repl">
                                        <p:cTn id="173"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additive="repl">
                                        <p:cTn id="174" dur="500" fill="hold"/>
                                        <p:tgtEl>
                                          <p:spTgt spid="130">
                                            <p:txEl>
                                              <p:pRg st="2" end="2"/>
                                            </p:txEl>
                                          </p:spTgt>
                                        </p:tgtEl>
                                        <p:attrNameLst>
                                          <p:attrName>ppt_y</p:attrName>
                                        </p:attrNameLst>
                                      </p:cBhvr>
                                      <p:tavLst>
                                        <p:tav tm="0">
                                          <p:val>
                                            <p:strVal val="1+#ppt_h/2"/>
                                          </p:val>
                                        </p:tav>
                                        <p:tav tm="100000">
                                          <p:val>
                                            <p:strVal val="#ppt_y"/>
                                          </p:val>
                                        </p:tav>
                                      </p:tavLst>
                                    </p:anim>
                                  </p:childTnLst>
                                </p:cTn>
                              </p:par>
                              <p:par>
                                <p:cTn id="175" nodeType="withEffect" fill="hold" presetClass="entr" presetID="2" presetSubtype="4">
                                  <p:stCondLst>
                                    <p:cond delay="0"/>
                                  </p:stCondLst>
                                  <p:childTnLst>
                                    <p:set>
                                      <p:cBhvr>
                                        <p:cTn id="176" dur="1" fill="hold">
                                          <p:stCondLst>
                                            <p:cond delay="0"/>
                                          </p:stCondLst>
                                        </p:cTn>
                                        <p:tgtEl>
                                          <p:spTgt spid="130">
                                            <p:txEl>
                                              <p:pRg st="3" end="3"/>
                                            </p:txEl>
                                          </p:spTgt>
                                        </p:tgtEl>
                                        <p:attrNameLst>
                                          <p:attrName>style.visibility</p:attrName>
                                        </p:attrNameLst>
                                      </p:cBhvr>
                                      <p:to>
                                        <p:strVal val="visible"/>
                                      </p:to>
                                    </p:set>
                                    <p:anim calcmode="lin" valueType="num">
                                      <p:cBhvr additive="repl">
                                        <p:cTn id="17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additive="repl">
                                        <p:cTn id="178" dur="500" fill="hold"/>
                                        <p:tgtEl>
                                          <p:spTgt spid="130">
                                            <p:txEl>
                                              <p:pRg st="3" end="3"/>
                                            </p:txEl>
                                          </p:spTgt>
                                        </p:tgtEl>
                                        <p:attrNameLst>
                                          <p:attrName>ppt_y</p:attrName>
                                        </p:attrNameLst>
                                      </p:cBhvr>
                                      <p:tavLst>
                                        <p:tav tm="0">
                                          <p:val>
                                            <p:strVal val="1+#ppt_h/2"/>
                                          </p:val>
                                        </p:tav>
                                        <p:tav tm="100000">
                                          <p:val>
                                            <p:strVal val="#ppt_y"/>
                                          </p:val>
                                        </p:tav>
                                      </p:tavLst>
                                    </p:anim>
                                  </p:childTnLst>
                                </p:cTn>
                              </p:par>
                              <p:par>
                                <p:cTn id="179" nodeType="withEffect" fill="hold" presetClass="entr" presetID="2" presetSubtype="4">
                                  <p:stCondLst>
                                    <p:cond delay="0"/>
                                  </p:stCondLst>
                                  <p:childTnLst>
                                    <p:set>
                                      <p:cBhvr>
                                        <p:cTn id="180" dur="1" fill="hold">
                                          <p:stCondLst>
                                            <p:cond delay="0"/>
                                          </p:stCondLst>
                                        </p:cTn>
                                        <p:tgtEl>
                                          <p:spTgt spid="130">
                                            <p:txEl>
                                              <p:pRg st="4" end="4"/>
                                            </p:txEl>
                                          </p:spTgt>
                                        </p:tgtEl>
                                        <p:attrNameLst>
                                          <p:attrName>style.visibility</p:attrName>
                                        </p:attrNameLst>
                                      </p:cBhvr>
                                      <p:to>
                                        <p:strVal val="visible"/>
                                      </p:to>
                                    </p:set>
                                    <p:anim calcmode="lin" valueType="num">
                                      <p:cBhvr additive="repl">
                                        <p:cTn id="181" dur="500" fill="hold"/>
                                        <p:tgtEl>
                                          <p:spTgt spid="130">
                                            <p:txEl>
                                              <p:pRg st="4" end="4"/>
                                            </p:txEl>
                                          </p:spTgt>
                                        </p:tgtEl>
                                        <p:attrNameLst>
                                          <p:attrName>ppt_x</p:attrName>
                                        </p:attrNameLst>
                                      </p:cBhvr>
                                      <p:tavLst>
                                        <p:tav tm="0">
                                          <p:val>
                                            <p:strVal val="#ppt_x"/>
                                          </p:val>
                                        </p:tav>
                                        <p:tav tm="100000">
                                          <p:val>
                                            <p:strVal val="#ppt_x"/>
                                          </p:val>
                                        </p:tav>
                                      </p:tavLst>
                                    </p:anim>
                                    <p:anim calcmode="lin" valueType="num">
                                      <p:cBhvr additive="repl">
                                        <p:cTn id="182" dur="500" fill="hold"/>
                                        <p:tgtEl>
                                          <p:spTgt spid="130">
                                            <p:txEl>
                                              <p:pRg st="4" end="4"/>
                                            </p:txEl>
                                          </p:spTgt>
                                        </p:tgtEl>
                                        <p:attrNameLst>
                                          <p:attrName>ppt_y</p:attrName>
                                        </p:attrNameLst>
                                      </p:cBhvr>
                                      <p:tavLst>
                                        <p:tav tm="0">
                                          <p:val>
                                            <p:strVal val="1+#ppt_h/2"/>
                                          </p:val>
                                        </p:tav>
                                        <p:tav tm="100000">
                                          <p:val>
                                            <p:strVal val="#ppt_y"/>
                                          </p:val>
                                        </p:tav>
                                      </p:tavLst>
                                    </p:anim>
                                  </p:childTnLst>
                                </p:cTn>
                              </p:par>
                              <p:par>
                                <p:cTn id="183" nodeType="withEffect" fill="hold" presetClass="entr" presetID="2" presetSubtype="4">
                                  <p:stCondLst>
                                    <p:cond delay="0"/>
                                  </p:stCondLst>
                                  <p:childTnLst>
                                    <p:set>
                                      <p:cBhvr>
                                        <p:cTn id="184" dur="1" fill="hold">
                                          <p:stCondLst>
                                            <p:cond delay="0"/>
                                          </p:stCondLst>
                                        </p:cTn>
                                        <p:tgtEl>
                                          <p:spTgt spid="130">
                                            <p:txEl>
                                              <p:pRg st="5" end="5"/>
                                            </p:txEl>
                                          </p:spTgt>
                                        </p:tgtEl>
                                        <p:attrNameLst>
                                          <p:attrName>style.visibility</p:attrName>
                                        </p:attrNameLst>
                                      </p:cBhvr>
                                      <p:to>
                                        <p:strVal val="visible"/>
                                      </p:to>
                                    </p:set>
                                    <p:anim calcmode="lin" valueType="num">
                                      <p:cBhvr additive="repl">
                                        <p:cTn id="185"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additive="repl">
                                        <p:cTn id="186" dur="500" fill="hold"/>
                                        <p:tgtEl>
                                          <p:spTgt spid="130">
                                            <p:txEl>
                                              <p:pRg st="5" end="5"/>
                                            </p:txEl>
                                          </p:spTgt>
                                        </p:tgtEl>
                                        <p:attrNameLst>
                                          <p:attrName>ppt_y</p:attrName>
                                        </p:attrNameLst>
                                      </p:cBhvr>
                                      <p:tavLst>
                                        <p:tav tm="0">
                                          <p:val>
                                            <p:strVal val="1+#ppt_h/2"/>
                                          </p:val>
                                        </p:tav>
                                        <p:tav tm="100000">
                                          <p:val>
                                            <p:strVal val="#ppt_y"/>
                                          </p:val>
                                        </p:tav>
                                      </p:tavLst>
                                    </p:anim>
                                  </p:childTnLst>
                                </p:cTn>
                              </p:par>
                              <p:par>
                                <p:cTn id="187" nodeType="withEffect" fill="hold" presetClass="entr" presetID="2" presetSubtype="4">
                                  <p:stCondLst>
                                    <p:cond delay="0"/>
                                  </p:stCondLst>
                                  <p:childTnLst>
                                    <p:set>
                                      <p:cBhvr>
                                        <p:cTn id="188" dur="1" fill="hold">
                                          <p:stCondLst>
                                            <p:cond delay="0"/>
                                          </p:stCondLst>
                                        </p:cTn>
                                        <p:tgtEl>
                                          <p:spTgt spid="130">
                                            <p:txEl>
                                              <p:pRg st="6" end="6"/>
                                            </p:txEl>
                                          </p:spTgt>
                                        </p:tgtEl>
                                        <p:attrNameLst>
                                          <p:attrName>style.visibility</p:attrName>
                                        </p:attrNameLst>
                                      </p:cBhvr>
                                      <p:to>
                                        <p:strVal val="visible"/>
                                      </p:to>
                                    </p:set>
                                    <p:anim calcmode="lin" valueType="num">
                                      <p:cBhvr additive="repl">
                                        <p:cTn id="189" dur="500" fill="hold"/>
                                        <p:tgtEl>
                                          <p:spTgt spid="130">
                                            <p:txEl>
                                              <p:pRg st="6" end="6"/>
                                            </p:txEl>
                                          </p:spTgt>
                                        </p:tgtEl>
                                        <p:attrNameLst>
                                          <p:attrName>ppt_x</p:attrName>
                                        </p:attrNameLst>
                                      </p:cBhvr>
                                      <p:tavLst>
                                        <p:tav tm="0">
                                          <p:val>
                                            <p:strVal val="#ppt_x"/>
                                          </p:val>
                                        </p:tav>
                                        <p:tav tm="100000">
                                          <p:val>
                                            <p:strVal val="#ppt_x"/>
                                          </p:val>
                                        </p:tav>
                                      </p:tavLst>
                                    </p:anim>
                                    <p:anim calcmode="lin" valueType="num">
                                      <p:cBhvr additive="repl">
                                        <p:cTn id="190" dur="500" fill="hold"/>
                                        <p:tgtEl>
                                          <p:spTgt spid="130">
                                            <p:txEl>
                                              <p:pRg st="6" end="6"/>
                                            </p:txEl>
                                          </p:spTgt>
                                        </p:tgtEl>
                                        <p:attrNameLst>
                                          <p:attrName>ppt_y</p:attrName>
                                        </p:attrNameLst>
                                      </p:cBhvr>
                                      <p:tavLst>
                                        <p:tav tm="0">
                                          <p:val>
                                            <p:strVal val="1+#ppt_h/2"/>
                                          </p:val>
                                        </p:tav>
                                        <p:tav tm="100000">
                                          <p:val>
                                            <p:strVal val="#ppt_y"/>
                                          </p:val>
                                        </p:tav>
                                      </p:tavLst>
                                    </p:anim>
                                  </p:childTnLst>
                                </p:cTn>
                              </p:par>
                              <p:par>
                                <p:cTn id="191" nodeType="withEffect" fill="hold" presetClass="entr" presetID="2" presetSubtype="4">
                                  <p:stCondLst>
                                    <p:cond delay="0"/>
                                  </p:stCondLst>
                                  <p:childTnLst>
                                    <p:set>
                                      <p:cBhvr>
                                        <p:cTn id="192" dur="1" fill="hold">
                                          <p:stCondLst>
                                            <p:cond delay="0"/>
                                          </p:stCondLst>
                                        </p:cTn>
                                        <p:tgtEl>
                                          <p:spTgt spid="130">
                                            <p:txEl>
                                              <p:pRg st="7" end="7"/>
                                            </p:txEl>
                                          </p:spTgt>
                                        </p:tgtEl>
                                        <p:attrNameLst>
                                          <p:attrName>style.visibility</p:attrName>
                                        </p:attrNameLst>
                                      </p:cBhvr>
                                      <p:to>
                                        <p:strVal val="visible"/>
                                      </p:to>
                                    </p:set>
                                    <p:anim calcmode="lin" valueType="num">
                                      <p:cBhvr additive="repl">
                                        <p:cTn id="193"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additive="repl">
                                        <p:cTn id="194" dur="500" fill="hold"/>
                                        <p:tgtEl>
                                          <p:spTgt spid="130">
                                            <p:txEl>
                                              <p:pRg st="7" end="7"/>
                                            </p:txEl>
                                          </p:spTgt>
                                        </p:tgtEl>
                                        <p:attrNameLst>
                                          <p:attrName>ppt_y</p:attrName>
                                        </p:attrNameLst>
                                      </p:cBhvr>
                                      <p:tavLst>
                                        <p:tav tm="0">
                                          <p:val>
                                            <p:strVal val="1+#ppt_h/2"/>
                                          </p:val>
                                        </p:tav>
                                        <p:tav tm="100000">
                                          <p:val>
                                            <p:strVal val="#ppt_y"/>
                                          </p:val>
                                        </p:tav>
                                      </p:tavLst>
                                    </p:anim>
                                  </p:childTnLst>
                                </p:cTn>
                              </p:par>
                              <p:par>
                                <p:cTn id="195" nodeType="withEffect" fill="hold" presetClass="entr" presetID="2" presetSubtype="4">
                                  <p:stCondLst>
                                    <p:cond delay="0"/>
                                  </p:stCondLst>
                                  <p:childTnLst>
                                    <p:set>
                                      <p:cBhvr>
                                        <p:cTn id="196" dur="1" fill="hold">
                                          <p:stCondLst>
                                            <p:cond delay="0"/>
                                          </p:stCondLst>
                                        </p:cTn>
                                        <p:tgtEl>
                                          <p:spTgt spid="130">
                                            <p:txEl>
                                              <p:pRg st="8" end="8"/>
                                            </p:txEl>
                                          </p:spTgt>
                                        </p:tgtEl>
                                        <p:attrNameLst>
                                          <p:attrName>style.visibility</p:attrName>
                                        </p:attrNameLst>
                                      </p:cBhvr>
                                      <p:to>
                                        <p:strVal val="visible"/>
                                      </p:to>
                                    </p:set>
                                    <p:anim calcmode="lin" valueType="num">
                                      <p:cBhvr additive="repl">
                                        <p:cTn id="197" dur="500" fill="hold"/>
                                        <p:tgtEl>
                                          <p:spTgt spid="130">
                                            <p:txEl>
                                              <p:pRg st="8" end="8"/>
                                            </p:txEl>
                                          </p:spTgt>
                                        </p:tgtEl>
                                        <p:attrNameLst>
                                          <p:attrName>ppt_x</p:attrName>
                                        </p:attrNameLst>
                                      </p:cBhvr>
                                      <p:tavLst>
                                        <p:tav tm="0">
                                          <p:val>
                                            <p:strVal val="#ppt_x"/>
                                          </p:val>
                                        </p:tav>
                                        <p:tav tm="100000">
                                          <p:val>
                                            <p:strVal val="#ppt_x"/>
                                          </p:val>
                                        </p:tav>
                                      </p:tavLst>
                                    </p:anim>
                                    <p:anim calcmode="lin" valueType="num">
                                      <p:cBhvr additive="repl">
                                        <p:cTn id="198" dur="500" fill="hold"/>
                                        <p:tgtEl>
                                          <p:spTgt spid="130">
                                            <p:txEl>
                                              <p:pRg st="8" end="8"/>
                                            </p:txEl>
                                          </p:spTgt>
                                        </p:tgtEl>
                                        <p:attrNameLst>
                                          <p:attrName>ppt_y</p:attrName>
                                        </p:attrNameLst>
                                      </p:cBhvr>
                                      <p:tavLst>
                                        <p:tav tm="0">
                                          <p:val>
                                            <p:strVal val="1+#ppt_h/2"/>
                                          </p:val>
                                        </p:tav>
                                        <p:tav tm="100000">
                                          <p:val>
                                            <p:strVal val="#ppt_y"/>
                                          </p:val>
                                        </p:tav>
                                      </p:tavLst>
                                    </p:anim>
                                  </p:childTnLst>
                                </p:cTn>
                              </p:par>
                              <p:par>
                                <p:cTn id="199" nodeType="withEffect" fill="hold" presetClass="entr" presetID="2" presetSubtype="4">
                                  <p:stCondLst>
                                    <p:cond delay="0"/>
                                  </p:stCondLst>
                                  <p:childTnLst>
                                    <p:set>
                                      <p:cBhvr>
                                        <p:cTn id="200" dur="1" fill="hold">
                                          <p:stCondLst>
                                            <p:cond delay="0"/>
                                          </p:stCondLst>
                                        </p:cTn>
                                        <p:tgtEl>
                                          <p:spTgt spid="130">
                                            <p:txEl>
                                              <p:pRg st="9" end="9"/>
                                            </p:txEl>
                                          </p:spTgt>
                                        </p:tgtEl>
                                        <p:attrNameLst>
                                          <p:attrName>style.visibility</p:attrName>
                                        </p:attrNameLst>
                                      </p:cBhvr>
                                      <p:to>
                                        <p:strVal val="visible"/>
                                      </p:to>
                                    </p:set>
                                    <p:anim calcmode="lin" valueType="num">
                                      <p:cBhvr additive="repl">
                                        <p:cTn id="201"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additive="repl">
                                        <p:cTn id="202" dur="500" fill="hold"/>
                                        <p:tgtEl>
                                          <p:spTgt spid="130">
                                            <p:txEl>
                                              <p:pRg st="9" end="9"/>
                                            </p:txEl>
                                          </p:spTgt>
                                        </p:tgtEl>
                                        <p:attrNameLst>
                                          <p:attrName>ppt_y</p:attrName>
                                        </p:attrNameLst>
                                      </p:cBhvr>
                                      <p:tavLst>
                                        <p:tav tm="0">
                                          <p:val>
                                            <p:strVal val="1+#ppt_h/2"/>
                                          </p:val>
                                        </p:tav>
                                        <p:tav tm="100000">
                                          <p:val>
                                            <p:strVal val="#ppt_y"/>
                                          </p:val>
                                        </p:tav>
                                      </p:tavLst>
                                    </p:anim>
                                  </p:childTnLst>
                                </p:cTn>
                              </p:par>
                              <p:par>
                                <p:cTn id="203" nodeType="withEffect" fill="hold" presetClass="entr" presetID="2" presetSubtype="4">
                                  <p:stCondLst>
                                    <p:cond delay="0"/>
                                  </p:stCondLst>
                                  <p:childTnLst>
                                    <p:set>
                                      <p:cBhvr>
                                        <p:cTn id="204" dur="1" fill="hold">
                                          <p:stCondLst>
                                            <p:cond delay="0"/>
                                          </p:stCondLst>
                                        </p:cTn>
                                        <p:tgtEl>
                                          <p:spTgt spid="130">
                                            <p:txEl>
                                              <p:pRg st="10" end="10"/>
                                            </p:txEl>
                                          </p:spTgt>
                                        </p:tgtEl>
                                        <p:attrNameLst>
                                          <p:attrName>style.visibility</p:attrName>
                                        </p:attrNameLst>
                                      </p:cBhvr>
                                      <p:to>
                                        <p:strVal val="visible"/>
                                      </p:to>
                                    </p:set>
                                    <p:anim calcmode="lin" valueType="num">
                                      <p:cBhvr additive="repl">
                                        <p:cTn id="205" dur="500" fill="hold"/>
                                        <p:tgtEl>
                                          <p:spTgt spid="130">
                                            <p:txEl>
                                              <p:pRg st="10" end="10"/>
                                            </p:txEl>
                                          </p:spTgt>
                                        </p:tgtEl>
                                        <p:attrNameLst>
                                          <p:attrName>ppt_x</p:attrName>
                                        </p:attrNameLst>
                                      </p:cBhvr>
                                      <p:tavLst>
                                        <p:tav tm="0">
                                          <p:val>
                                            <p:strVal val="#ppt_x"/>
                                          </p:val>
                                        </p:tav>
                                        <p:tav tm="100000">
                                          <p:val>
                                            <p:strVal val="#ppt_x"/>
                                          </p:val>
                                        </p:tav>
                                      </p:tavLst>
                                    </p:anim>
                                    <p:anim calcmode="lin" valueType="num">
                                      <p:cBhvr additive="repl">
                                        <p:cTn id="206" dur="500" fill="hold"/>
                                        <p:tgtEl>
                                          <p:spTgt spid="13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Βαλβίδες</a:t>
            </a:r>
            <a:endParaRPr b="0" lang="en-US" sz="2300" spc="-1" strike="noStrike">
              <a:solidFill>
                <a:srgbClr val="000000"/>
              </a:solidFill>
              <a:latin typeface="Arial"/>
            </a:endParaRPr>
          </a:p>
        </p:txBody>
      </p:sp>
      <p:sp>
        <p:nvSpPr>
          <p:cNvPr id="133" name="5 - TextBox"/>
          <p:cNvSpPr/>
          <p:nvPr/>
        </p:nvSpPr>
        <p:spPr>
          <a:xfrm>
            <a:off x="323640" y="483480"/>
            <a:ext cx="835272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Calibri"/>
              </a:rPr>
              <a:t>Η ουρά της βαλβίδας μπορεί να έχει διάφορες διαμορφώσεις, ανάλογα με τον τρόπο συγκράτησης της ασφάλειας των ελατηρίων.</a:t>
            </a:r>
            <a:endParaRPr b="0" lang="en-US" sz="1800" spc="-1" strike="noStrike">
              <a:solidFill>
                <a:srgbClr val="000000"/>
              </a:solidFill>
              <a:latin typeface="Arial"/>
            </a:endParaRPr>
          </a:p>
        </p:txBody>
      </p:sp>
      <p:pic>
        <p:nvPicPr>
          <p:cNvPr id="134" name="Picture 2" descr=""/>
          <p:cNvPicPr/>
          <p:nvPr/>
        </p:nvPicPr>
        <p:blipFill>
          <a:blip r:embed="rId1"/>
          <a:stretch/>
        </p:blipFill>
        <p:spPr>
          <a:xfrm>
            <a:off x="1331640" y="1275480"/>
            <a:ext cx="2232000" cy="3128400"/>
          </a:xfrm>
          <a:prstGeom prst="rect">
            <a:avLst/>
          </a:prstGeom>
          <a:ln w="9525">
            <a:noFill/>
          </a:ln>
        </p:spPr>
      </p:pic>
      <p:pic>
        <p:nvPicPr>
          <p:cNvPr id="135" name="Picture 3" descr=""/>
          <p:cNvPicPr/>
          <p:nvPr/>
        </p:nvPicPr>
        <p:blipFill>
          <a:blip r:embed="rId2"/>
          <a:stretch/>
        </p:blipFill>
        <p:spPr>
          <a:xfrm>
            <a:off x="4434480" y="1347480"/>
            <a:ext cx="2820240" cy="3096000"/>
          </a:xfrm>
          <a:prstGeom prst="rect">
            <a:avLst/>
          </a:prstGeom>
          <a:ln w="9525">
            <a:noFill/>
          </a:ln>
        </p:spPr>
      </p:pic>
    </p:spTree>
  </p:cSld>
  <p:transition>
    <p:pull dir="rd"/>
  </p:transition>
  <p:timing>
    <p:tnLst>
      <p:par>
        <p:cTn id="207" dur="indefinite" restart="never" nodeType="tmRoot">
          <p:childTnLst>
            <p:seq>
              <p:cTn id="208" dur="indefinite" nodeType="mainSeq">
                <p:childTnLst>
                  <p:par>
                    <p:cTn id="209" fill="hold">
                      <p:stCondLst>
                        <p:cond delay="0"/>
                      </p:stCondLst>
                      <p:childTnLst>
                        <p:par>
                          <p:cTn id="210" fill="hold">
                            <p:stCondLst>
                              <p:cond delay="0"/>
                            </p:stCondLst>
                            <p:childTnLst>
                              <p:par>
                                <p:cTn id="211" nodeType="afterEffect" fill="hold" presetClass="entr" presetID="5" presetSubtype="10">
                                  <p:stCondLst>
                                    <p:cond delay="500"/>
                                  </p:stCondLst>
                                  <p:childTnLst>
                                    <p:set>
                                      <p:cBhvr>
                                        <p:cTn id="212" dur="1" fill="hold">
                                          <p:stCondLst>
                                            <p:cond delay="0"/>
                                          </p:stCondLst>
                                        </p:cTn>
                                        <p:tgtEl>
                                          <p:spTgt spid="134"/>
                                        </p:tgtEl>
                                        <p:attrNameLst>
                                          <p:attrName>style.visibility</p:attrName>
                                        </p:attrNameLst>
                                      </p:cBhvr>
                                      <p:to>
                                        <p:strVal val="visible"/>
                                      </p:to>
                                    </p:set>
                                    <p:animEffect filter="checkerboard(across)" transition="in">
                                      <p:cBhvr additive="repl">
                                        <p:cTn id="213" dur="500"/>
                                        <p:tgtEl>
                                          <p:spTgt spid="134"/>
                                        </p:tgtEl>
                                      </p:cBhvr>
                                    </p:animEffect>
                                  </p:childTnLst>
                                </p:cTn>
                              </p:par>
                            </p:childTnLst>
                          </p:cTn>
                        </p:par>
                        <p:par>
                          <p:cTn id="214" fill="hold">
                            <p:stCondLst>
                              <p:cond delay="1000"/>
                            </p:stCondLst>
                            <p:childTnLst>
                              <p:par>
                                <p:cTn id="215" nodeType="afterEffect" fill="hold" presetClass="entr" presetID="5" presetSubtype="10">
                                  <p:stCondLst>
                                    <p:cond delay="500"/>
                                  </p:stCondLst>
                                  <p:childTnLst>
                                    <p:set>
                                      <p:cBhvr>
                                        <p:cTn id="216" dur="1" fill="hold">
                                          <p:stCondLst>
                                            <p:cond delay="0"/>
                                          </p:stCondLst>
                                        </p:cTn>
                                        <p:tgtEl>
                                          <p:spTgt spid="135"/>
                                        </p:tgtEl>
                                        <p:attrNameLst>
                                          <p:attrName>style.visibility</p:attrName>
                                        </p:attrNameLst>
                                      </p:cBhvr>
                                      <p:to>
                                        <p:strVal val="visible"/>
                                      </p:to>
                                    </p:set>
                                    <p:animEffect filter="checkerboard(across)" transition="in">
                                      <p:cBhvr additive="repl">
                                        <p:cTn id="217" dur="5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Βαλβίδες</a:t>
            </a:r>
            <a:endParaRPr b="0" lang="en-US" sz="2300" spc="-1" strike="noStrike">
              <a:solidFill>
                <a:srgbClr val="000000"/>
              </a:solidFill>
              <a:latin typeface="Arial"/>
            </a:endParaRPr>
          </a:p>
        </p:txBody>
      </p:sp>
      <p:sp>
        <p:nvSpPr>
          <p:cNvPr id="137" name="5 - TextBox"/>
          <p:cNvSpPr/>
          <p:nvPr/>
        </p:nvSpPr>
        <p:spPr>
          <a:xfrm>
            <a:off x="3420000" y="1707480"/>
            <a:ext cx="5256360" cy="28328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Calibri"/>
              </a:rPr>
              <a:t>Ο οδηγός έχει προορισμό να εξασφαλίζει την αξονική κίνηση, κατά το άνοιγμα και κλείσιμο της βαλβίδας.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Calibri"/>
              </a:rPr>
              <a:t>Οι υποδοχές της έδρας εξασφαλίζουν καλύτερη στεγανότητα κατά το κλείσιμο της βαλβίδας.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Calibri"/>
              </a:rPr>
              <a:t>Οι οδηγοί και οι υποδοχές των εδρών μπορεί να είναι διαμορφωμένες στην κυλινδροκεφαλή από το ίδιο υλικό ή να έχουν τοποθετηθεί πρόσθετα από διαφορετικό υλικό, για μεγαλύτερη αντοχή.</a:t>
            </a:r>
            <a:endParaRPr b="0" lang="en-US" sz="1800" spc="-1" strike="noStrike">
              <a:solidFill>
                <a:srgbClr val="000000"/>
              </a:solidFill>
              <a:latin typeface="Arial"/>
            </a:endParaRPr>
          </a:p>
        </p:txBody>
      </p:sp>
      <p:pic>
        <p:nvPicPr>
          <p:cNvPr id="138" name="Picture 2" descr="http://2.bp.blogspot.com/-LWbMq9QXzQg/UYpzA-D6blI/AAAAAAAAAws/_lW0n48qhq0/s1600/valvides_4.jpg"/>
          <p:cNvPicPr/>
          <p:nvPr/>
        </p:nvPicPr>
        <p:blipFill>
          <a:blip r:embed="rId1"/>
          <a:stretch/>
        </p:blipFill>
        <p:spPr>
          <a:xfrm>
            <a:off x="493920" y="1707480"/>
            <a:ext cx="2709720" cy="2664000"/>
          </a:xfrm>
          <a:prstGeom prst="rect">
            <a:avLst/>
          </a:prstGeom>
          <a:ln w="0">
            <a:noFill/>
          </a:ln>
        </p:spPr>
      </p:pic>
      <p:sp>
        <p:nvSpPr>
          <p:cNvPr id="139" name="6 - TextBox"/>
          <p:cNvSpPr/>
          <p:nvPr/>
        </p:nvSpPr>
        <p:spPr>
          <a:xfrm>
            <a:off x="395640" y="555480"/>
            <a:ext cx="8496720" cy="957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rgbClr val="000000"/>
                </a:solidFill>
                <a:latin typeface="Calibri"/>
              </a:rPr>
              <a:t>Η υποδοχή της έδρας και ο οδηγός είναι μέρη της κυλινδροκεφαλής. Έχουν, όμως, άμεση σχέση τόσο με τη βαλβίδα όσο και μεταξύ τους, αφού από τη σωστή σχέση λειτουργίας τους, εξαρτάται η καλή λειτουργία όλου του συστήματος της βαλβίδας. </a:t>
            </a:r>
            <a:endParaRPr b="0" lang="en-US" sz="1900" spc="-1" strike="noStrike">
              <a:solidFill>
                <a:srgbClr val="000000"/>
              </a:solidFill>
              <a:latin typeface="Arial"/>
            </a:endParaRPr>
          </a:p>
        </p:txBody>
      </p:sp>
    </p:spTree>
  </p:cSld>
  <p:transition>
    <p:pull dir="rd"/>
  </p:transition>
  <p:timing>
    <p:tnLst>
      <p:par>
        <p:cTn id="218" dur="indefinite" restart="never" nodeType="tmRoot">
          <p:childTnLst>
            <p:seq>
              <p:cTn id="219" dur="indefinite" nodeType="mainSeq">
                <p:childTnLst>
                  <p:par>
                    <p:cTn id="220" fill="hold">
                      <p:stCondLst>
                        <p:cond delay="indefinite"/>
                      </p:stCondLst>
                      <p:childTnLst>
                        <p:par>
                          <p:cTn id="221" fill="hold">
                            <p:stCondLst>
                              <p:cond delay="0"/>
                            </p:stCondLst>
                            <p:childTnLst>
                              <p:par>
                                <p:cTn id="222" nodeType="clickEffect" fill="hold" presetClass="entr" presetID="2" presetSubtype="4">
                                  <p:stCondLst>
                                    <p:cond delay="0"/>
                                  </p:stCondLst>
                                  <p:childTnLst>
                                    <p:set>
                                      <p:cBhvr>
                                        <p:cTn id="223" dur="1" fill="hold">
                                          <p:stCondLst>
                                            <p:cond delay="0"/>
                                          </p:stCondLst>
                                        </p:cTn>
                                        <p:tgtEl>
                                          <p:spTgt spid="137">
                                            <p:txEl>
                                              <p:pRg st="0" end="0"/>
                                            </p:txEl>
                                          </p:spTgt>
                                        </p:tgtEl>
                                        <p:attrNameLst>
                                          <p:attrName>style.visibility</p:attrName>
                                        </p:attrNameLst>
                                      </p:cBhvr>
                                      <p:to>
                                        <p:strVal val="visible"/>
                                      </p:to>
                                    </p:set>
                                    <p:anim calcmode="lin" valueType="num">
                                      <p:cBhvr additive="repl">
                                        <p:cTn id="224"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additive="repl">
                                        <p:cTn id="225" dur="500" fill="hold"/>
                                        <p:tgtEl>
                                          <p:spTgt spid="1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6" fill="hold">
                      <p:stCondLst>
                        <p:cond delay="indefinite"/>
                      </p:stCondLst>
                      <p:childTnLst>
                        <p:par>
                          <p:cTn id="227" fill="hold">
                            <p:stCondLst>
                              <p:cond delay="0"/>
                            </p:stCondLst>
                            <p:childTnLst>
                              <p:par>
                                <p:cTn id="228" nodeType="clickEffect" fill="hold" presetClass="entr" presetID="2" presetSubtype="4">
                                  <p:stCondLst>
                                    <p:cond delay="0"/>
                                  </p:stCondLst>
                                  <p:childTnLst>
                                    <p:set>
                                      <p:cBhvr>
                                        <p:cTn id="229" dur="1" fill="hold">
                                          <p:stCondLst>
                                            <p:cond delay="0"/>
                                          </p:stCondLst>
                                        </p:cTn>
                                        <p:tgtEl>
                                          <p:spTgt spid="137">
                                            <p:txEl>
                                              <p:pRg st="2" end="2"/>
                                            </p:txEl>
                                          </p:spTgt>
                                        </p:tgtEl>
                                        <p:attrNameLst>
                                          <p:attrName>style.visibility</p:attrName>
                                        </p:attrNameLst>
                                      </p:cBhvr>
                                      <p:to>
                                        <p:strVal val="visible"/>
                                      </p:to>
                                    </p:set>
                                    <p:anim calcmode="lin" valueType="num">
                                      <p:cBhvr additive="repl">
                                        <p:cTn id="230"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additive="repl">
                                        <p:cTn id="231" dur="500" fill="hold"/>
                                        <p:tgtEl>
                                          <p:spTgt spid="13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2" fill="hold">
                      <p:stCondLst>
                        <p:cond delay="indefinite"/>
                      </p:stCondLst>
                      <p:childTnLst>
                        <p:par>
                          <p:cTn id="233" fill="hold">
                            <p:stCondLst>
                              <p:cond delay="0"/>
                            </p:stCondLst>
                            <p:childTnLst>
                              <p:par>
                                <p:cTn id="234" nodeType="clickEffect" fill="hold" presetClass="entr" presetID="2" presetSubtype="4">
                                  <p:stCondLst>
                                    <p:cond delay="0"/>
                                  </p:stCondLst>
                                  <p:childTnLst>
                                    <p:set>
                                      <p:cBhvr>
                                        <p:cTn id="235" dur="1" fill="hold">
                                          <p:stCondLst>
                                            <p:cond delay="0"/>
                                          </p:stCondLst>
                                        </p:cTn>
                                        <p:tgtEl>
                                          <p:spTgt spid="137">
                                            <p:txEl>
                                              <p:pRg st="4" end="4"/>
                                            </p:txEl>
                                          </p:spTgt>
                                        </p:tgtEl>
                                        <p:attrNameLst>
                                          <p:attrName>style.visibility</p:attrName>
                                        </p:attrNameLst>
                                      </p:cBhvr>
                                      <p:to>
                                        <p:strVal val="visible"/>
                                      </p:to>
                                    </p:set>
                                    <p:anim calcmode="lin" valueType="num">
                                      <p:cBhvr additive="repl">
                                        <p:cTn id="236"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additive="repl">
                                        <p:cTn id="237" dur="500" fill="hold"/>
                                        <p:tgtEl>
                                          <p:spTgt spid="13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Βαλβίδες</a:t>
            </a:r>
            <a:endParaRPr b="0" lang="en-US" sz="2300" spc="-1" strike="noStrike">
              <a:solidFill>
                <a:srgbClr val="000000"/>
              </a:solidFill>
              <a:latin typeface="Arial"/>
            </a:endParaRPr>
          </a:p>
        </p:txBody>
      </p:sp>
      <p:sp>
        <p:nvSpPr>
          <p:cNvPr id="141" name="5 - TextBox"/>
          <p:cNvSpPr/>
          <p:nvPr/>
        </p:nvSpPr>
        <p:spPr>
          <a:xfrm>
            <a:off x="5076000" y="1952280"/>
            <a:ext cx="3528000" cy="19645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Calibri"/>
              </a:rPr>
              <a:t>Κύριες διαστάσεις της βαλβίδας.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nSpc>
                <a:spcPct val="100000"/>
              </a:lnSpc>
              <a:spcAft>
                <a:spcPts val="601"/>
              </a:spcAft>
            </a:pPr>
            <a:r>
              <a:rPr b="0" lang="el-GR" sz="1800" spc="-1" strike="noStrike">
                <a:solidFill>
                  <a:srgbClr val="000000"/>
                </a:solidFill>
                <a:latin typeface="Calibri"/>
              </a:rPr>
              <a:t>α. Ύψος βαλβίδας </a:t>
            </a:r>
            <a:endParaRPr b="0" lang="en-US" sz="1800" spc="-1" strike="noStrike">
              <a:solidFill>
                <a:srgbClr val="000000"/>
              </a:solidFill>
              <a:latin typeface="Arial"/>
            </a:endParaRPr>
          </a:p>
          <a:p>
            <a:pPr>
              <a:lnSpc>
                <a:spcPct val="100000"/>
              </a:lnSpc>
              <a:spcAft>
                <a:spcPts val="601"/>
              </a:spcAft>
            </a:pPr>
            <a:r>
              <a:rPr b="0" lang="el-GR" sz="1800" spc="-1" strike="noStrike">
                <a:solidFill>
                  <a:srgbClr val="000000"/>
                </a:solidFill>
                <a:latin typeface="Calibri"/>
              </a:rPr>
              <a:t>β. Διάμετρος κεφαλής βαλβίδας </a:t>
            </a:r>
            <a:endParaRPr b="0" lang="en-US" sz="1800" spc="-1" strike="noStrike">
              <a:solidFill>
                <a:srgbClr val="000000"/>
              </a:solidFill>
              <a:latin typeface="Arial"/>
            </a:endParaRPr>
          </a:p>
          <a:p>
            <a:pPr>
              <a:lnSpc>
                <a:spcPct val="100000"/>
              </a:lnSpc>
              <a:spcAft>
                <a:spcPts val="601"/>
              </a:spcAft>
            </a:pPr>
            <a:r>
              <a:rPr b="0" lang="el-GR" sz="1800" spc="-1" strike="noStrike">
                <a:solidFill>
                  <a:srgbClr val="000000"/>
                </a:solidFill>
                <a:latin typeface="Calibri"/>
              </a:rPr>
              <a:t>γ. Διάμετρος στελέχους βαλβίδας </a:t>
            </a:r>
            <a:endParaRPr b="0" lang="en-US" sz="1800" spc="-1" strike="noStrike">
              <a:solidFill>
                <a:srgbClr val="000000"/>
              </a:solidFill>
              <a:latin typeface="Arial"/>
            </a:endParaRPr>
          </a:p>
          <a:p>
            <a:pPr>
              <a:lnSpc>
                <a:spcPct val="100000"/>
              </a:lnSpc>
              <a:spcAft>
                <a:spcPts val="601"/>
              </a:spcAft>
            </a:pPr>
            <a:r>
              <a:rPr b="0" lang="el-GR" sz="1800" spc="-1" strike="noStrike">
                <a:solidFill>
                  <a:srgbClr val="000000"/>
                </a:solidFill>
                <a:latin typeface="Calibri"/>
              </a:rPr>
              <a:t>δ. Γωνία έδρας βαλβίδας.</a:t>
            </a:r>
            <a:endParaRPr b="0" lang="en-US" sz="1800" spc="-1" strike="noStrike">
              <a:solidFill>
                <a:srgbClr val="000000"/>
              </a:solidFill>
              <a:latin typeface="Arial"/>
            </a:endParaRPr>
          </a:p>
        </p:txBody>
      </p:sp>
      <p:sp>
        <p:nvSpPr>
          <p:cNvPr id="142" name="6 - TextBox"/>
          <p:cNvSpPr/>
          <p:nvPr/>
        </p:nvSpPr>
        <p:spPr>
          <a:xfrm>
            <a:off x="395640" y="555480"/>
            <a:ext cx="8496720" cy="957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rgbClr val="000000"/>
                </a:solidFill>
                <a:latin typeface="Calibri"/>
              </a:rPr>
              <a:t>Οι έδρες των βαλβίδων και οι υποδοχές των εδρών στην κυλινδροκεφαλή μπορεί να έχουν την ίδια γωνία κωνικότητας έδρασης ή να έχουν μία διαφορά μέχρι 2°, για καλύτερο πάτημα (εφαρμογή) της βαλβίδας.</a:t>
            </a:r>
            <a:endParaRPr b="0" lang="en-US" sz="1900" spc="-1" strike="noStrike">
              <a:solidFill>
                <a:srgbClr val="000000"/>
              </a:solidFill>
              <a:latin typeface="Arial"/>
            </a:endParaRPr>
          </a:p>
        </p:txBody>
      </p:sp>
      <p:pic>
        <p:nvPicPr>
          <p:cNvPr id="143" name="Picture 2" descr=""/>
          <p:cNvPicPr/>
          <p:nvPr/>
        </p:nvPicPr>
        <p:blipFill>
          <a:blip r:embed="rId1"/>
          <a:stretch/>
        </p:blipFill>
        <p:spPr>
          <a:xfrm>
            <a:off x="755640" y="1777320"/>
            <a:ext cx="3888000" cy="2738520"/>
          </a:xfrm>
          <a:prstGeom prst="rect">
            <a:avLst/>
          </a:prstGeom>
          <a:ln w="9525">
            <a:noFill/>
          </a:ln>
        </p:spPr>
      </p:pic>
    </p:spTree>
  </p:cSld>
  <p:transition>
    <p:pull dir="rd"/>
  </p:transition>
  <p:timing>
    <p:tnLst>
      <p:par>
        <p:cTn id="238" dur="indefinite" restart="never" nodeType="tmRoot">
          <p:childTnLst>
            <p:seq>
              <p:cTn id="239" dur="indefinite" nodeType="mainSeq">
                <p:childTnLst>
                  <p:par>
                    <p:cTn id="240" fill="hold">
                      <p:stCondLst>
                        <p:cond delay="indefinite"/>
                      </p:stCondLst>
                      <p:childTnLst>
                        <p:par>
                          <p:cTn id="241" fill="hold">
                            <p:stCondLst>
                              <p:cond delay="0"/>
                            </p:stCondLst>
                            <p:childTnLst>
                              <p:par>
                                <p:cTn id="242" nodeType="clickEffect" fill="hold" presetClass="entr" presetID="2" presetSubtype="4">
                                  <p:stCondLst>
                                    <p:cond delay="0"/>
                                  </p:stCondLst>
                                  <p:childTnLst>
                                    <p:set>
                                      <p:cBhvr>
                                        <p:cTn id="243" dur="1" fill="hold">
                                          <p:stCondLst>
                                            <p:cond delay="0"/>
                                          </p:stCondLst>
                                        </p:cTn>
                                        <p:tgtEl>
                                          <p:spTgt spid="141">
                                            <p:txEl>
                                              <p:pRg st="0" end="0"/>
                                            </p:txEl>
                                          </p:spTgt>
                                        </p:tgtEl>
                                        <p:attrNameLst>
                                          <p:attrName>style.visibility</p:attrName>
                                        </p:attrNameLst>
                                      </p:cBhvr>
                                      <p:to>
                                        <p:strVal val="visible"/>
                                      </p:to>
                                    </p:set>
                                    <p:anim calcmode="lin" valueType="num">
                                      <p:cBhvr additive="repl">
                                        <p:cTn id="244" dur="500" fill="hold"/>
                                        <p:tgtEl>
                                          <p:spTgt spid="141">
                                            <p:txEl>
                                              <p:pRg st="0" end="0"/>
                                            </p:txEl>
                                          </p:spTgt>
                                        </p:tgtEl>
                                        <p:attrNameLst>
                                          <p:attrName>ppt_x</p:attrName>
                                        </p:attrNameLst>
                                      </p:cBhvr>
                                      <p:tavLst>
                                        <p:tav tm="0">
                                          <p:val>
                                            <p:strVal val="#ppt_x"/>
                                          </p:val>
                                        </p:tav>
                                        <p:tav tm="100000">
                                          <p:val>
                                            <p:strVal val="#ppt_x"/>
                                          </p:val>
                                        </p:tav>
                                      </p:tavLst>
                                    </p:anim>
                                    <p:anim calcmode="lin" valueType="num">
                                      <p:cBhvr additive="repl">
                                        <p:cTn id="245" dur="500" fill="hold"/>
                                        <p:tgtEl>
                                          <p:spTgt spid="141">
                                            <p:txEl>
                                              <p:pRg st="0" end="0"/>
                                            </p:txEl>
                                          </p:spTgt>
                                        </p:tgtEl>
                                        <p:attrNameLst>
                                          <p:attrName>ppt_y</p:attrName>
                                        </p:attrNameLst>
                                      </p:cBhvr>
                                      <p:tavLst>
                                        <p:tav tm="0">
                                          <p:val>
                                            <p:strVal val="1+#ppt_h/2"/>
                                          </p:val>
                                        </p:tav>
                                        <p:tav tm="100000">
                                          <p:val>
                                            <p:strVal val="#ppt_y"/>
                                          </p:val>
                                        </p:tav>
                                      </p:tavLst>
                                    </p:anim>
                                  </p:childTnLst>
                                </p:cTn>
                              </p:par>
                            </p:childTnLst>
                          </p:cTn>
                        </p:par>
                        <p:par>
                          <p:cTn id="246" fill="hold">
                            <p:stCondLst>
                              <p:cond delay="500"/>
                            </p:stCondLst>
                            <p:childTnLst>
                              <p:par>
                                <p:cTn id="247" nodeType="afterEffect" fill="hold" presetClass="entr" presetID="2" presetSubtype="2">
                                  <p:stCondLst>
                                    <p:cond delay="500"/>
                                  </p:stCondLst>
                                  <p:childTnLst>
                                    <p:set>
                                      <p:cBhvr>
                                        <p:cTn id="248" dur="1" fill="hold">
                                          <p:stCondLst>
                                            <p:cond delay="0"/>
                                          </p:stCondLst>
                                        </p:cTn>
                                        <p:tgtEl>
                                          <p:spTgt spid="141">
                                            <p:txEl>
                                              <p:pRg st="2" end="2"/>
                                            </p:txEl>
                                          </p:spTgt>
                                        </p:tgtEl>
                                        <p:attrNameLst>
                                          <p:attrName>style.visibility</p:attrName>
                                        </p:attrNameLst>
                                      </p:cBhvr>
                                      <p:to>
                                        <p:strVal val="visible"/>
                                      </p:to>
                                    </p:set>
                                    <p:anim calcmode="lin" valueType="num">
                                      <p:cBhvr additive="repl">
                                        <p:cTn id="249" dur="500" fill="hold"/>
                                        <p:tgtEl>
                                          <p:spTgt spid="141">
                                            <p:txEl>
                                              <p:pRg st="2" end="2"/>
                                            </p:txEl>
                                          </p:spTgt>
                                        </p:tgtEl>
                                        <p:attrNameLst>
                                          <p:attrName>ppt_x</p:attrName>
                                        </p:attrNameLst>
                                      </p:cBhvr>
                                      <p:tavLst>
                                        <p:tav tm="0">
                                          <p:val>
                                            <p:strVal val="1+#ppt_w/2"/>
                                          </p:val>
                                        </p:tav>
                                        <p:tav tm="100000">
                                          <p:val>
                                            <p:strVal val="#ppt_x"/>
                                          </p:val>
                                        </p:tav>
                                      </p:tavLst>
                                    </p:anim>
                                    <p:anim calcmode="lin" valueType="num">
                                      <p:cBhvr additive="repl">
                                        <p:cTn id="250" dur="500" fill="hold"/>
                                        <p:tgtEl>
                                          <p:spTgt spid="141">
                                            <p:txEl>
                                              <p:pRg st="2" end="2"/>
                                            </p:txEl>
                                          </p:spTgt>
                                        </p:tgtEl>
                                        <p:attrNameLst>
                                          <p:attrName>ppt_y</p:attrName>
                                        </p:attrNameLst>
                                      </p:cBhvr>
                                      <p:tavLst>
                                        <p:tav tm="0">
                                          <p:val>
                                            <p:strVal val="#ppt_y"/>
                                          </p:val>
                                        </p:tav>
                                        <p:tav tm="100000">
                                          <p:val>
                                            <p:strVal val="#ppt_y"/>
                                          </p:val>
                                        </p:tav>
                                      </p:tavLst>
                                    </p:anim>
                                  </p:childTnLst>
                                </p:cTn>
                              </p:par>
                            </p:childTnLst>
                          </p:cTn>
                        </p:par>
                        <p:par>
                          <p:cTn id="251" fill="hold">
                            <p:stCondLst>
                              <p:cond delay="1500"/>
                            </p:stCondLst>
                            <p:childTnLst>
                              <p:par>
                                <p:cTn id="252" nodeType="afterEffect" fill="hold" presetClass="entr" presetID="2" presetSubtype="2">
                                  <p:stCondLst>
                                    <p:cond delay="500"/>
                                  </p:stCondLst>
                                  <p:childTnLst>
                                    <p:set>
                                      <p:cBhvr>
                                        <p:cTn id="253" dur="1" fill="hold">
                                          <p:stCondLst>
                                            <p:cond delay="0"/>
                                          </p:stCondLst>
                                        </p:cTn>
                                        <p:tgtEl>
                                          <p:spTgt spid="141">
                                            <p:txEl>
                                              <p:pRg st="3" end="3"/>
                                            </p:txEl>
                                          </p:spTgt>
                                        </p:tgtEl>
                                        <p:attrNameLst>
                                          <p:attrName>style.visibility</p:attrName>
                                        </p:attrNameLst>
                                      </p:cBhvr>
                                      <p:to>
                                        <p:strVal val="visible"/>
                                      </p:to>
                                    </p:set>
                                    <p:anim calcmode="lin" valueType="num">
                                      <p:cBhvr additive="repl">
                                        <p:cTn id="254" dur="500" fill="hold"/>
                                        <p:tgtEl>
                                          <p:spTgt spid="141">
                                            <p:txEl>
                                              <p:pRg st="3" end="3"/>
                                            </p:txEl>
                                          </p:spTgt>
                                        </p:tgtEl>
                                        <p:attrNameLst>
                                          <p:attrName>ppt_x</p:attrName>
                                        </p:attrNameLst>
                                      </p:cBhvr>
                                      <p:tavLst>
                                        <p:tav tm="0">
                                          <p:val>
                                            <p:strVal val="1+#ppt_w/2"/>
                                          </p:val>
                                        </p:tav>
                                        <p:tav tm="100000">
                                          <p:val>
                                            <p:strVal val="#ppt_x"/>
                                          </p:val>
                                        </p:tav>
                                      </p:tavLst>
                                    </p:anim>
                                    <p:anim calcmode="lin" valueType="num">
                                      <p:cBhvr additive="repl">
                                        <p:cTn id="255" dur="500" fill="hold"/>
                                        <p:tgtEl>
                                          <p:spTgt spid="141">
                                            <p:txEl>
                                              <p:pRg st="3" end="3"/>
                                            </p:txEl>
                                          </p:spTgt>
                                        </p:tgtEl>
                                        <p:attrNameLst>
                                          <p:attrName>ppt_y</p:attrName>
                                        </p:attrNameLst>
                                      </p:cBhvr>
                                      <p:tavLst>
                                        <p:tav tm="0">
                                          <p:val>
                                            <p:strVal val="#ppt_y"/>
                                          </p:val>
                                        </p:tav>
                                        <p:tav tm="100000">
                                          <p:val>
                                            <p:strVal val="#ppt_y"/>
                                          </p:val>
                                        </p:tav>
                                      </p:tavLst>
                                    </p:anim>
                                  </p:childTnLst>
                                </p:cTn>
                              </p:par>
                            </p:childTnLst>
                          </p:cTn>
                        </p:par>
                        <p:par>
                          <p:cTn id="256" fill="hold">
                            <p:stCondLst>
                              <p:cond delay="2500"/>
                            </p:stCondLst>
                            <p:childTnLst>
                              <p:par>
                                <p:cTn id="257" nodeType="afterEffect" fill="hold" presetClass="entr" presetID="2" presetSubtype="2">
                                  <p:stCondLst>
                                    <p:cond delay="500"/>
                                  </p:stCondLst>
                                  <p:childTnLst>
                                    <p:set>
                                      <p:cBhvr>
                                        <p:cTn id="258" dur="1" fill="hold">
                                          <p:stCondLst>
                                            <p:cond delay="0"/>
                                          </p:stCondLst>
                                        </p:cTn>
                                        <p:tgtEl>
                                          <p:spTgt spid="141">
                                            <p:txEl>
                                              <p:pRg st="4" end="4"/>
                                            </p:txEl>
                                          </p:spTgt>
                                        </p:tgtEl>
                                        <p:attrNameLst>
                                          <p:attrName>style.visibility</p:attrName>
                                        </p:attrNameLst>
                                      </p:cBhvr>
                                      <p:to>
                                        <p:strVal val="visible"/>
                                      </p:to>
                                    </p:set>
                                    <p:anim calcmode="lin" valueType="num">
                                      <p:cBhvr additive="repl">
                                        <p:cTn id="259" dur="500" fill="hold"/>
                                        <p:tgtEl>
                                          <p:spTgt spid="141">
                                            <p:txEl>
                                              <p:pRg st="4" end="4"/>
                                            </p:txEl>
                                          </p:spTgt>
                                        </p:tgtEl>
                                        <p:attrNameLst>
                                          <p:attrName>ppt_x</p:attrName>
                                        </p:attrNameLst>
                                      </p:cBhvr>
                                      <p:tavLst>
                                        <p:tav tm="0">
                                          <p:val>
                                            <p:strVal val="1+#ppt_w/2"/>
                                          </p:val>
                                        </p:tav>
                                        <p:tav tm="100000">
                                          <p:val>
                                            <p:strVal val="#ppt_x"/>
                                          </p:val>
                                        </p:tav>
                                      </p:tavLst>
                                    </p:anim>
                                    <p:anim calcmode="lin" valueType="num">
                                      <p:cBhvr additive="repl">
                                        <p:cTn id="260" dur="500" fill="hold"/>
                                        <p:tgtEl>
                                          <p:spTgt spid="141">
                                            <p:txEl>
                                              <p:pRg st="4" end="4"/>
                                            </p:txEl>
                                          </p:spTgt>
                                        </p:tgtEl>
                                        <p:attrNameLst>
                                          <p:attrName>ppt_y</p:attrName>
                                        </p:attrNameLst>
                                      </p:cBhvr>
                                      <p:tavLst>
                                        <p:tav tm="0">
                                          <p:val>
                                            <p:strVal val="#ppt_y"/>
                                          </p:val>
                                        </p:tav>
                                        <p:tav tm="100000">
                                          <p:val>
                                            <p:strVal val="#ppt_y"/>
                                          </p:val>
                                        </p:tav>
                                      </p:tavLst>
                                    </p:anim>
                                  </p:childTnLst>
                                </p:cTn>
                              </p:par>
                            </p:childTnLst>
                          </p:cTn>
                        </p:par>
                        <p:par>
                          <p:cTn id="261" fill="hold">
                            <p:stCondLst>
                              <p:cond delay="3500"/>
                            </p:stCondLst>
                            <p:childTnLst>
                              <p:par>
                                <p:cTn id="262" nodeType="afterEffect" fill="hold" presetClass="entr" presetID="2" presetSubtype="2">
                                  <p:stCondLst>
                                    <p:cond delay="500"/>
                                  </p:stCondLst>
                                  <p:childTnLst>
                                    <p:set>
                                      <p:cBhvr>
                                        <p:cTn id="263" dur="1" fill="hold">
                                          <p:stCondLst>
                                            <p:cond delay="0"/>
                                          </p:stCondLst>
                                        </p:cTn>
                                        <p:tgtEl>
                                          <p:spTgt spid="141">
                                            <p:txEl>
                                              <p:pRg st="5" end="5"/>
                                            </p:txEl>
                                          </p:spTgt>
                                        </p:tgtEl>
                                        <p:attrNameLst>
                                          <p:attrName>style.visibility</p:attrName>
                                        </p:attrNameLst>
                                      </p:cBhvr>
                                      <p:to>
                                        <p:strVal val="visible"/>
                                      </p:to>
                                    </p:set>
                                    <p:anim calcmode="lin" valueType="num">
                                      <p:cBhvr additive="repl">
                                        <p:cTn id="264" dur="500" fill="hold"/>
                                        <p:tgtEl>
                                          <p:spTgt spid="141">
                                            <p:txEl>
                                              <p:pRg st="5" end="5"/>
                                            </p:txEl>
                                          </p:spTgt>
                                        </p:tgtEl>
                                        <p:attrNameLst>
                                          <p:attrName>ppt_x</p:attrName>
                                        </p:attrNameLst>
                                      </p:cBhvr>
                                      <p:tavLst>
                                        <p:tav tm="0">
                                          <p:val>
                                            <p:strVal val="1+#ppt_w/2"/>
                                          </p:val>
                                        </p:tav>
                                        <p:tav tm="100000">
                                          <p:val>
                                            <p:strVal val="#ppt_x"/>
                                          </p:val>
                                        </p:tav>
                                      </p:tavLst>
                                    </p:anim>
                                    <p:anim calcmode="lin" valueType="num">
                                      <p:cBhvr additive="repl">
                                        <p:cTn id="265" dur="500" fill="hold"/>
                                        <p:tgtEl>
                                          <p:spTgt spid="14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Βαλβίδες</a:t>
            </a:r>
            <a:endParaRPr b="0" lang="en-US" sz="2300" spc="-1" strike="noStrike">
              <a:solidFill>
                <a:srgbClr val="000000"/>
              </a:solidFill>
              <a:latin typeface="Arial"/>
            </a:endParaRPr>
          </a:p>
        </p:txBody>
      </p:sp>
      <p:sp>
        <p:nvSpPr>
          <p:cNvPr id="145" name="6 - TextBox"/>
          <p:cNvSpPr/>
          <p:nvPr/>
        </p:nvSpPr>
        <p:spPr>
          <a:xfrm>
            <a:off x="539640" y="987480"/>
            <a:ext cx="8208720" cy="3562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900" spc="-1" strike="noStrike">
                <a:solidFill>
                  <a:srgbClr val="000000"/>
                </a:solidFill>
                <a:latin typeface="Calibri"/>
              </a:rPr>
              <a:t>Οι βαλβίδες κατασκευάζονται από διάφορα κράματα χάλυβα. </a:t>
            </a:r>
            <a:endParaRPr b="0" lang="en-US" sz="1900" spc="-1" strike="noStrike">
              <a:solidFill>
                <a:srgbClr val="000000"/>
              </a:solidFill>
              <a:latin typeface="Arial"/>
            </a:endParaRPr>
          </a:p>
          <a:p>
            <a:pPr>
              <a:lnSpc>
                <a:spcPct val="100000"/>
              </a:lnSpc>
            </a:pPr>
            <a:endParaRPr b="0" lang="en-US" sz="1900" spc="-1" strike="noStrike">
              <a:solidFill>
                <a:srgbClr val="000000"/>
              </a:solidFill>
              <a:latin typeface="Arial"/>
            </a:endParaRPr>
          </a:p>
          <a:p>
            <a:pPr>
              <a:lnSpc>
                <a:spcPct val="100000"/>
              </a:lnSpc>
            </a:pPr>
            <a:r>
              <a:rPr b="0" lang="el-GR" sz="1900" spc="-1" strike="noStrike">
                <a:solidFill>
                  <a:srgbClr val="000000"/>
                </a:solidFill>
                <a:latin typeface="Calibri"/>
              </a:rPr>
              <a:t>Για τις βαλβίδες εισαγωγής χρησιμοποιούνται νικελιούχα, χρωμιονικελιούχα ή χρωμιομολυβδαινιούχα κράματα χάλυβα. </a:t>
            </a:r>
            <a:endParaRPr b="0" lang="en-US" sz="1900" spc="-1" strike="noStrike">
              <a:solidFill>
                <a:srgbClr val="000000"/>
              </a:solidFill>
              <a:latin typeface="Arial"/>
            </a:endParaRPr>
          </a:p>
          <a:p>
            <a:pPr>
              <a:lnSpc>
                <a:spcPct val="100000"/>
              </a:lnSpc>
            </a:pPr>
            <a:endParaRPr b="0" lang="en-US" sz="1900" spc="-1" strike="noStrike">
              <a:solidFill>
                <a:srgbClr val="000000"/>
              </a:solidFill>
              <a:latin typeface="Arial"/>
            </a:endParaRPr>
          </a:p>
          <a:p>
            <a:pPr>
              <a:lnSpc>
                <a:spcPct val="100000"/>
              </a:lnSpc>
            </a:pPr>
            <a:r>
              <a:rPr b="0" lang="el-GR" sz="1900" spc="-1" strike="noStrike">
                <a:solidFill>
                  <a:srgbClr val="000000"/>
                </a:solidFill>
                <a:latin typeface="Calibri"/>
              </a:rPr>
              <a:t>Για τις βαλβίδες εξαγωγής χρησιμοποιούνται χάλυβες υψηλής αντοχής, όπως πυριτιοχρωμιούχοι ή κοβαλτιοχρωμιούχοι χάλυβες ή ωστενιτικοί χάλυβες με μεγάλη περιεκτικότητα νικελίου, χρωμίου, κ.λπ. </a:t>
            </a:r>
            <a:endParaRPr b="0" lang="en-US" sz="1900" spc="-1" strike="noStrike">
              <a:solidFill>
                <a:srgbClr val="000000"/>
              </a:solidFill>
              <a:latin typeface="Arial"/>
            </a:endParaRPr>
          </a:p>
          <a:p>
            <a:pPr>
              <a:lnSpc>
                <a:spcPct val="100000"/>
              </a:lnSpc>
            </a:pPr>
            <a:endParaRPr b="0" lang="en-US" sz="1900" spc="-1" strike="noStrike">
              <a:solidFill>
                <a:srgbClr val="000000"/>
              </a:solidFill>
              <a:latin typeface="Arial"/>
            </a:endParaRPr>
          </a:p>
          <a:p>
            <a:pPr>
              <a:lnSpc>
                <a:spcPct val="100000"/>
              </a:lnSpc>
            </a:pPr>
            <a:r>
              <a:rPr b="0" lang="el-GR" sz="1900" spc="-1" strike="noStrike">
                <a:solidFill>
                  <a:srgbClr val="000000"/>
                </a:solidFill>
                <a:latin typeface="Calibri"/>
              </a:rPr>
              <a:t>Για αύξηση της αντοχής των βαλβίδων από διάβρωση, οι κεφαλές τους επικαλύπτονται, επιπρόσθετα, με ειδικό κράμα μετάλλων (νικέλιο 80% και χρώμιο 20%) ή με κράμα αλουμινίου.</a:t>
            </a:r>
            <a:endParaRPr b="0" lang="en-US" sz="1900" spc="-1" strike="noStrike">
              <a:solidFill>
                <a:srgbClr val="000000"/>
              </a:solidFill>
              <a:latin typeface="Arial"/>
            </a:endParaRPr>
          </a:p>
        </p:txBody>
      </p:sp>
      <p:sp>
        <p:nvSpPr>
          <p:cNvPr id="146" name="7 - TextBox"/>
          <p:cNvSpPr/>
          <p:nvPr/>
        </p:nvSpPr>
        <p:spPr>
          <a:xfrm>
            <a:off x="539640" y="555480"/>
            <a:ext cx="3672000" cy="37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chemeClr val="accent2">
                    <a:lumMod val="75000"/>
                  </a:schemeClr>
                </a:solidFill>
                <a:latin typeface="Calibri"/>
              </a:rPr>
              <a:t>Υλικό κατασκευής</a:t>
            </a:r>
            <a:endParaRPr b="0" lang="en-US" sz="1900" spc="-1" strike="noStrike">
              <a:solidFill>
                <a:srgbClr val="000000"/>
              </a:solidFill>
              <a:latin typeface="Arial"/>
            </a:endParaRPr>
          </a:p>
        </p:txBody>
      </p:sp>
    </p:spTree>
  </p:cSld>
  <p:transition>
    <p:pull dir="rd"/>
  </p:transition>
  <p:timing>
    <p:tnLst>
      <p:par>
        <p:cTn id="266" dur="indefinite" restart="never" nodeType="tmRoot">
          <p:childTnLst>
            <p:seq>
              <p:cTn id="267" dur="indefinite" nodeType="mainSeq">
                <p:childTnLst>
                  <p:par>
                    <p:cTn id="268" fill="hold">
                      <p:stCondLst>
                        <p:cond delay="indefinite"/>
                      </p:stCondLst>
                      <p:childTnLst>
                        <p:par>
                          <p:cTn id="269" fill="hold">
                            <p:stCondLst>
                              <p:cond delay="0"/>
                            </p:stCondLst>
                            <p:childTnLst>
                              <p:par>
                                <p:cTn id="270" nodeType="clickEffect" fill="hold" presetClass="entr" presetID="2" presetSubtype="4">
                                  <p:stCondLst>
                                    <p:cond delay="0"/>
                                  </p:stCondLst>
                                  <p:childTnLst>
                                    <p:set>
                                      <p:cBhvr>
                                        <p:cTn id="271" dur="1" fill="hold">
                                          <p:stCondLst>
                                            <p:cond delay="0"/>
                                          </p:stCondLst>
                                        </p:cTn>
                                        <p:tgtEl>
                                          <p:spTgt spid="145">
                                            <p:txEl>
                                              <p:pRg st="0" end="0"/>
                                            </p:txEl>
                                          </p:spTgt>
                                        </p:tgtEl>
                                        <p:attrNameLst>
                                          <p:attrName>style.visibility</p:attrName>
                                        </p:attrNameLst>
                                      </p:cBhvr>
                                      <p:to>
                                        <p:strVal val="visible"/>
                                      </p:to>
                                    </p:set>
                                    <p:anim calcmode="lin" valueType="num">
                                      <p:cBhvr additive="repl">
                                        <p:cTn id="272" dur="500" fill="hold"/>
                                        <p:tgtEl>
                                          <p:spTgt spid="145">
                                            <p:txEl>
                                              <p:pRg st="0" end="0"/>
                                            </p:txEl>
                                          </p:spTgt>
                                        </p:tgtEl>
                                        <p:attrNameLst>
                                          <p:attrName>ppt_x</p:attrName>
                                        </p:attrNameLst>
                                      </p:cBhvr>
                                      <p:tavLst>
                                        <p:tav tm="0">
                                          <p:val>
                                            <p:strVal val="#ppt_x"/>
                                          </p:val>
                                        </p:tav>
                                        <p:tav tm="100000">
                                          <p:val>
                                            <p:strVal val="#ppt_x"/>
                                          </p:val>
                                        </p:tav>
                                      </p:tavLst>
                                    </p:anim>
                                    <p:anim calcmode="lin" valueType="num">
                                      <p:cBhvr additive="repl">
                                        <p:cTn id="273" dur="500" fill="hold"/>
                                        <p:tgtEl>
                                          <p:spTgt spid="1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4" fill="hold">
                      <p:stCondLst>
                        <p:cond delay="indefinite"/>
                      </p:stCondLst>
                      <p:childTnLst>
                        <p:par>
                          <p:cTn id="275" fill="hold">
                            <p:stCondLst>
                              <p:cond delay="0"/>
                            </p:stCondLst>
                            <p:childTnLst>
                              <p:par>
                                <p:cTn id="276" nodeType="clickEffect" fill="hold" presetClass="entr" presetID="2" presetSubtype="4">
                                  <p:stCondLst>
                                    <p:cond delay="0"/>
                                  </p:stCondLst>
                                  <p:childTnLst>
                                    <p:set>
                                      <p:cBhvr>
                                        <p:cTn id="277" dur="1" fill="hold">
                                          <p:stCondLst>
                                            <p:cond delay="0"/>
                                          </p:stCondLst>
                                        </p:cTn>
                                        <p:tgtEl>
                                          <p:spTgt spid="145">
                                            <p:txEl>
                                              <p:pRg st="2" end="2"/>
                                            </p:txEl>
                                          </p:spTgt>
                                        </p:tgtEl>
                                        <p:attrNameLst>
                                          <p:attrName>style.visibility</p:attrName>
                                        </p:attrNameLst>
                                      </p:cBhvr>
                                      <p:to>
                                        <p:strVal val="visible"/>
                                      </p:to>
                                    </p:set>
                                    <p:anim calcmode="lin" valueType="num">
                                      <p:cBhvr additive="repl">
                                        <p:cTn id="278" dur="500" fill="hold"/>
                                        <p:tgtEl>
                                          <p:spTgt spid="145">
                                            <p:txEl>
                                              <p:pRg st="2" end="2"/>
                                            </p:txEl>
                                          </p:spTgt>
                                        </p:tgtEl>
                                        <p:attrNameLst>
                                          <p:attrName>ppt_x</p:attrName>
                                        </p:attrNameLst>
                                      </p:cBhvr>
                                      <p:tavLst>
                                        <p:tav tm="0">
                                          <p:val>
                                            <p:strVal val="#ppt_x"/>
                                          </p:val>
                                        </p:tav>
                                        <p:tav tm="100000">
                                          <p:val>
                                            <p:strVal val="#ppt_x"/>
                                          </p:val>
                                        </p:tav>
                                      </p:tavLst>
                                    </p:anim>
                                    <p:anim calcmode="lin" valueType="num">
                                      <p:cBhvr additive="repl">
                                        <p:cTn id="279" dur="500" fill="hold"/>
                                        <p:tgtEl>
                                          <p:spTgt spid="14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0" fill="hold">
                      <p:stCondLst>
                        <p:cond delay="indefinite"/>
                      </p:stCondLst>
                      <p:childTnLst>
                        <p:par>
                          <p:cTn id="281" fill="hold">
                            <p:stCondLst>
                              <p:cond delay="0"/>
                            </p:stCondLst>
                            <p:childTnLst>
                              <p:par>
                                <p:cTn id="282" nodeType="clickEffect" fill="hold" presetClass="entr" presetID="2" presetSubtype="4">
                                  <p:stCondLst>
                                    <p:cond delay="0"/>
                                  </p:stCondLst>
                                  <p:childTnLst>
                                    <p:set>
                                      <p:cBhvr>
                                        <p:cTn id="283" dur="1" fill="hold">
                                          <p:stCondLst>
                                            <p:cond delay="0"/>
                                          </p:stCondLst>
                                        </p:cTn>
                                        <p:tgtEl>
                                          <p:spTgt spid="145">
                                            <p:txEl>
                                              <p:pRg st="4" end="4"/>
                                            </p:txEl>
                                          </p:spTgt>
                                        </p:tgtEl>
                                        <p:attrNameLst>
                                          <p:attrName>style.visibility</p:attrName>
                                        </p:attrNameLst>
                                      </p:cBhvr>
                                      <p:to>
                                        <p:strVal val="visible"/>
                                      </p:to>
                                    </p:set>
                                    <p:anim calcmode="lin" valueType="num">
                                      <p:cBhvr additive="repl">
                                        <p:cTn id="284" dur="500" fill="hold"/>
                                        <p:tgtEl>
                                          <p:spTgt spid="145">
                                            <p:txEl>
                                              <p:pRg st="4" end="4"/>
                                            </p:txEl>
                                          </p:spTgt>
                                        </p:tgtEl>
                                        <p:attrNameLst>
                                          <p:attrName>ppt_x</p:attrName>
                                        </p:attrNameLst>
                                      </p:cBhvr>
                                      <p:tavLst>
                                        <p:tav tm="0">
                                          <p:val>
                                            <p:strVal val="#ppt_x"/>
                                          </p:val>
                                        </p:tav>
                                        <p:tav tm="100000">
                                          <p:val>
                                            <p:strVal val="#ppt_x"/>
                                          </p:val>
                                        </p:tav>
                                      </p:tavLst>
                                    </p:anim>
                                    <p:anim calcmode="lin" valueType="num">
                                      <p:cBhvr additive="repl">
                                        <p:cTn id="285" dur="500" fill="hold"/>
                                        <p:tgtEl>
                                          <p:spTgt spid="14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6" fill="hold">
                      <p:stCondLst>
                        <p:cond delay="indefinite"/>
                      </p:stCondLst>
                      <p:childTnLst>
                        <p:par>
                          <p:cTn id="287" fill="hold">
                            <p:stCondLst>
                              <p:cond delay="0"/>
                            </p:stCondLst>
                            <p:childTnLst>
                              <p:par>
                                <p:cTn id="288" nodeType="clickEffect" fill="hold" presetClass="entr" presetID="2" presetSubtype="4">
                                  <p:stCondLst>
                                    <p:cond delay="0"/>
                                  </p:stCondLst>
                                  <p:childTnLst>
                                    <p:set>
                                      <p:cBhvr>
                                        <p:cTn id="289" dur="1" fill="hold">
                                          <p:stCondLst>
                                            <p:cond delay="0"/>
                                          </p:stCondLst>
                                        </p:cTn>
                                        <p:tgtEl>
                                          <p:spTgt spid="145">
                                            <p:txEl>
                                              <p:pRg st="6" end="6"/>
                                            </p:txEl>
                                          </p:spTgt>
                                        </p:tgtEl>
                                        <p:attrNameLst>
                                          <p:attrName>style.visibility</p:attrName>
                                        </p:attrNameLst>
                                      </p:cBhvr>
                                      <p:to>
                                        <p:strVal val="visible"/>
                                      </p:to>
                                    </p:set>
                                    <p:anim calcmode="lin" valueType="num">
                                      <p:cBhvr additive="repl">
                                        <p:cTn id="290" dur="500" fill="hold"/>
                                        <p:tgtEl>
                                          <p:spTgt spid="145">
                                            <p:txEl>
                                              <p:pRg st="6" end="6"/>
                                            </p:txEl>
                                          </p:spTgt>
                                        </p:tgtEl>
                                        <p:attrNameLst>
                                          <p:attrName>ppt_x</p:attrName>
                                        </p:attrNameLst>
                                      </p:cBhvr>
                                      <p:tavLst>
                                        <p:tav tm="0">
                                          <p:val>
                                            <p:strVal val="#ppt_x"/>
                                          </p:val>
                                        </p:tav>
                                        <p:tav tm="100000">
                                          <p:val>
                                            <p:strVal val="#ppt_x"/>
                                          </p:val>
                                        </p:tav>
                                      </p:tavLst>
                                    </p:anim>
                                    <p:anim calcmode="lin" valueType="num">
                                      <p:cBhvr additive="repl">
                                        <p:cTn id="291" dur="500" fill="hold"/>
                                        <p:tgtEl>
                                          <p:spTgt spid="14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Βαλβίδες</a:t>
            </a:r>
            <a:endParaRPr b="0" lang="en-US" sz="2300" spc="-1" strike="noStrike">
              <a:solidFill>
                <a:srgbClr val="000000"/>
              </a:solidFill>
              <a:latin typeface="Arial"/>
            </a:endParaRPr>
          </a:p>
        </p:txBody>
      </p:sp>
      <p:sp>
        <p:nvSpPr>
          <p:cNvPr id="148" name="6 - TextBox"/>
          <p:cNvSpPr/>
          <p:nvPr/>
        </p:nvSpPr>
        <p:spPr>
          <a:xfrm>
            <a:off x="539640" y="987480"/>
            <a:ext cx="8208720" cy="2694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900" spc="-1" strike="noStrike">
                <a:solidFill>
                  <a:srgbClr val="000000"/>
                </a:solidFill>
                <a:latin typeface="Calibri"/>
              </a:rPr>
              <a:t>Οι έδρες των βαλβίδων, συνήθως, είναι διαμορφωμένες στην κεφαλή της βαλβίδας. Πολλοί κατασκευαστές, όμως, για να επιτύχουν καλύτερη λειτουργία (στεγανότητα και αντοχή), χρησιμοποιούν πρόσθετα τμήματα από κράματα αλουμινίου και ορείχαλκου. Στις περιπτώσεις αυτές δίνεται μεγάλη προσοχή, ώστε ο συντελεστής διαστολής του υλικού της έδρας να είναι ίδιος με το συντελεστή διαστολής του υλικού της κεφαλής της βαλβίδας.</a:t>
            </a:r>
            <a:endParaRPr b="0" lang="en-US" sz="1900" spc="-1" strike="noStrike">
              <a:solidFill>
                <a:srgbClr val="000000"/>
              </a:solidFill>
              <a:latin typeface="Arial"/>
            </a:endParaRPr>
          </a:p>
          <a:p>
            <a:pPr algn="ct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Calibri"/>
              </a:rPr>
              <a:t>Οι οδηγοί των βαλβίδων κατασκευάζονται, συνήθως, από λεπτόκοκκο φαιό χυτοσίδηρο και τοποθετούνται στη θέση τους πρεσαριστά.</a:t>
            </a:r>
            <a:endParaRPr b="0" lang="en-US" sz="1900" spc="-1" strike="noStrike">
              <a:solidFill>
                <a:srgbClr val="000000"/>
              </a:solidFill>
              <a:latin typeface="Arial"/>
            </a:endParaRPr>
          </a:p>
        </p:txBody>
      </p:sp>
      <p:sp>
        <p:nvSpPr>
          <p:cNvPr id="149" name="7 - TextBox"/>
          <p:cNvSpPr/>
          <p:nvPr/>
        </p:nvSpPr>
        <p:spPr>
          <a:xfrm>
            <a:off x="539640" y="555480"/>
            <a:ext cx="3672000" cy="37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chemeClr val="accent2">
                    <a:lumMod val="75000"/>
                  </a:schemeClr>
                </a:solidFill>
                <a:latin typeface="Calibri"/>
              </a:rPr>
              <a:t>Υλικό κατασκευής</a:t>
            </a:r>
            <a:endParaRPr b="0" lang="en-US" sz="1900" spc="-1" strike="noStrike">
              <a:solidFill>
                <a:srgbClr val="000000"/>
              </a:solidFill>
              <a:latin typeface="Arial"/>
            </a:endParaRPr>
          </a:p>
        </p:txBody>
      </p:sp>
    </p:spTree>
  </p:cSld>
  <p:transition>
    <p:pull dir="rd"/>
  </p:transition>
  <p:timing>
    <p:tnLst>
      <p:par>
        <p:cTn id="292" dur="indefinite" restart="never" nodeType="tmRoot">
          <p:childTnLst>
            <p:seq>
              <p:cTn id="293" dur="indefinite" nodeType="mainSeq">
                <p:childTnLst>
                  <p:par>
                    <p:cTn id="294" fill="hold">
                      <p:stCondLst>
                        <p:cond delay="indefinite"/>
                      </p:stCondLst>
                      <p:childTnLst>
                        <p:par>
                          <p:cTn id="295" fill="hold">
                            <p:stCondLst>
                              <p:cond delay="0"/>
                            </p:stCondLst>
                            <p:childTnLst>
                              <p:par>
                                <p:cTn id="296" nodeType="clickEffect" fill="hold" presetClass="entr" presetID="2" presetSubtype="4">
                                  <p:stCondLst>
                                    <p:cond delay="0"/>
                                  </p:stCondLst>
                                  <p:childTnLst>
                                    <p:set>
                                      <p:cBhvr>
                                        <p:cTn id="297" dur="1" fill="hold">
                                          <p:stCondLst>
                                            <p:cond delay="0"/>
                                          </p:stCondLst>
                                        </p:cTn>
                                        <p:tgtEl>
                                          <p:spTgt spid="148">
                                            <p:txEl>
                                              <p:pRg st="2" end="2"/>
                                            </p:txEl>
                                          </p:spTgt>
                                        </p:tgtEl>
                                        <p:attrNameLst>
                                          <p:attrName>style.visibility</p:attrName>
                                        </p:attrNameLst>
                                      </p:cBhvr>
                                      <p:to>
                                        <p:strVal val="visible"/>
                                      </p:to>
                                    </p:set>
                                    <p:anim calcmode="lin" valueType="num">
                                      <p:cBhvr additive="repl">
                                        <p:cTn id="298" dur="500" fill="hold"/>
                                        <p:tgtEl>
                                          <p:spTgt spid="148">
                                            <p:txEl>
                                              <p:pRg st="2" end="2"/>
                                            </p:txEl>
                                          </p:spTgt>
                                        </p:tgtEl>
                                        <p:attrNameLst>
                                          <p:attrName>ppt_x</p:attrName>
                                        </p:attrNameLst>
                                      </p:cBhvr>
                                      <p:tavLst>
                                        <p:tav tm="0">
                                          <p:val>
                                            <p:strVal val="#ppt_x"/>
                                          </p:val>
                                        </p:tav>
                                        <p:tav tm="100000">
                                          <p:val>
                                            <p:strVal val="#ppt_x"/>
                                          </p:val>
                                        </p:tav>
                                      </p:tavLst>
                                    </p:anim>
                                    <p:anim calcmode="lin" valueType="num">
                                      <p:cBhvr additive="repl">
                                        <p:cTn id="299" dur="500" fill="hold"/>
                                        <p:tgtEl>
                                          <p:spTgt spid="14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Βαλβίδες</a:t>
            </a:r>
            <a:endParaRPr b="0" lang="en-US" sz="2300" spc="-1" strike="noStrike">
              <a:solidFill>
                <a:srgbClr val="000000"/>
              </a:solidFill>
              <a:latin typeface="Arial"/>
            </a:endParaRPr>
          </a:p>
        </p:txBody>
      </p:sp>
      <p:sp>
        <p:nvSpPr>
          <p:cNvPr id="151" name="6 - TextBox"/>
          <p:cNvSpPr/>
          <p:nvPr/>
        </p:nvSpPr>
        <p:spPr>
          <a:xfrm>
            <a:off x="539640" y="843480"/>
            <a:ext cx="8208720" cy="9579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900" spc="-1" strike="noStrike">
                <a:solidFill>
                  <a:srgbClr val="000000"/>
                </a:solidFill>
                <a:latin typeface="Calibri"/>
              </a:rPr>
              <a:t>Οι κατασκευαστές, στην προσπάθειά τους να βελτιώσουν τα συστήματα διανομής του καυσίμου, έχουν χρησιμοποιήσει αρκετούς τύπους βαλβίδων, οι κυριότεροι από τους οποίους είναι:</a:t>
            </a:r>
            <a:endParaRPr b="0" lang="en-US" sz="1900" spc="-1" strike="noStrike">
              <a:solidFill>
                <a:srgbClr val="000000"/>
              </a:solidFill>
              <a:latin typeface="Arial"/>
            </a:endParaRPr>
          </a:p>
        </p:txBody>
      </p:sp>
      <p:sp>
        <p:nvSpPr>
          <p:cNvPr id="152" name="7 - TextBox"/>
          <p:cNvSpPr/>
          <p:nvPr/>
        </p:nvSpPr>
        <p:spPr>
          <a:xfrm>
            <a:off x="539640" y="411480"/>
            <a:ext cx="3672000" cy="37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chemeClr val="accent2">
                    <a:lumMod val="75000"/>
                  </a:schemeClr>
                </a:solidFill>
                <a:latin typeface="Calibri"/>
              </a:rPr>
              <a:t>Τύποι βαλβίδων</a:t>
            </a:r>
            <a:endParaRPr b="0" lang="en-US" sz="1900" spc="-1" strike="noStrike">
              <a:solidFill>
                <a:srgbClr val="000000"/>
              </a:solidFill>
              <a:latin typeface="Arial"/>
            </a:endParaRPr>
          </a:p>
        </p:txBody>
      </p:sp>
      <p:pic>
        <p:nvPicPr>
          <p:cNvPr id="153" name="Picture 2" descr=""/>
          <p:cNvPicPr/>
          <p:nvPr/>
        </p:nvPicPr>
        <p:blipFill>
          <a:blip r:embed="rId1"/>
          <a:stretch/>
        </p:blipFill>
        <p:spPr>
          <a:xfrm>
            <a:off x="5364000" y="2067840"/>
            <a:ext cx="1127160" cy="2177640"/>
          </a:xfrm>
          <a:prstGeom prst="rect">
            <a:avLst/>
          </a:prstGeom>
          <a:ln w="9525">
            <a:noFill/>
          </a:ln>
        </p:spPr>
      </p:pic>
      <p:sp>
        <p:nvSpPr>
          <p:cNvPr id="154" name="5 - TextBox"/>
          <p:cNvSpPr/>
          <p:nvPr/>
        </p:nvSpPr>
        <p:spPr>
          <a:xfrm>
            <a:off x="467640" y="1995840"/>
            <a:ext cx="4536000" cy="226836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601"/>
              </a:spcAft>
            </a:pPr>
            <a:r>
              <a:rPr b="0" lang="el-GR" sz="1900" spc="-1" strike="noStrike">
                <a:solidFill>
                  <a:srgbClr val="000000"/>
                </a:solidFill>
                <a:latin typeface="Calibri"/>
              </a:rPr>
              <a:t>α. Οι απλές βαλβίδες. </a:t>
            </a:r>
            <a:endParaRPr b="0" lang="en-US" sz="1900" spc="-1" strike="noStrike">
              <a:solidFill>
                <a:srgbClr val="000000"/>
              </a:solidFill>
              <a:latin typeface="Arial"/>
            </a:endParaRPr>
          </a:p>
          <a:p>
            <a:pPr>
              <a:lnSpc>
                <a:spcPct val="100000"/>
              </a:lnSpc>
              <a:spcAft>
                <a:spcPts val="601"/>
              </a:spcAft>
            </a:pPr>
            <a:r>
              <a:rPr b="0" lang="el-GR" sz="1900" spc="-1" strike="noStrike">
                <a:solidFill>
                  <a:srgbClr val="000000"/>
                </a:solidFill>
                <a:latin typeface="Calibri"/>
              </a:rPr>
              <a:t>β. Οι βαλβίδες με επικάλυψη.</a:t>
            </a:r>
            <a:endParaRPr b="0" lang="en-US" sz="1900" spc="-1" strike="noStrike">
              <a:solidFill>
                <a:srgbClr val="000000"/>
              </a:solidFill>
              <a:latin typeface="Arial"/>
            </a:endParaRPr>
          </a:p>
          <a:p>
            <a:pPr>
              <a:lnSpc>
                <a:spcPct val="100000"/>
              </a:lnSpc>
              <a:spcAft>
                <a:spcPts val="601"/>
              </a:spcAft>
            </a:pPr>
            <a:r>
              <a:rPr b="0" lang="el-GR" sz="1900" spc="-1" strike="noStrike">
                <a:solidFill>
                  <a:srgbClr val="000000"/>
                </a:solidFill>
                <a:latin typeface="Calibri"/>
              </a:rPr>
              <a:t>γ. Οι βαλβίδες που ψύχονται με νάτριο. Στις βαλβίδες αυτές η κεφαλή και το στέλεχος είναι κοίλα, ενώ ένα μέρος της κοιλότητάς τους είναι γεμάτο με νάτριο ή διάφορα άλατα για την καλύτερη ψύξη τους.</a:t>
            </a:r>
            <a:endParaRPr b="0" lang="en-US" sz="1900" spc="-1" strike="noStrike">
              <a:solidFill>
                <a:srgbClr val="000000"/>
              </a:solidFill>
              <a:latin typeface="Arial"/>
            </a:endParaRPr>
          </a:p>
        </p:txBody>
      </p:sp>
      <p:pic>
        <p:nvPicPr>
          <p:cNvPr id="155" name="Picture 3" descr=""/>
          <p:cNvPicPr/>
          <p:nvPr/>
        </p:nvPicPr>
        <p:blipFill>
          <a:blip r:embed="rId2"/>
          <a:stretch/>
        </p:blipFill>
        <p:spPr>
          <a:xfrm>
            <a:off x="6948360" y="2067840"/>
            <a:ext cx="1401840" cy="2160000"/>
          </a:xfrm>
          <a:prstGeom prst="rect">
            <a:avLst/>
          </a:prstGeom>
          <a:ln w="9525">
            <a:noFill/>
          </a:ln>
        </p:spPr>
      </p:pic>
    </p:spTree>
  </p:cSld>
  <p:transition>
    <p:pull dir="rd"/>
  </p:transition>
  <p:timing>
    <p:tnLst>
      <p:par>
        <p:cTn id="300" dur="indefinite" restart="never" nodeType="tmRoot">
          <p:childTnLst>
            <p:seq>
              <p:cTn id="301" dur="indefinite" nodeType="mainSeq">
                <p:childTnLst>
                  <p:par>
                    <p:cTn id="302" fill="hold">
                      <p:stCondLst>
                        <p:cond delay="indefinite"/>
                      </p:stCondLst>
                      <p:childTnLst>
                        <p:par>
                          <p:cTn id="303" fill="hold">
                            <p:stCondLst>
                              <p:cond delay="0"/>
                            </p:stCondLst>
                            <p:childTnLst>
                              <p:par>
                                <p:cTn id="304" nodeType="clickEffect" fill="hold" presetClass="entr" presetID="2" presetSubtype="4">
                                  <p:stCondLst>
                                    <p:cond delay="0"/>
                                  </p:stCondLst>
                                  <p:childTnLst>
                                    <p:set>
                                      <p:cBhvr>
                                        <p:cTn id="305" dur="1" fill="hold">
                                          <p:stCondLst>
                                            <p:cond delay="0"/>
                                          </p:stCondLst>
                                        </p:cTn>
                                        <p:tgtEl>
                                          <p:spTgt spid="154">
                                            <p:txEl>
                                              <p:pRg st="0" end="0"/>
                                            </p:txEl>
                                          </p:spTgt>
                                        </p:tgtEl>
                                        <p:attrNameLst>
                                          <p:attrName>style.visibility</p:attrName>
                                        </p:attrNameLst>
                                      </p:cBhvr>
                                      <p:to>
                                        <p:strVal val="visible"/>
                                      </p:to>
                                    </p:set>
                                    <p:anim calcmode="lin" valueType="num">
                                      <p:cBhvr additive="repl">
                                        <p:cTn id="306" dur="500" fill="hold"/>
                                        <p:tgtEl>
                                          <p:spTgt spid="154">
                                            <p:txEl>
                                              <p:pRg st="0" end="0"/>
                                            </p:txEl>
                                          </p:spTgt>
                                        </p:tgtEl>
                                        <p:attrNameLst>
                                          <p:attrName>ppt_x</p:attrName>
                                        </p:attrNameLst>
                                      </p:cBhvr>
                                      <p:tavLst>
                                        <p:tav tm="0">
                                          <p:val>
                                            <p:strVal val="#ppt_x"/>
                                          </p:val>
                                        </p:tav>
                                        <p:tav tm="100000">
                                          <p:val>
                                            <p:strVal val="#ppt_x"/>
                                          </p:val>
                                        </p:tav>
                                      </p:tavLst>
                                    </p:anim>
                                    <p:anim calcmode="lin" valueType="num">
                                      <p:cBhvr additive="repl">
                                        <p:cTn id="307" dur="500" fill="hold"/>
                                        <p:tgtEl>
                                          <p:spTgt spid="154">
                                            <p:txEl>
                                              <p:pRg st="0" end="0"/>
                                            </p:txEl>
                                          </p:spTgt>
                                        </p:tgtEl>
                                        <p:attrNameLst>
                                          <p:attrName>ppt_y</p:attrName>
                                        </p:attrNameLst>
                                      </p:cBhvr>
                                      <p:tavLst>
                                        <p:tav tm="0">
                                          <p:val>
                                            <p:strVal val="1+#ppt_h/2"/>
                                          </p:val>
                                        </p:tav>
                                        <p:tav tm="100000">
                                          <p:val>
                                            <p:strVal val="#ppt_y"/>
                                          </p:val>
                                        </p:tav>
                                      </p:tavLst>
                                    </p:anim>
                                  </p:childTnLst>
                                </p:cTn>
                              </p:par>
                              <p:par>
                                <p:cTn id="308" nodeType="withEffect" fill="hold" presetClass="entr" presetID="5" presetSubtype="10">
                                  <p:stCondLst>
                                    <p:cond delay="0"/>
                                  </p:stCondLst>
                                  <p:childTnLst>
                                    <p:set>
                                      <p:cBhvr>
                                        <p:cTn id="309" dur="1" fill="hold">
                                          <p:stCondLst>
                                            <p:cond delay="0"/>
                                          </p:stCondLst>
                                        </p:cTn>
                                        <p:tgtEl>
                                          <p:spTgt spid="153"/>
                                        </p:tgtEl>
                                        <p:attrNameLst>
                                          <p:attrName>style.visibility</p:attrName>
                                        </p:attrNameLst>
                                      </p:cBhvr>
                                      <p:to>
                                        <p:strVal val="visible"/>
                                      </p:to>
                                    </p:set>
                                    <p:animEffect filter="checkerboard(across)" transition="in">
                                      <p:cBhvr additive="repl">
                                        <p:cTn id="310" dur="500"/>
                                        <p:tgtEl>
                                          <p:spTgt spid="153"/>
                                        </p:tgtEl>
                                      </p:cBhvr>
                                    </p:animEffect>
                                  </p:childTnLst>
                                </p:cTn>
                              </p:par>
                            </p:childTnLst>
                          </p:cTn>
                        </p:par>
                      </p:childTnLst>
                    </p:cTn>
                  </p:par>
                  <p:par>
                    <p:cTn id="311" fill="hold">
                      <p:stCondLst>
                        <p:cond delay="indefinite"/>
                      </p:stCondLst>
                      <p:childTnLst>
                        <p:par>
                          <p:cTn id="312" fill="hold">
                            <p:stCondLst>
                              <p:cond delay="0"/>
                            </p:stCondLst>
                            <p:childTnLst>
                              <p:par>
                                <p:cTn id="313" nodeType="clickEffect" fill="hold" presetClass="entr" presetID="2" presetSubtype="4">
                                  <p:stCondLst>
                                    <p:cond delay="0"/>
                                  </p:stCondLst>
                                  <p:childTnLst>
                                    <p:set>
                                      <p:cBhvr>
                                        <p:cTn id="314" dur="1" fill="hold">
                                          <p:stCondLst>
                                            <p:cond delay="0"/>
                                          </p:stCondLst>
                                        </p:cTn>
                                        <p:tgtEl>
                                          <p:spTgt spid="154">
                                            <p:txEl>
                                              <p:pRg st="1" end="1"/>
                                            </p:txEl>
                                          </p:spTgt>
                                        </p:tgtEl>
                                        <p:attrNameLst>
                                          <p:attrName>style.visibility</p:attrName>
                                        </p:attrNameLst>
                                      </p:cBhvr>
                                      <p:to>
                                        <p:strVal val="visible"/>
                                      </p:to>
                                    </p:set>
                                    <p:anim calcmode="lin" valueType="num">
                                      <p:cBhvr additive="repl">
                                        <p:cTn id="315" dur="500" fill="hold"/>
                                        <p:tgtEl>
                                          <p:spTgt spid="154">
                                            <p:txEl>
                                              <p:pRg st="1" end="1"/>
                                            </p:txEl>
                                          </p:spTgt>
                                        </p:tgtEl>
                                        <p:attrNameLst>
                                          <p:attrName>ppt_x</p:attrName>
                                        </p:attrNameLst>
                                      </p:cBhvr>
                                      <p:tavLst>
                                        <p:tav tm="0">
                                          <p:val>
                                            <p:strVal val="#ppt_x"/>
                                          </p:val>
                                        </p:tav>
                                        <p:tav tm="100000">
                                          <p:val>
                                            <p:strVal val="#ppt_x"/>
                                          </p:val>
                                        </p:tav>
                                      </p:tavLst>
                                    </p:anim>
                                    <p:anim calcmode="lin" valueType="num">
                                      <p:cBhvr additive="repl">
                                        <p:cTn id="316" dur="500" fill="hold"/>
                                        <p:tgtEl>
                                          <p:spTgt spid="1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7" fill="hold">
                      <p:stCondLst>
                        <p:cond delay="indefinite"/>
                      </p:stCondLst>
                      <p:childTnLst>
                        <p:par>
                          <p:cTn id="318" fill="hold">
                            <p:stCondLst>
                              <p:cond delay="0"/>
                            </p:stCondLst>
                            <p:childTnLst>
                              <p:par>
                                <p:cTn id="319" nodeType="clickEffect" fill="hold" presetClass="entr" presetID="2" presetSubtype="4">
                                  <p:stCondLst>
                                    <p:cond delay="0"/>
                                  </p:stCondLst>
                                  <p:childTnLst>
                                    <p:set>
                                      <p:cBhvr>
                                        <p:cTn id="320" dur="1" fill="hold">
                                          <p:stCondLst>
                                            <p:cond delay="0"/>
                                          </p:stCondLst>
                                        </p:cTn>
                                        <p:tgtEl>
                                          <p:spTgt spid="154">
                                            <p:txEl>
                                              <p:pRg st="2" end="2"/>
                                            </p:txEl>
                                          </p:spTgt>
                                        </p:tgtEl>
                                        <p:attrNameLst>
                                          <p:attrName>style.visibility</p:attrName>
                                        </p:attrNameLst>
                                      </p:cBhvr>
                                      <p:to>
                                        <p:strVal val="visible"/>
                                      </p:to>
                                    </p:set>
                                    <p:anim calcmode="lin" valueType="num">
                                      <p:cBhvr additive="repl">
                                        <p:cTn id="321" dur="500" fill="hold"/>
                                        <p:tgtEl>
                                          <p:spTgt spid="154">
                                            <p:txEl>
                                              <p:pRg st="2" end="2"/>
                                            </p:txEl>
                                          </p:spTgt>
                                        </p:tgtEl>
                                        <p:attrNameLst>
                                          <p:attrName>ppt_x</p:attrName>
                                        </p:attrNameLst>
                                      </p:cBhvr>
                                      <p:tavLst>
                                        <p:tav tm="0">
                                          <p:val>
                                            <p:strVal val="#ppt_x"/>
                                          </p:val>
                                        </p:tav>
                                        <p:tav tm="100000">
                                          <p:val>
                                            <p:strVal val="#ppt_x"/>
                                          </p:val>
                                        </p:tav>
                                      </p:tavLst>
                                    </p:anim>
                                    <p:anim calcmode="lin" valueType="num">
                                      <p:cBhvr additive="repl">
                                        <p:cTn id="322" dur="500" fill="hold"/>
                                        <p:tgtEl>
                                          <p:spTgt spid="154">
                                            <p:txEl>
                                              <p:pRg st="2" end="2"/>
                                            </p:txEl>
                                          </p:spTgt>
                                        </p:tgtEl>
                                        <p:attrNameLst>
                                          <p:attrName>ppt_y</p:attrName>
                                        </p:attrNameLst>
                                      </p:cBhvr>
                                      <p:tavLst>
                                        <p:tav tm="0">
                                          <p:val>
                                            <p:strVal val="1+#ppt_h/2"/>
                                          </p:val>
                                        </p:tav>
                                        <p:tav tm="100000">
                                          <p:val>
                                            <p:strVal val="#ppt_y"/>
                                          </p:val>
                                        </p:tav>
                                      </p:tavLst>
                                    </p:anim>
                                  </p:childTnLst>
                                </p:cTn>
                              </p:par>
                              <p:par>
                                <p:cTn id="323" nodeType="withEffect" fill="hold" presetClass="entr" presetID="5" presetSubtype="10">
                                  <p:stCondLst>
                                    <p:cond delay="0"/>
                                  </p:stCondLst>
                                  <p:childTnLst>
                                    <p:set>
                                      <p:cBhvr>
                                        <p:cTn id="324" dur="1" fill="hold">
                                          <p:stCondLst>
                                            <p:cond delay="0"/>
                                          </p:stCondLst>
                                        </p:cTn>
                                        <p:tgtEl>
                                          <p:spTgt spid="155"/>
                                        </p:tgtEl>
                                        <p:attrNameLst>
                                          <p:attrName>style.visibility</p:attrName>
                                        </p:attrNameLst>
                                      </p:cBhvr>
                                      <p:to>
                                        <p:strVal val="visible"/>
                                      </p:to>
                                    </p:set>
                                    <p:animEffect filter="checkerboard(across)" transition="in">
                                      <p:cBhvr additive="repl">
                                        <p:cTn id="325" dur="5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Εκκεντροφόρος Άξονας</a:t>
            </a:r>
            <a:endParaRPr b="0" lang="en-US" sz="2300" spc="-1" strike="noStrike">
              <a:solidFill>
                <a:srgbClr val="000000"/>
              </a:solidFill>
              <a:latin typeface="Arial"/>
            </a:endParaRPr>
          </a:p>
        </p:txBody>
      </p:sp>
      <p:pic>
        <p:nvPicPr>
          <p:cNvPr id="88" name="Picture 2" descr=""/>
          <p:cNvPicPr/>
          <p:nvPr/>
        </p:nvPicPr>
        <p:blipFill>
          <a:blip r:embed="rId1"/>
          <a:stretch/>
        </p:blipFill>
        <p:spPr>
          <a:xfrm>
            <a:off x="611640" y="555480"/>
            <a:ext cx="791640" cy="720000"/>
          </a:xfrm>
          <a:prstGeom prst="rect">
            <a:avLst/>
          </a:prstGeom>
          <a:ln w="9525">
            <a:noFill/>
          </a:ln>
        </p:spPr>
      </p:pic>
      <p:sp>
        <p:nvSpPr>
          <p:cNvPr id="89" name="7 - TextBox"/>
          <p:cNvSpPr/>
          <p:nvPr/>
        </p:nvSpPr>
        <p:spPr>
          <a:xfrm>
            <a:off x="1547640" y="699480"/>
            <a:ext cx="2592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l-GR" sz="1800" spc="-1" strike="noStrike">
                <a:solidFill>
                  <a:srgbClr val="000000"/>
                </a:solidFill>
                <a:latin typeface="Calibri"/>
              </a:rPr>
              <a:t>Διδακτικοί στόχοι</a:t>
            </a:r>
            <a:endParaRPr b="0" lang="en-US" sz="1800" spc="-1" strike="noStrike">
              <a:solidFill>
                <a:srgbClr val="000000"/>
              </a:solidFill>
              <a:latin typeface="Arial"/>
            </a:endParaRPr>
          </a:p>
        </p:txBody>
      </p:sp>
      <p:sp>
        <p:nvSpPr>
          <p:cNvPr id="90" name="8 - TextBox"/>
          <p:cNvSpPr/>
          <p:nvPr/>
        </p:nvSpPr>
        <p:spPr>
          <a:xfrm>
            <a:off x="539640" y="1340280"/>
            <a:ext cx="8280720" cy="2040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0000"/>
                </a:solidFill>
                <a:latin typeface="Arial"/>
              </a:rPr>
              <a:t>Οι μαθητές πρέπει να είναι σε θέση: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marL="355680" indent="-355680">
              <a:lnSpc>
                <a:spcPct val="100000"/>
              </a:lnSpc>
              <a:spcBef>
                <a:spcPts val="601"/>
              </a:spcBef>
              <a:spcAft>
                <a:spcPts val="1199"/>
              </a:spcAft>
              <a:buClr>
                <a:srgbClr val="000000"/>
              </a:buClr>
              <a:buSzPct val="90000"/>
              <a:buFont typeface="Wingdings" charset="2"/>
              <a:buChar char=""/>
            </a:pPr>
            <a:r>
              <a:rPr b="0" lang="el-GR" sz="1800" spc="-1" strike="noStrike">
                <a:solidFill>
                  <a:srgbClr val="000000"/>
                </a:solidFill>
                <a:latin typeface="Arial"/>
              </a:rPr>
              <a:t>Να περιγράφουν και να εξηγούν το λειτουργικό σκοπό κάθε σχετικού εξαρτήματος, καθώς και τον τρόπο με τον οποίο αυτό τον επιτελεί.</a:t>
            </a:r>
            <a:endParaRPr b="0" lang="en-US" sz="1800" spc="-1" strike="noStrike">
              <a:solidFill>
                <a:srgbClr val="000000"/>
              </a:solidFill>
              <a:latin typeface="Arial"/>
            </a:endParaRPr>
          </a:p>
          <a:p>
            <a:pPr marL="355680" indent="-355680">
              <a:lnSpc>
                <a:spcPct val="100000"/>
              </a:lnSpc>
              <a:spcBef>
                <a:spcPts val="601"/>
              </a:spcBef>
              <a:spcAft>
                <a:spcPts val="1199"/>
              </a:spcAft>
              <a:buClr>
                <a:srgbClr val="000000"/>
              </a:buClr>
              <a:buSzPct val="90000"/>
              <a:buFont typeface="Wingdings" charset="2"/>
              <a:buChar char=""/>
            </a:pPr>
            <a:r>
              <a:rPr b="0" lang="el-GR" sz="1800" spc="-1" strike="noStrike">
                <a:solidFill>
                  <a:srgbClr val="000000"/>
                </a:solidFill>
                <a:latin typeface="Arial"/>
              </a:rPr>
              <a:t>Να μπορούν να προσδιορίσουν τη θέση των διαφόρων εξαρτημάτων στη μηχανή.</a:t>
            </a:r>
            <a:endParaRPr b="0" lang="en-US" sz="1800" spc="-1" strike="noStrike">
              <a:solidFill>
                <a:srgbClr val="000000"/>
              </a:solidFill>
              <a:latin typeface="Arial"/>
            </a:endParaRPr>
          </a:p>
        </p:txBody>
      </p:sp>
    </p:spTree>
  </p:cSld>
  <p:transition>
    <p:pull dir="rd"/>
  </p:transition>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Βαλβίδες</a:t>
            </a:r>
            <a:endParaRPr b="0" lang="en-US" sz="2300" spc="-1" strike="noStrike">
              <a:solidFill>
                <a:srgbClr val="000000"/>
              </a:solidFill>
              <a:latin typeface="Arial"/>
            </a:endParaRPr>
          </a:p>
        </p:txBody>
      </p:sp>
      <p:sp>
        <p:nvSpPr>
          <p:cNvPr id="157" name="6 - TextBox"/>
          <p:cNvSpPr/>
          <p:nvPr/>
        </p:nvSpPr>
        <p:spPr>
          <a:xfrm>
            <a:off x="539640" y="843480"/>
            <a:ext cx="4032000" cy="29840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rgbClr val="000000"/>
                </a:solidFill>
                <a:latin typeface="Calibri"/>
              </a:rPr>
              <a:t>δ. Οι δεσμοδρομικές βαλβίδες.</a:t>
            </a:r>
            <a:endParaRPr b="0" lang="en-US" sz="1900" spc="-1" strike="noStrike">
              <a:solidFill>
                <a:srgbClr val="000000"/>
              </a:solidFill>
              <a:latin typeface="Arial"/>
            </a:endParaRPr>
          </a:p>
          <a:p>
            <a:pP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Calibri"/>
              </a:rPr>
              <a:t>Σε αυτές δεν υπάρχουν ελατήρια για το κλείσιμο τους, αλλά κλείνουν και ανοίγουν με τη βοήθεια των έκκεντρων. </a:t>
            </a:r>
            <a:endParaRPr b="0" lang="en-US" sz="1900" spc="-1" strike="noStrike">
              <a:solidFill>
                <a:srgbClr val="000000"/>
              </a:solidFill>
              <a:latin typeface="Arial"/>
            </a:endParaRPr>
          </a:p>
          <a:p>
            <a:pPr algn="ct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Calibri"/>
              </a:rPr>
              <a:t>Οι βαλβίδες του τύπου αυτού χρησιμοποιούνται, συνήθως, στους πολύστροφους κινητήρες.</a:t>
            </a:r>
            <a:endParaRPr b="0" lang="en-US" sz="1900" spc="-1" strike="noStrike">
              <a:solidFill>
                <a:srgbClr val="000000"/>
              </a:solidFill>
              <a:latin typeface="Arial"/>
            </a:endParaRPr>
          </a:p>
        </p:txBody>
      </p:sp>
      <p:sp>
        <p:nvSpPr>
          <p:cNvPr id="158" name="7 - TextBox"/>
          <p:cNvSpPr/>
          <p:nvPr/>
        </p:nvSpPr>
        <p:spPr>
          <a:xfrm>
            <a:off x="539640" y="411480"/>
            <a:ext cx="3672000" cy="37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chemeClr val="accent2">
                    <a:lumMod val="75000"/>
                  </a:schemeClr>
                </a:solidFill>
                <a:latin typeface="Calibri"/>
              </a:rPr>
              <a:t>Τύποι βαλβίδων</a:t>
            </a:r>
            <a:endParaRPr b="0" lang="en-US" sz="1900" spc="-1" strike="noStrike">
              <a:solidFill>
                <a:srgbClr val="000000"/>
              </a:solidFill>
              <a:latin typeface="Arial"/>
            </a:endParaRPr>
          </a:p>
        </p:txBody>
      </p:sp>
      <p:pic>
        <p:nvPicPr>
          <p:cNvPr id="159" name="Picture 2" descr=""/>
          <p:cNvPicPr/>
          <p:nvPr/>
        </p:nvPicPr>
        <p:blipFill>
          <a:blip r:embed="rId1"/>
          <a:stretch/>
        </p:blipFill>
        <p:spPr>
          <a:xfrm>
            <a:off x="4932000" y="843480"/>
            <a:ext cx="2702880" cy="3456000"/>
          </a:xfrm>
          <a:prstGeom prst="rect">
            <a:avLst/>
          </a:prstGeom>
          <a:ln w="9525">
            <a:noFill/>
          </a:ln>
        </p:spPr>
      </p:pic>
    </p:spTree>
  </p:cSld>
  <p:transition>
    <p:pull dir="rd"/>
  </p:transition>
  <p:timing>
    <p:tnLst>
      <p:par>
        <p:cTn id="326" dur="indefinite" restart="never" nodeType="tmRoot">
          <p:childTnLst>
            <p:seq>
              <p:cTn id="327" dur="indefinite" nodeType="mainSeq">
                <p:childTnLst>
                  <p:par>
                    <p:cTn id="328" fill="hold">
                      <p:stCondLst>
                        <p:cond delay="indefinite"/>
                      </p:stCondLst>
                      <p:childTnLst>
                        <p:par>
                          <p:cTn id="329" fill="hold">
                            <p:stCondLst>
                              <p:cond delay="0"/>
                            </p:stCondLst>
                            <p:childTnLst>
                              <p:par>
                                <p:cTn id="330" nodeType="clickEffect" fill="hold" presetClass="entr" presetID="2" presetSubtype="4">
                                  <p:stCondLst>
                                    <p:cond delay="0"/>
                                  </p:stCondLst>
                                  <p:childTnLst>
                                    <p:set>
                                      <p:cBhvr>
                                        <p:cTn id="331" dur="1" fill="hold">
                                          <p:stCondLst>
                                            <p:cond delay="0"/>
                                          </p:stCondLst>
                                        </p:cTn>
                                        <p:tgtEl>
                                          <p:spTgt spid="157">
                                            <p:txEl>
                                              <p:pRg st="2" end="2"/>
                                            </p:txEl>
                                          </p:spTgt>
                                        </p:tgtEl>
                                        <p:attrNameLst>
                                          <p:attrName>style.visibility</p:attrName>
                                        </p:attrNameLst>
                                      </p:cBhvr>
                                      <p:to>
                                        <p:strVal val="visible"/>
                                      </p:to>
                                    </p:set>
                                    <p:anim calcmode="lin" valueType="num">
                                      <p:cBhvr additive="repl">
                                        <p:cTn id="332" dur="500" fill="hold"/>
                                        <p:tgtEl>
                                          <p:spTgt spid="157">
                                            <p:txEl>
                                              <p:pRg st="2" end="2"/>
                                            </p:txEl>
                                          </p:spTgt>
                                        </p:tgtEl>
                                        <p:attrNameLst>
                                          <p:attrName>ppt_x</p:attrName>
                                        </p:attrNameLst>
                                      </p:cBhvr>
                                      <p:tavLst>
                                        <p:tav tm="0">
                                          <p:val>
                                            <p:strVal val="#ppt_x"/>
                                          </p:val>
                                        </p:tav>
                                        <p:tav tm="100000">
                                          <p:val>
                                            <p:strVal val="#ppt_x"/>
                                          </p:val>
                                        </p:tav>
                                      </p:tavLst>
                                    </p:anim>
                                    <p:anim calcmode="lin" valueType="num">
                                      <p:cBhvr additive="repl">
                                        <p:cTn id="333" dur="500" fill="hold"/>
                                        <p:tgtEl>
                                          <p:spTgt spid="157">
                                            <p:txEl>
                                              <p:pRg st="2" end="2"/>
                                            </p:txEl>
                                          </p:spTgt>
                                        </p:tgtEl>
                                        <p:attrNameLst>
                                          <p:attrName>ppt_y</p:attrName>
                                        </p:attrNameLst>
                                      </p:cBhvr>
                                      <p:tavLst>
                                        <p:tav tm="0">
                                          <p:val>
                                            <p:strVal val="1+#ppt_h/2"/>
                                          </p:val>
                                        </p:tav>
                                        <p:tav tm="100000">
                                          <p:val>
                                            <p:strVal val="#ppt_y"/>
                                          </p:val>
                                        </p:tav>
                                      </p:tavLst>
                                    </p:anim>
                                  </p:childTnLst>
                                </p:cTn>
                              </p:par>
                              <p:par>
                                <p:cTn id="334" nodeType="withEffect" fill="hold" presetClass="entr" presetID="2" presetSubtype="4">
                                  <p:stCondLst>
                                    <p:cond delay="0"/>
                                  </p:stCondLst>
                                  <p:childTnLst>
                                    <p:set>
                                      <p:cBhvr>
                                        <p:cTn id="335" dur="1" fill="hold">
                                          <p:stCondLst>
                                            <p:cond delay="0"/>
                                          </p:stCondLst>
                                        </p:cTn>
                                        <p:tgtEl>
                                          <p:spTgt spid="157">
                                            <p:txEl>
                                              <p:pRg st="4" end="4"/>
                                            </p:txEl>
                                          </p:spTgt>
                                        </p:tgtEl>
                                        <p:attrNameLst>
                                          <p:attrName>style.visibility</p:attrName>
                                        </p:attrNameLst>
                                      </p:cBhvr>
                                      <p:to>
                                        <p:strVal val="visible"/>
                                      </p:to>
                                    </p:set>
                                    <p:anim calcmode="lin" valueType="num">
                                      <p:cBhvr additive="repl">
                                        <p:cTn id="336" dur="500" fill="hold"/>
                                        <p:tgtEl>
                                          <p:spTgt spid="157">
                                            <p:txEl>
                                              <p:pRg st="4" end="4"/>
                                            </p:txEl>
                                          </p:spTgt>
                                        </p:tgtEl>
                                        <p:attrNameLst>
                                          <p:attrName>ppt_x</p:attrName>
                                        </p:attrNameLst>
                                      </p:cBhvr>
                                      <p:tavLst>
                                        <p:tav tm="0">
                                          <p:val>
                                            <p:strVal val="#ppt_x"/>
                                          </p:val>
                                        </p:tav>
                                        <p:tav tm="100000">
                                          <p:val>
                                            <p:strVal val="#ppt_x"/>
                                          </p:val>
                                        </p:tav>
                                      </p:tavLst>
                                    </p:anim>
                                    <p:anim calcmode="lin" valueType="num">
                                      <p:cBhvr additive="repl">
                                        <p:cTn id="337" dur="500" fill="hold"/>
                                        <p:tgtEl>
                                          <p:spTgt spid="15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Βαλβίδες</a:t>
            </a:r>
            <a:endParaRPr b="0" lang="en-US" sz="2300" spc="-1" strike="noStrike">
              <a:solidFill>
                <a:srgbClr val="000000"/>
              </a:solidFill>
              <a:latin typeface="Arial"/>
            </a:endParaRPr>
          </a:p>
        </p:txBody>
      </p:sp>
      <p:sp>
        <p:nvSpPr>
          <p:cNvPr id="161" name="6 - TextBox"/>
          <p:cNvSpPr/>
          <p:nvPr/>
        </p:nvSpPr>
        <p:spPr>
          <a:xfrm>
            <a:off x="539640" y="843480"/>
            <a:ext cx="4032000" cy="3273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rgbClr val="000000"/>
                </a:solidFill>
                <a:latin typeface="Calibri"/>
              </a:rPr>
              <a:t>ε. Οι περιστρεφόμενες βαλβίδες.</a:t>
            </a:r>
            <a:endParaRPr b="0" lang="en-US" sz="1900" spc="-1" strike="noStrike">
              <a:solidFill>
                <a:srgbClr val="000000"/>
              </a:solidFill>
              <a:latin typeface="Arial"/>
            </a:endParaRPr>
          </a:p>
          <a:p>
            <a:pP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Calibri"/>
              </a:rPr>
              <a:t>Σε αυτές, η περιστροφή κατά μία μικρή γωνία σε κάθε άνοιγμα και κλείσιμο, επιτυγχάνεται με τη χρησιμοποίηση ειδικών ωστηρίων. </a:t>
            </a:r>
            <a:endParaRPr b="0" lang="en-US" sz="1900" spc="-1" strike="noStrike">
              <a:solidFill>
                <a:srgbClr val="000000"/>
              </a:solidFill>
              <a:latin typeface="Arial"/>
            </a:endParaRPr>
          </a:p>
          <a:p>
            <a:pPr algn="ct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Calibri"/>
              </a:rPr>
              <a:t>Με την περιστροφή της βαλβίδας καθαρίζουν οι έδρες της και επιτυγχάνεται έτσι καλύτερη στεγανοποίηση για μεγαλύτερο χρόνο.</a:t>
            </a:r>
            <a:endParaRPr b="0" lang="en-US" sz="1900" spc="-1" strike="noStrike">
              <a:solidFill>
                <a:srgbClr val="000000"/>
              </a:solidFill>
              <a:latin typeface="Arial"/>
            </a:endParaRPr>
          </a:p>
        </p:txBody>
      </p:sp>
      <p:sp>
        <p:nvSpPr>
          <p:cNvPr id="162" name="7 - TextBox"/>
          <p:cNvSpPr/>
          <p:nvPr/>
        </p:nvSpPr>
        <p:spPr>
          <a:xfrm>
            <a:off x="539640" y="411480"/>
            <a:ext cx="3672000" cy="37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chemeClr val="accent2">
                    <a:lumMod val="75000"/>
                  </a:schemeClr>
                </a:solidFill>
                <a:latin typeface="Calibri"/>
              </a:rPr>
              <a:t>Τύποι βαλβίδων</a:t>
            </a:r>
            <a:endParaRPr b="0" lang="en-US" sz="1900" spc="-1" strike="noStrike">
              <a:solidFill>
                <a:srgbClr val="000000"/>
              </a:solidFill>
              <a:latin typeface="Arial"/>
            </a:endParaRPr>
          </a:p>
        </p:txBody>
      </p:sp>
      <p:pic>
        <p:nvPicPr>
          <p:cNvPr id="163" name="Picture 2" descr=""/>
          <p:cNvPicPr/>
          <p:nvPr/>
        </p:nvPicPr>
        <p:blipFill>
          <a:blip r:embed="rId1"/>
          <a:stretch/>
        </p:blipFill>
        <p:spPr>
          <a:xfrm>
            <a:off x="4788000" y="1347480"/>
            <a:ext cx="3312000" cy="2799720"/>
          </a:xfrm>
          <a:prstGeom prst="rect">
            <a:avLst/>
          </a:prstGeom>
          <a:ln w="9525">
            <a:noFill/>
          </a:ln>
        </p:spPr>
      </p:pic>
    </p:spTree>
  </p:cSld>
  <p:transition>
    <p:pull dir="rd"/>
  </p:transition>
  <p:timing>
    <p:tnLst>
      <p:par>
        <p:cTn id="338" dur="indefinite" restart="never" nodeType="tmRoot">
          <p:childTnLst>
            <p:seq>
              <p:cTn id="339" dur="indefinite" nodeType="mainSeq">
                <p:childTnLst>
                  <p:par>
                    <p:cTn id="340" fill="hold">
                      <p:stCondLst>
                        <p:cond delay="indefinite"/>
                      </p:stCondLst>
                      <p:childTnLst>
                        <p:par>
                          <p:cTn id="341" fill="hold">
                            <p:stCondLst>
                              <p:cond delay="0"/>
                            </p:stCondLst>
                            <p:childTnLst>
                              <p:par>
                                <p:cTn id="342" nodeType="clickEffect" fill="hold" presetClass="entr" presetID="2" presetSubtype="4">
                                  <p:stCondLst>
                                    <p:cond delay="0"/>
                                  </p:stCondLst>
                                  <p:childTnLst>
                                    <p:set>
                                      <p:cBhvr>
                                        <p:cTn id="343" dur="1" fill="hold">
                                          <p:stCondLst>
                                            <p:cond delay="0"/>
                                          </p:stCondLst>
                                        </p:cTn>
                                        <p:tgtEl>
                                          <p:spTgt spid="161">
                                            <p:txEl>
                                              <p:pRg st="2" end="2"/>
                                            </p:txEl>
                                          </p:spTgt>
                                        </p:tgtEl>
                                        <p:attrNameLst>
                                          <p:attrName>style.visibility</p:attrName>
                                        </p:attrNameLst>
                                      </p:cBhvr>
                                      <p:to>
                                        <p:strVal val="visible"/>
                                      </p:to>
                                    </p:set>
                                    <p:anim calcmode="lin" valueType="num">
                                      <p:cBhvr additive="repl">
                                        <p:cTn id="344" dur="500" fill="hold"/>
                                        <p:tgtEl>
                                          <p:spTgt spid="161">
                                            <p:txEl>
                                              <p:pRg st="2" end="2"/>
                                            </p:txEl>
                                          </p:spTgt>
                                        </p:tgtEl>
                                        <p:attrNameLst>
                                          <p:attrName>ppt_x</p:attrName>
                                        </p:attrNameLst>
                                      </p:cBhvr>
                                      <p:tavLst>
                                        <p:tav tm="0">
                                          <p:val>
                                            <p:strVal val="#ppt_x"/>
                                          </p:val>
                                        </p:tav>
                                        <p:tav tm="100000">
                                          <p:val>
                                            <p:strVal val="#ppt_x"/>
                                          </p:val>
                                        </p:tav>
                                      </p:tavLst>
                                    </p:anim>
                                    <p:anim calcmode="lin" valueType="num">
                                      <p:cBhvr additive="repl">
                                        <p:cTn id="345" dur="500" fill="hold"/>
                                        <p:tgtEl>
                                          <p:spTgt spid="161">
                                            <p:txEl>
                                              <p:pRg st="2" end="2"/>
                                            </p:txEl>
                                          </p:spTgt>
                                        </p:tgtEl>
                                        <p:attrNameLst>
                                          <p:attrName>ppt_y</p:attrName>
                                        </p:attrNameLst>
                                      </p:cBhvr>
                                      <p:tavLst>
                                        <p:tav tm="0">
                                          <p:val>
                                            <p:strVal val="1+#ppt_h/2"/>
                                          </p:val>
                                        </p:tav>
                                        <p:tav tm="100000">
                                          <p:val>
                                            <p:strVal val="#ppt_y"/>
                                          </p:val>
                                        </p:tav>
                                      </p:tavLst>
                                    </p:anim>
                                  </p:childTnLst>
                                </p:cTn>
                              </p:par>
                              <p:par>
                                <p:cTn id="346" nodeType="withEffect" fill="hold" presetClass="entr" presetID="2" presetSubtype="4">
                                  <p:stCondLst>
                                    <p:cond delay="0"/>
                                  </p:stCondLst>
                                  <p:childTnLst>
                                    <p:set>
                                      <p:cBhvr>
                                        <p:cTn id="347" dur="1" fill="hold">
                                          <p:stCondLst>
                                            <p:cond delay="0"/>
                                          </p:stCondLst>
                                        </p:cTn>
                                        <p:tgtEl>
                                          <p:spTgt spid="161">
                                            <p:txEl>
                                              <p:pRg st="4" end="4"/>
                                            </p:txEl>
                                          </p:spTgt>
                                        </p:tgtEl>
                                        <p:attrNameLst>
                                          <p:attrName>style.visibility</p:attrName>
                                        </p:attrNameLst>
                                      </p:cBhvr>
                                      <p:to>
                                        <p:strVal val="visible"/>
                                      </p:to>
                                    </p:set>
                                    <p:anim calcmode="lin" valueType="num">
                                      <p:cBhvr additive="repl">
                                        <p:cTn id="348" dur="500" fill="hold"/>
                                        <p:tgtEl>
                                          <p:spTgt spid="161">
                                            <p:txEl>
                                              <p:pRg st="4" end="4"/>
                                            </p:txEl>
                                          </p:spTgt>
                                        </p:tgtEl>
                                        <p:attrNameLst>
                                          <p:attrName>ppt_x</p:attrName>
                                        </p:attrNameLst>
                                      </p:cBhvr>
                                      <p:tavLst>
                                        <p:tav tm="0">
                                          <p:val>
                                            <p:strVal val="#ppt_x"/>
                                          </p:val>
                                        </p:tav>
                                        <p:tav tm="100000">
                                          <p:val>
                                            <p:strVal val="#ppt_x"/>
                                          </p:val>
                                        </p:tav>
                                      </p:tavLst>
                                    </p:anim>
                                    <p:anim calcmode="lin" valueType="num">
                                      <p:cBhvr additive="repl">
                                        <p:cTn id="349" dur="500" fill="hold"/>
                                        <p:tgtEl>
                                          <p:spTgt spid="16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Βαλβίδες</a:t>
            </a:r>
            <a:endParaRPr b="0" lang="en-US" sz="2300" spc="-1" strike="noStrike">
              <a:solidFill>
                <a:srgbClr val="000000"/>
              </a:solidFill>
              <a:latin typeface="Arial"/>
            </a:endParaRPr>
          </a:p>
        </p:txBody>
      </p:sp>
      <p:sp>
        <p:nvSpPr>
          <p:cNvPr id="165" name="6 - TextBox"/>
          <p:cNvSpPr/>
          <p:nvPr/>
        </p:nvSpPr>
        <p:spPr>
          <a:xfrm>
            <a:off x="323640" y="843480"/>
            <a:ext cx="5184360" cy="38523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rgbClr val="000000"/>
                </a:solidFill>
                <a:latin typeface="Calibri"/>
              </a:rPr>
              <a:t>στ. Οι αυτορυθμιζόμενες βαλβίδες με αυτορυθμιζόμενα υδραυλικά ωστήρια.</a:t>
            </a:r>
            <a:endParaRPr b="0" lang="en-US" sz="1900" spc="-1" strike="noStrike">
              <a:solidFill>
                <a:srgbClr val="000000"/>
              </a:solidFill>
              <a:latin typeface="Arial"/>
            </a:endParaRPr>
          </a:p>
          <a:p>
            <a:pP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Calibri"/>
              </a:rPr>
              <a:t>Στις βαλβίδες αυτές υπάρχει πλήρης επαφή στις αρθρώσεις. Με τον τρόπο αυτό, δεν υπάρχει καθόλου διάκενο μεταξύ ωστηρίου και βαλβίδας και οι διαστολές του συστήματος εξουδετερώνονται από το υδραυλικά ρυθμιζόμενο ωστήριο. </a:t>
            </a:r>
            <a:endParaRPr b="0" lang="en-US" sz="1900" spc="-1" strike="noStrike">
              <a:solidFill>
                <a:srgbClr val="000000"/>
              </a:solidFill>
              <a:latin typeface="Arial"/>
            </a:endParaRPr>
          </a:p>
          <a:p>
            <a:pPr algn="ct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Calibri"/>
              </a:rPr>
              <a:t>Τα υδραυλικά ωστήρια είναι διαφόρων τύπων. Συνήθως, το ωστήριο διαμορφώνεται σε κύλινδρο, ενώ στο εσωτερικό του κινείται ένα έμβολο.</a:t>
            </a:r>
            <a:endParaRPr b="0" lang="en-US" sz="1900" spc="-1" strike="noStrike">
              <a:solidFill>
                <a:srgbClr val="000000"/>
              </a:solidFill>
              <a:latin typeface="Arial"/>
            </a:endParaRPr>
          </a:p>
        </p:txBody>
      </p:sp>
      <p:sp>
        <p:nvSpPr>
          <p:cNvPr id="166" name="7 - TextBox"/>
          <p:cNvSpPr/>
          <p:nvPr/>
        </p:nvSpPr>
        <p:spPr>
          <a:xfrm>
            <a:off x="539640" y="411480"/>
            <a:ext cx="3672000" cy="37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chemeClr val="accent2">
                    <a:lumMod val="75000"/>
                  </a:schemeClr>
                </a:solidFill>
                <a:latin typeface="Calibri"/>
              </a:rPr>
              <a:t>Τύποι βαλβίδων</a:t>
            </a:r>
            <a:endParaRPr b="0" lang="en-US" sz="1900" spc="-1" strike="noStrike">
              <a:solidFill>
                <a:srgbClr val="000000"/>
              </a:solidFill>
              <a:latin typeface="Arial"/>
            </a:endParaRPr>
          </a:p>
        </p:txBody>
      </p:sp>
      <p:pic>
        <p:nvPicPr>
          <p:cNvPr id="167" name="Picture 2" descr=""/>
          <p:cNvPicPr/>
          <p:nvPr/>
        </p:nvPicPr>
        <p:blipFill>
          <a:blip r:embed="rId1"/>
          <a:stretch/>
        </p:blipFill>
        <p:spPr>
          <a:xfrm>
            <a:off x="5652000" y="1072080"/>
            <a:ext cx="2914920" cy="3371400"/>
          </a:xfrm>
          <a:prstGeom prst="rect">
            <a:avLst/>
          </a:prstGeom>
          <a:ln w="9525">
            <a:noFill/>
          </a:ln>
        </p:spPr>
      </p:pic>
    </p:spTree>
  </p:cSld>
  <p:transition>
    <p:pull dir="rd"/>
  </p:transition>
  <p:timing>
    <p:tnLst>
      <p:par>
        <p:cTn id="350" dur="indefinite" restart="never" nodeType="tmRoot">
          <p:childTnLst>
            <p:seq>
              <p:cTn id="351" dur="indefinite" nodeType="mainSeq">
                <p:childTnLst>
                  <p:par>
                    <p:cTn id="352" fill="hold">
                      <p:stCondLst>
                        <p:cond delay="indefinite"/>
                      </p:stCondLst>
                      <p:childTnLst>
                        <p:par>
                          <p:cTn id="353" fill="hold">
                            <p:stCondLst>
                              <p:cond delay="0"/>
                            </p:stCondLst>
                            <p:childTnLst>
                              <p:par>
                                <p:cTn id="354" nodeType="clickEffect" fill="hold" presetClass="entr" presetID="2" presetSubtype="4">
                                  <p:stCondLst>
                                    <p:cond delay="0"/>
                                  </p:stCondLst>
                                  <p:childTnLst>
                                    <p:set>
                                      <p:cBhvr>
                                        <p:cTn id="355" dur="1" fill="hold">
                                          <p:stCondLst>
                                            <p:cond delay="0"/>
                                          </p:stCondLst>
                                        </p:cTn>
                                        <p:tgtEl>
                                          <p:spTgt spid="165">
                                            <p:txEl>
                                              <p:pRg st="2" end="2"/>
                                            </p:txEl>
                                          </p:spTgt>
                                        </p:tgtEl>
                                        <p:attrNameLst>
                                          <p:attrName>style.visibility</p:attrName>
                                        </p:attrNameLst>
                                      </p:cBhvr>
                                      <p:to>
                                        <p:strVal val="visible"/>
                                      </p:to>
                                    </p:set>
                                    <p:anim calcmode="lin" valueType="num">
                                      <p:cBhvr additive="repl">
                                        <p:cTn id="356" dur="500" fill="hold"/>
                                        <p:tgtEl>
                                          <p:spTgt spid="165">
                                            <p:txEl>
                                              <p:pRg st="2" end="2"/>
                                            </p:txEl>
                                          </p:spTgt>
                                        </p:tgtEl>
                                        <p:attrNameLst>
                                          <p:attrName>ppt_x</p:attrName>
                                        </p:attrNameLst>
                                      </p:cBhvr>
                                      <p:tavLst>
                                        <p:tav tm="0">
                                          <p:val>
                                            <p:strVal val="#ppt_x"/>
                                          </p:val>
                                        </p:tav>
                                        <p:tav tm="100000">
                                          <p:val>
                                            <p:strVal val="#ppt_x"/>
                                          </p:val>
                                        </p:tav>
                                      </p:tavLst>
                                    </p:anim>
                                    <p:anim calcmode="lin" valueType="num">
                                      <p:cBhvr additive="repl">
                                        <p:cTn id="357" dur="500" fill="hold"/>
                                        <p:tgtEl>
                                          <p:spTgt spid="16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8" fill="hold">
                      <p:stCondLst>
                        <p:cond delay="indefinite"/>
                      </p:stCondLst>
                      <p:childTnLst>
                        <p:par>
                          <p:cTn id="359" fill="hold">
                            <p:stCondLst>
                              <p:cond delay="0"/>
                            </p:stCondLst>
                            <p:childTnLst>
                              <p:par>
                                <p:cTn id="360" nodeType="clickEffect" fill="hold" presetClass="entr" presetID="2" presetSubtype="4">
                                  <p:stCondLst>
                                    <p:cond delay="0"/>
                                  </p:stCondLst>
                                  <p:childTnLst>
                                    <p:set>
                                      <p:cBhvr>
                                        <p:cTn id="361" dur="1" fill="hold">
                                          <p:stCondLst>
                                            <p:cond delay="0"/>
                                          </p:stCondLst>
                                        </p:cTn>
                                        <p:tgtEl>
                                          <p:spTgt spid="165">
                                            <p:txEl>
                                              <p:pRg st="4" end="4"/>
                                            </p:txEl>
                                          </p:spTgt>
                                        </p:tgtEl>
                                        <p:attrNameLst>
                                          <p:attrName>style.visibility</p:attrName>
                                        </p:attrNameLst>
                                      </p:cBhvr>
                                      <p:to>
                                        <p:strVal val="visible"/>
                                      </p:to>
                                    </p:set>
                                    <p:anim calcmode="lin" valueType="num">
                                      <p:cBhvr additive="repl">
                                        <p:cTn id="362" dur="500" fill="hold"/>
                                        <p:tgtEl>
                                          <p:spTgt spid="165">
                                            <p:txEl>
                                              <p:pRg st="4" end="4"/>
                                            </p:txEl>
                                          </p:spTgt>
                                        </p:tgtEl>
                                        <p:attrNameLst>
                                          <p:attrName>ppt_x</p:attrName>
                                        </p:attrNameLst>
                                      </p:cBhvr>
                                      <p:tavLst>
                                        <p:tav tm="0">
                                          <p:val>
                                            <p:strVal val="#ppt_x"/>
                                          </p:val>
                                        </p:tav>
                                        <p:tav tm="100000">
                                          <p:val>
                                            <p:strVal val="#ppt_x"/>
                                          </p:val>
                                        </p:tav>
                                      </p:tavLst>
                                    </p:anim>
                                    <p:anim calcmode="lin" valueType="num">
                                      <p:cBhvr additive="repl">
                                        <p:cTn id="363" dur="500" fill="hold"/>
                                        <p:tgtEl>
                                          <p:spTgt spid="16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Βαλβίδες</a:t>
            </a:r>
            <a:endParaRPr b="0" lang="en-US" sz="2300" spc="-1" strike="noStrike">
              <a:solidFill>
                <a:srgbClr val="000000"/>
              </a:solidFill>
              <a:latin typeface="Arial"/>
            </a:endParaRPr>
          </a:p>
        </p:txBody>
      </p:sp>
      <p:sp>
        <p:nvSpPr>
          <p:cNvPr id="169" name="6 - TextBox"/>
          <p:cNvSpPr/>
          <p:nvPr/>
        </p:nvSpPr>
        <p:spPr>
          <a:xfrm>
            <a:off x="323640" y="843480"/>
            <a:ext cx="8424720" cy="37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rgbClr val="000000"/>
                </a:solidFill>
                <a:latin typeface="Calibri"/>
              </a:rPr>
              <a:t>στ. Οι αυτορυθμιζόμενες βαλβίδες με αυτορυθμιζόμενα υδραυλικά ωστήρια.</a:t>
            </a:r>
            <a:endParaRPr b="0" lang="en-US" sz="1900" spc="-1" strike="noStrike">
              <a:solidFill>
                <a:srgbClr val="000000"/>
              </a:solidFill>
              <a:latin typeface="Arial"/>
            </a:endParaRPr>
          </a:p>
        </p:txBody>
      </p:sp>
      <p:sp>
        <p:nvSpPr>
          <p:cNvPr id="170" name="7 - TextBox"/>
          <p:cNvSpPr/>
          <p:nvPr/>
        </p:nvSpPr>
        <p:spPr>
          <a:xfrm>
            <a:off x="539640" y="411480"/>
            <a:ext cx="3672000" cy="37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chemeClr val="accent2">
                    <a:lumMod val="75000"/>
                  </a:schemeClr>
                </a:solidFill>
                <a:latin typeface="Calibri"/>
              </a:rPr>
              <a:t>Τύποι βαλβίδων</a:t>
            </a:r>
            <a:endParaRPr b="0" lang="en-US" sz="1900" spc="-1" strike="noStrike">
              <a:solidFill>
                <a:srgbClr val="000000"/>
              </a:solidFill>
              <a:latin typeface="Arial"/>
            </a:endParaRPr>
          </a:p>
        </p:txBody>
      </p:sp>
      <p:pic>
        <p:nvPicPr>
          <p:cNvPr id="171" name="Picture 2" descr=""/>
          <p:cNvPicPr/>
          <p:nvPr/>
        </p:nvPicPr>
        <p:blipFill>
          <a:blip r:embed="rId1"/>
          <a:stretch/>
        </p:blipFill>
        <p:spPr>
          <a:xfrm>
            <a:off x="1115640" y="1347480"/>
            <a:ext cx="3813480" cy="3384000"/>
          </a:xfrm>
          <a:prstGeom prst="rect">
            <a:avLst/>
          </a:prstGeom>
          <a:ln w="9525">
            <a:noFill/>
          </a:ln>
        </p:spPr>
      </p:pic>
      <p:sp>
        <p:nvSpPr>
          <p:cNvPr id="172" name="8 - TextBox"/>
          <p:cNvSpPr/>
          <p:nvPr/>
        </p:nvSpPr>
        <p:spPr>
          <a:xfrm>
            <a:off x="5004000" y="3867840"/>
            <a:ext cx="2448000" cy="5763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600" spc="-1" strike="noStrike">
                <a:solidFill>
                  <a:srgbClr val="000000"/>
                </a:solidFill>
                <a:latin typeface="Calibri"/>
              </a:rPr>
              <a:t>Τύπος υδραυλικά ρυθμιζόμενου ωστηρίου.</a:t>
            </a:r>
            <a:endParaRPr b="0" lang="en-US" sz="1600" spc="-1" strike="noStrike">
              <a:solidFill>
                <a:srgbClr val="000000"/>
              </a:solidFill>
              <a:latin typeface="Arial"/>
            </a:endParaRPr>
          </a:p>
        </p:txBody>
      </p:sp>
    </p:spTree>
  </p:cSld>
  <p:transition>
    <p:pull dir="rd"/>
  </p:transition>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Βαλβίδες</a:t>
            </a:r>
            <a:endParaRPr b="0" lang="en-US" sz="2300" spc="-1" strike="noStrike">
              <a:solidFill>
                <a:srgbClr val="000000"/>
              </a:solidFill>
              <a:latin typeface="Arial"/>
            </a:endParaRPr>
          </a:p>
        </p:txBody>
      </p:sp>
      <p:sp>
        <p:nvSpPr>
          <p:cNvPr id="174" name="6 - TextBox"/>
          <p:cNvSpPr/>
          <p:nvPr/>
        </p:nvSpPr>
        <p:spPr>
          <a:xfrm>
            <a:off x="323640" y="843480"/>
            <a:ext cx="8424720" cy="2694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900" spc="-1" strike="noStrike">
                <a:solidFill>
                  <a:srgbClr val="000000"/>
                </a:solidFill>
                <a:latin typeface="Calibri"/>
              </a:rPr>
              <a:t>Το σύστημα που ανοίγει και κλείνει τις βαλβίδες αποτελείται από μια σειρά μεταλλικών τμημάτων, μερικά των οποίων σε ορισμένες διατάξεις είναι επιμήκη (π.χ. το ωστήριο και η ωστική ράβδος). </a:t>
            </a:r>
            <a:endParaRPr b="0" lang="en-US" sz="1900" spc="-1" strike="noStrike">
              <a:solidFill>
                <a:srgbClr val="000000"/>
              </a:solidFill>
              <a:latin typeface="Arial"/>
            </a:endParaRPr>
          </a:p>
          <a:p>
            <a:pPr algn="ct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Calibri"/>
              </a:rPr>
              <a:t>Όλα, ωστόσο, τα τμήματα του συστήματος αυτού επηρεάζονται αισθητά από τη θερμοκρασία.</a:t>
            </a:r>
            <a:endParaRPr b="0" lang="en-US" sz="1900" spc="-1" strike="noStrike">
              <a:solidFill>
                <a:srgbClr val="000000"/>
              </a:solidFill>
              <a:latin typeface="Arial"/>
            </a:endParaRPr>
          </a:p>
          <a:p>
            <a:pPr algn="ct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Calibri"/>
              </a:rPr>
              <a:t>Έτσι, αν δεν υπάρχει διάκενο μεταξύ της βαλβίδας και των εξαρτημάτων αυτών, με την αύξηση της θερμοκρασίας διαστέλλονται και η βαλβίδα δεν κλείνει στεγανά. </a:t>
            </a:r>
            <a:endParaRPr b="0" lang="en-US" sz="1900" spc="-1" strike="noStrike">
              <a:solidFill>
                <a:srgbClr val="000000"/>
              </a:solidFill>
              <a:latin typeface="Arial"/>
            </a:endParaRPr>
          </a:p>
        </p:txBody>
      </p:sp>
      <p:sp>
        <p:nvSpPr>
          <p:cNvPr id="175" name="7 - TextBox"/>
          <p:cNvSpPr/>
          <p:nvPr/>
        </p:nvSpPr>
        <p:spPr>
          <a:xfrm>
            <a:off x="539640" y="411480"/>
            <a:ext cx="3672000" cy="37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chemeClr val="accent2">
                    <a:lumMod val="75000"/>
                  </a:schemeClr>
                </a:solidFill>
                <a:latin typeface="Calibri"/>
              </a:rPr>
              <a:t>Διάκενο βαλβίδων</a:t>
            </a:r>
            <a:endParaRPr b="0" lang="en-US" sz="1900" spc="-1" strike="noStrike">
              <a:solidFill>
                <a:srgbClr val="000000"/>
              </a:solidFill>
              <a:latin typeface="Arial"/>
            </a:endParaRPr>
          </a:p>
        </p:txBody>
      </p:sp>
    </p:spTree>
  </p:cSld>
  <p:transition>
    <p:pull dir="rd"/>
  </p:transition>
  <p:timing>
    <p:tnLst>
      <p:par>
        <p:cTn id="364" dur="indefinite" restart="never" nodeType="tmRoot">
          <p:childTnLst>
            <p:seq>
              <p:cTn id="365" dur="indefinite" nodeType="mainSeq">
                <p:childTnLst>
                  <p:par>
                    <p:cTn id="366" fill="hold">
                      <p:stCondLst>
                        <p:cond delay="indefinite"/>
                      </p:stCondLst>
                      <p:childTnLst>
                        <p:par>
                          <p:cTn id="367" fill="hold">
                            <p:stCondLst>
                              <p:cond delay="0"/>
                            </p:stCondLst>
                            <p:childTnLst>
                              <p:par>
                                <p:cTn id="368" nodeType="clickEffect" fill="hold" presetClass="entr" presetID="2" presetSubtype="4">
                                  <p:stCondLst>
                                    <p:cond delay="0"/>
                                  </p:stCondLst>
                                  <p:childTnLst>
                                    <p:set>
                                      <p:cBhvr>
                                        <p:cTn id="369" dur="1" fill="hold">
                                          <p:stCondLst>
                                            <p:cond delay="0"/>
                                          </p:stCondLst>
                                        </p:cTn>
                                        <p:tgtEl>
                                          <p:spTgt spid="174">
                                            <p:txEl>
                                              <p:pRg st="2" end="2"/>
                                            </p:txEl>
                                          </p:spTgt>
                                        </p:tgtEl>
                                        <p:attrNameLst>
                                          <p:attrName>style.visibility</p:attrName>
                                        </p:attrNameLst>
                                      </p:cBhvr>
                                      <p:to>
                                        <p:strVal val="visible"/>
                                      </p:to>
                                    </p:set>
                                    <p:anim calcmode="lin" valueType="num">
                                      <p:cBhvr additive="repl">
                                        <p:cTn id="370" dur="500" fill="hold"/>
                                        <p:tgtEl>
                                          <p:spTgt spid="174">
                                            <p:txEl>
                                              <p:pRg st="2" end="2"/>
                                            </p:txEl>
                                          </p:spTgt>
                                        </p:tgtEl>
                                        <p:attrNameLst>
                                          <p:attrName>ppt_x</p:attrName>
                                        </p:attrNameLst>
                                      </p:cBhvr>
                                      <p:tavLst>
                                        <p:tav tm="0">
                                          <p:val>
                                            <p:strVal val="#ppt_x"/>
                                          </p:val>
                                        </p:tav>
                                        <p:tav tm="100000">
                                          <p:val>
                                            <p:strVal val="#ppt_x"/>
                                          </p:val>
                                        </p:tav>
                                      </p:tavLst>
                                    </p:anim>
                                    <p:anim calcmode="lin" valueType="num">
                                      <p:cBhvr additive="repl">
                                        <p:cTn id="371" dur="500" fill="hold"/>
                                        <p:tgtEl>
                                          <p:spTgt spid="1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2" fill="hold">
                      <p:stCondLst>
                        <p:cond delay="indefinite"/>
                      </p:stCondLst>
                      <p:childTnLst>
                        <p:par>
                          <p:cTn id="373" fill="hold">
                            <p:stCondLst>
                              <p:cond delay="0"/>
                            </p:stCondLst>
                            <p:childTnLst>
                              <p:par>
                                <p:cTn id="374" nodeType="clickEffect" fill="hold" presetClass="entr" presetID="2" presetSubtype="4">
                                  <p:stCondLst>
                                    <p:cond delay="0"/>
                                  </p:stCondLst>
                                  <p:childTnLst>
                                    <p:set>
                                      <p:cBhvr>
                                        <p:cTn id="375" dur="1" fill="hold">
                                          <p:stCondLst>
                                            <p:cond delay="0"/>
                                          </p:stCondLst>
                                        </p:cTn>
                                        <p:tgtEl>
                                          <p:spTgt spid="174">
                                            <p:txEl>
                                              <p:pRg st="4" end="4"/>
                                            </p:txEl>
                                          </p:spTgt>
                                        </p:tgtEl>
                                        <p:attrNameLst>
                                          <p:attrName>style.visibility</p:attrName>
                                        </p:attrNameLst>
                                      </p:cBhvr>
                                      <p:to>
                                        <p:strVal val="visible"/>
                                      </p:to>
                                    </p:set>
                                    <p:anim calcmode="lin" valueType="num">
                                      <p:cBhvr additive="repl">
                                        <p:cTn id="376" dur="500" fill="hold"/>
                                        <p:tgtEl>
                                          <p:spTgt spid="174">
                                            <p:txEl>
                                              <p:pRg st="4" end="4"/>
                                            </p:txEl>
                                          </p:spTgt>
                                        </p:tgtEl>
                                        <p:attrNameLst>
                                          <p:attrName>ppt_x</p:attrName>
                                        </p:attrNameLst>
                                      </p:cBhvr>
                                      <p:tavLst>
                                        <p:tav tm="0">
                                          <p:val>
                                            <p:strVal val="#ppt_x"/>
                                          </p:val>
                                        </p:tav>
                                        <p:tav tm="100000">
                                          <p:val>
                                            <p:strVal val="#ppt_x"/>
                                          </p:val>
                                        </p:tav>
                                      </p:tavLst>
                                    </p:anim>
                                    <p:anim calcmode="lin" valueType="num">
                                      <p:cBhvr additive="repl">
                                        <p:cTn id="377" dur="500" fill="hold"/>
                                        <p:tgtEl>
                                          <p:spTgt spid="17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Βαλβίδες</a:t>
            </a:r>
            <a:endParaRPr b="0" lang="en-US" sz="2300" spc="-1" strike="noStrike">
              <a:solidFill>
                <a:srgbClr val="000000"/>
              </a:solidFill>
              <a:latin typeface="Arial"/>
            </a:endParaRPr>
          </a:p>
        </p:txBody>
      </p:sp>
      <p:sp>
        <p:nvSpPr>
          <p:cNvPr id="177" name="6 - TextBox"/>
          <p:cNvSpPr/>
          <p:nvPr/>
        </p:nvSpPr>
        <p:spPr>
          <a:xfrm>
            <a:off x="323640" y="843480"/>
            <a:ext cx="8424720" cy="29840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900" spc="-1" strike="noStrike">
                <a:solidFill>
                  <a:srgbClr val="000000"/>
                </a:solidFill>
                <a:latin typeface="Calibri"/>
              </a:rPr>
              <a:t>Αν πάλι υπάρχει διάκενο, αλλά είναι μεγαλύτερο από το κανονικό που χρειάζεται για να καλύψει τις διαστολές, τότε το μέγιστο άνοιγμα της βαλβίδας είναι μικρότερο από το κανονικό, ενώ ταυτόχρονα ακούγεται και ένα μεταλλικό κτύπημα από τις βαλβίδες. </a:t>
            </a:r>
            <a:endParaRPr b="0" lang="en-US" sz="1900" spc="-1" strike="noStrike">
              <a:solidFill>
                <a:srgbClr val="000000"/>
              </a:solidFill>
              <a:latin typeface="Arial"/>
            </a:endParaRPr>
          </a:p>
          <a:p>
            <a:pPr algn="ct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Calibri"/>
              </a:rPr>
              <a:t>Ο μεταλλικός αυτός θόρυβος δημιουργείται τη στιγμή που το ζύγωθρο αντί να ακουμπά, κτυπά τη βαλβίδα για να ανοίξει.</a:t>
            </a:r>
            <a:endParaRPr b="0" lang="en-US" sz="1900" spc="-1" strike="noStrike">
              <a:solidFill>
                <a:srgbClr val="000000"/>
              </a:solidFill>
              <a:latin typeface="Arial"/>
            </a:endParaRPr>
          </a:p>
          <a:p>
            <a:pPr algn="ct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Calibri"/>
              </a:rPr>
              <a:t>Το διάκενο σε κάθε κινητήρα ορίζεται από τον κατασκευαστή και, συνήθως, είναι μεγαλύτερο για τις βαλβίδες εξαγωγής.</a:t>
            </a:r>
            <a:endParaRPr b="0" lang="en-US" sz="1900" spc="-1" strike="noStrike">
              <a:solidFill>
                <a:srgbClr val="000000"/>
              </a:solidFill>
              <a:latin typeface="Arial"/>
            </a:endParaRPr>
          </a:p>
        </p:txBody>
      </p:sp>
      <p:sp>
        <p:nvSpPr>
          <p:cNvPr id="178" name="7 - TextBox"/>
          <p:cNvSpPr/>
          <p:nvPr/>
        </p:nvSpPr>
        <p:spPr>
          <a:xfrm>
            <a:off x="539640" y="411480"/>
            <a:ext cx="3672000" cy="37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chemeClr val="accent2">
                    <a:lumMod val="75000"/>
                  </a:schemeClr>
                </a:solidFill>
                <a:latin typeface="Calibri"/>
              </a:rPr>
              <a:t>Διάκενο βαλβίδων</a:t>
            </a:r>
            <a:endParaRPr b="0" lang="en-US" sz="1900" spc="-1" strike="noStrike">
              <a:solidFill>
                <a:srgbClr val="000000"/>
              </a:solidFill>
              <a:latin typeface="Arial"/>
            </a:endParaRPr>
          </a:p>
        </p:txBody>
      </p:sp>
    </p:spTree>
  </p:cSld>
  <p:transition>
    <p:pull dir="rd"/>
  </p:transition>
  <p:timing>
    <p:tnLst>
      <p:par>
        <p:cTn id="378" dur="indefinite" restart="never" nodeType="tmRoot">
          <p:childTnLst>
            <p:seq>
              <p:cTn id="379" dur="indefinite" nodeType="mainSeq">
                <p:childTnLst>
                  <p:par>
                    <p:cTn id="380" fill="hold">
                      <p:stCondLst>
                        <p:cond delay="indefinite"/>
                      </p:stCondLst>
                      <p:childTnLst>
                        <p:par>
                          <p:cTn id="381" fill="hold">
                            <p:stCondLst>
                              <p:cond delay="0"/>
                            </p:stCondLst>
                            <p:childTnLst>
                              <p:par>
                                <p:cTn id="382" nodeType="clickEffect" fill="hold" presetClass="entr" presetID="2" presetSubtype="4">
                                  <p:stCondLst>
                                    <p:cond delay="0"/>
                                  </p:stCondLst>
                                  <p:childTnLst>
                                    <p:set>
                                      <p:cBhvr>
                                        <p:cTn id="383" dur="1" fill="hold">
                                          <p:stCondLst>
                                            <p:cond delay="0"/>
                                          </p:stCondLst>
                                        </p:cTn>
                                        <p:tgtEl>
                                          <p:spTgt spid="177">
                                            <p:txEl>
                                              <p:pRg st="2" end="2"/>
                                            </p:txEl>
                                          </p:spTgt>
                                        </p:tgtEl>
                                        <p:attrNameLst>
                                          <p:attrName>style.visibility</p:attrName>
                                        </p:attrNameLst>
                                      </p:cBhvr>
                                      <p:to>
                                        <p:strVal val="visible"/>
                                      </p:to>
                                    </p:set>
                                    <p:anim calcmode="lin" valueType="num">
                                      <p:cBhvr additive="repl">
                                        <p:cTn id="384" dur="500" fill="hold"/>
                                        <p:tgtEl>
                                          <p:spTgt spid="177">
                                            <p:txEl>
                                              <p:pRg st="2" end="2"/>
                                            </p:txEl>
                                          </p:spTgt>
                                        </p:tgtEl>
                                        <p:attrNameLst>
                                          <p:attrName>ppt_x</p:attrName>
                                        </p:attrNameLst>
                                      </p:cBhvr>
                                      <p:tavLst>
                                        <p:tav tm="0">
                                          <p:val>
                                            <p:strVal val="#ppt_x"/>
                                          </p:val>
                                        </p:tav>
                                        <p:tav tm="100000">
                                          <p:val>
                                            <p:strVal val="#ppt_x"/>
                                          </p:val>
                                        </p:tav>
                                      </p:tavLst>
                                    </p:anim>
                                    <p:anim calcmode="lin" valueType="num">
                                      <p:cBhvr additive="repl">
                                        <p:cTn id="385" dur="500" fill="hold"/>
                                        <p:tgtEl>
                                          <p:spTgt spid="17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86" fill="hold">
                      <p:stCondLst>
                        <p:cond delay="indefinite"/>
                      </p:stCondLst>
                      <p:childTnLst>
                        <p:par>
                          <p:cTn id="387" fill="hold">
                            <p:stCondLst>
                              <p:cond delay="0"/>
                            </p:stCondLst>
                            <p:childTnLst>
                              <p:par>
                                <p:cTn id="388" nodeType="clickEffect" fill="hold" presetClass="entr" presetID="2" presetSubtype="4">
                                  <p:stCondLst>
                                    <p:cond delay="0"/>
                                  </p:stCondLst>
                                  <p:childTnLst>
                                    <p:set>
                                      <p:cBhvr>
                                        <p:cTn id="389" dur="1" fill="hold">
                                          <p:stCondLst>
                                            <p:cond delay="0"/>
                                          </p:stCondLst>
                                        </p:cTn>
                                        <p:tgtEl>
                                          <p:spTgt spid="177">
                                            <p:txEl>
                                              <p:pRg st="4" end="4"/>
                                            </p:txEl>
                                          </p:spTgt>
                                        </p:tgtEl>
                                        <p:attrNameLst>
                                          <p:attrName>style.visibility</p:attrName>
                                        </p:attrNameLst>
                                      </p:cBhvr>
                                      <p:to>
                                        <p:strVal val="visible"/>
                                      </p:to>
                                    </p:set>
                                    <p:anim calcmode="lin" valueType="num">
                                      <p:cBhvr additive="repl">
                                        <p:cTn id="390" dur="500" fill="hold"/>
                                        <p:tgtEl>
                                          <p:spTgt spid="177">
                                            <p:txEl>
                                              <p:pRg st="4" end="4"/>
                                            </p:txEl>
                                          </p:spTgt>
                                        </p:tgtEl>
                                        <p:attrNameLst>
                                          <p:attrName>ppt_x</p:attrName>
                                        </p:attrNameLst>
                                      </p:cBhvr>
                                      <p:tavLst>
                                        <p:tav tm="0">
                                          <p:val>
                                            <p:strVal val="#ppt_x"/>
                                          </p:val>
                                        </p:tav>
                                        <p:tav tm="100000">
                                          <p:val>
                                            <p:strVal val="#ppt_x"/>
                                          </p:val>
                                        </p:tav>
                                      </p:tavLst>
                                    </p:anim>
                                    <p:anim calcmode="lin" valueType="num">
                                      <p:cBhvr additive="repl">
                                        <p:cTn id="391" dur="500" fill="hold"/>
                                        <p:tgtEl>
                                          <p:spTgt spid="17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4 - TextBox"/>
          <p:cNvSpPr/>
          <p:nvPr/>
        </p:nvSpPr>
        <p:spPr>
          <a:xfrm>
            <a:off x="179640" y="0"/>
            <a:ext cx="8784720" cy="379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900" spc="-1" strike="noStrike">
                <a:solidFill>
                  <a:srgbClr val="03495c"/>
                </a:solidFill>
                <a:latin typeface="Calibri"/>
              </a:rPr>
              <a:t>Τρόπος μετάδοσης της κίνησης από το στροφαλοφόρο στον εκκεντροφόρο άξονα.</a:t>
            </a:r>
            <a:endParaRPr b="0" lang="en-US" sz="1900" spc="-1" strike="noStrike">
              <a:solidFill>
                <a:srgbClr val="000000"/>
              </a:solidFill>
              <a:latin typeface="Arial"/>
            </a:endParaRPr>
          </a:p>
        </p:txBody>
      </p:sp>
      <p:sp>
        <p:nvSpPr>
          <p:cNvPr id="180" name="6 - TextBox"/>
          <p:cNvSpPr/>
          <p:nvPr/>
        </p:nvSpPr>
        <p:spPr>
          <a:xfrm>
            <a:off x="323640" y="1606680"/>
            <a:ext cx="8424720" cy="1536840"/>
          </a:xfrm>
          <a:prstGeom prst="rect">
            <a:avLst/>
          </a:prstGeom>
          <a:solidFill>
            <a:srgbClr val="ffffff"/>
          </a:solidFill>
          <a:ln>
            <a:solidFill>
              <a:srgbClr val="009dd9"/>
            </a:solidFill>
            <a:round/>
          </a:ln>
        </p:spPr>
        <p:style>
          <a:lnRef idx="2">
            <a:schemeClr val="accent2"/>
          </a:lnRef>
          <a:fillRef idx="1">
            <a:schemeClr val="lt1"/>
          </a:fillRef>
          <a:effectRef idx="0">
            <a:schemeClr val="accent2"/>
          </a:effectRef>
          <a:fontRef idx="minor"/>
        </p:style>
        <p:txBody>
          <a:bodyPr lIns="90000" rIns="90000" tIns="45000" bIns="45000" anchor="t">
            <a:spAutoFit/>
          </a:bodyPr>
          <a:p>
            <a:pPr algn="ct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chemeClr val="dk1"/>
                </a:solidFill>
                <a:latin typeface="Calibri"/>
              </a:rPr>
              <a:t>Η κίνηση στον εκκεντροφόρο άξονα μεταδίδεται από το στροφαλοφόρο άξονα.</a:t>
            </a:r>
            <a:endParaRPr b="0" lang="en-US" sz="1900" spc="-1" strike="noStrike">
              <a:solidFill>
                <a:srgbClr val="000000"/>
              </a:solidFill>
              <a:latin typeface="Arial"/>
            </a:endParaRPr>
          </a:p>
          <a:p>
            <a:pPr algn="ct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chemeClr val="dk1"/>
                </a:solidFill>
                <a:latin typeface="Calibri"/>
              </a:rPr>
              <a:t>Τρεις είναι οι πλέον διαδεδομένοι τρόποι μετάδοσης της κίνησης.</a:t>
            </a:r>
            <a:endParaRPr b="0" lang="en-US" sz="1900" spc="-1" strike="noStrike">
              <a:solidFill>
                <a:srgbClr val="000000"/>
              </a:solidFill>
              <a:latin typeface="Arial"/>
            </a:endParaRPr>
          </a:p>
          <a:p>
            <a:pPr algn="ctr">
              <a:lnSpc>
                <a:spcPct val="100000"/>
              </a:lnSpc>
            </a:pPr>
            <a:endParaRPr b="0" lang="en-US" sz="1900" spc="-1" strike="noStrike">
              <a:solidFill>
                <a:srgbClr val="000000"/>
              </a:solidFill>
              <a:latin typeface="Arial"/>
            </a:endParaRPr>
          </a:p>
        </p:txBody>
      </p:sp>
    </p:spTree>
  </p:cSld>
  <p:transition>
    <p:pull dir="rd"/>
  </p:transition>
  <p:timing>
    <p:tnLst>
      <p:par>
        <p:cTn id="392" dur="indefinite" restart="never" nodeType="tmRoot">
          <p:childTnLst>
            <p:seq>
              <p:cTn id="393" dur="indefinite" nodeType="mainSeq">
                <p:childTnLst>
                  <p:par>
                    <p:cTn id="394" fill="hold">
                      <p:stCondLst>
                        <p:cond delay="indefinite"/>
                      </p:stCondLst>
                      <p:childTnLst>
                        <p:par>
                          <p:cTn id="395" fill="hold">
                            <p:stCondLst>
                              <p:cond delay="0"/>
                            </p:stCondLst>
                            <p:childTnLst>
                              <p:par>
                                <p:cTn id="396" nodeType="clickEffect" fill="hold" presetClass="entr" presetID="5" presetSubtype="10">
                                  <p:stCondLst>
                                    <p:cond delay="0"/>
                                  </p:stCondLst>
                                  <p:childTnLst>
                                    <p:set>
                                      <p:cBhvr>
                                        <p:cTn id="397" dur="1" fill="hold">
                                          <p:stCondLst>
                                            <p:cond delay="0"/>
                                          </p:stCondLst>
                                        </p:cTn>
                                        <p:tgtEl>
                                          <p:spTgt spid="180"/>
                                        </p:tgtEl>
                                        <p:attrNameLst>
                                          <p:attrName>style.visibility</p:attrName>
                                        </p:attrNameLst>
                                      </p:cBhvr>
                                      <p:to>
                                        <p:strVal val="visible"/>
                                      </p:to>
                                    </p:set>
                                    <p:animEffect filter="checkerboard(across)" transition="in">
                                      <p:cBhvr additive="repl">
                                        <p:cTn id="398" dur="5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4 - TextBox"/>
          <p:cNvSpPr/>
          <p:nvPr/>
        </p:nvSpPr>
        <p:spPr>
          <a:xfrm>
            <a:off x="179640" y="0"/>
            <a:ext cx="8784720" cy="379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900" spc="-1" strike="noStrike">
                <a:solidFill>
                  <a:srgbClr val="03495c"/>
                </a:solidFill>
                <a:latin typeface="Calibri"/>
              </a:rPr>
              <a:t>Τρόπος μετάδοσης της κίνησης από το στροφαλοφόρο στον εκκεντροφόρο άξονα.</a:t>
            </a:r>
            <a:endParaRPr b="0" lang="en-US" sz="1900" spc="-1" strike="noStrike">
              <a:solidFill>
                <a:srgbClr val="000000"/>
              </a:solidFill>
              <a:latin typeface="Arial"/>
            </a:endParaRPr>
          </a:p>
        </p:txBody>
      </p:sp>
      <p:sp>
        <p:nvSpPr>
          <p:cNvPr id="182" name="6 - TextBox"/>
          <p:cNvSpPr/>
          <p:nvPr/>
        </p:nvSpPr>
        <p:spPr>
          <a:xfrm>
            <a:off x="323640" y="707760"/>
            <a:ext cx="4608000" cy="29840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rgbClr val="000000"/>
                </a:solidFill>
                <a:latin typeface="Calibri"/>
              </a:rPr>
              <a:t>Μετάδοση με γρανάζια. </a:t>
            </a:r>
            <a:endParaRPr b="0" lang="en-US" sz="1900" spc="-1" strike="noStrike">
              <a:solidFill>
                <a:srgbClr val="000000"/>
              </a:solidFill>
              <a:latin typeface="Arial"/>
            </a:endParaRPr>
          </a:p>
          <a:p>
            <a:pP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Calibri"/>
              </a:rPr>
              <a:t>Ο τρόπος αυτός χρησιμοποιείται όταν ο εκκεντροφόρος άξονας είναι στα πλάγια του κινητήρα. </a:t>
            </a:r>
            <a:endParaRPr b="0" lang="en-US" sz="1900" spc="-1" strike="noStrike">
              <a:solidFill>
                <a:srgbClr val="000000"/>
              </a:solidFill>
              <a:latin typeface="Arial"/>
            </a:endParaRPr>
          </a:p>
          <a:p>
            <a:pPr algn="ct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Calibri"/>
              </a:rPr>
              <a:t>Έχει υψηλό σχετικά κόστος κατασκευής, χρειάζεται λίπανση, παρέχει, όμως, μεγάλη ασφάλεια μεταφοράς της κίνησης και προσφέρει ήσυχη λειτουργία.</a:t>
            </a:r>
            <a:endParaRPr b="0" lang="en-US" sz="1900" spc="-1" strike="noStrike">
              <a:solidFill>
                <a:srgbClr val="000000"/>
              </a:solidFill>
              <a:latin typeface="Arial"/>
            </a:endParaRPr>
          </a:p>
        </p:txBody>
      </p:sp>
      <p:pic>
        <p:nvPicPr>
          <p:cNvPr id="183" name="Picture 2" descr=""/>
          <p:cNvPicPr/>
          <p:nvPr/>
        </p:nvPicPr>
        <p:blipFill>
          <a:blip r:embed="rId1"/>
          <a:stretch/>
        </p:blipFill>
        <p:spPr>
          <a:xfrm>
            <a:off x="5076000" y="843480"/>
            <a:ext cx="3331800" cy="3381840"/>
          </a:xfrm>
          <a:prstGeom prst="rect">
            <a:avLst/>
          </a:prstGeom>
          <a:ln w="9525">
            <a:noFill/>
          </a:ln>
        </p:spPr>
      </p:pic>
    </p:spTree>
  </p:cSld>
  <p:transition>
    <p:pull dir="rd"/>
  </p:transition>
  <p:timing>
    <p:tnLst>
      <p:par>
        <p:cTn id="399" dur="indefinite" restart="never" nodeType="tmRoot">
          <p:childTnLst>
            <p:seq>
              <p:cTn id="400" dur="indefinite" nodeType="mainSeq">
                <p:childTnLst>
                  <p:par>
                    <p:cTn id="401" fill="hold">
                      <p:stCondLst>
                        <p:cond delay="indefinite"/>
                      </p:stCondLst>
                      <p:childTnLst>
                        <p:par>
                          <p:cTn id="402" fill="hold">
                            <p:stCondLst>
                              <p:cond delay="0"/>
                            </p:stCondLst>
                            <p:childTnLst>
                              <p:par>
                                <p:cTn id="403" nodeType="clickEffect" fill="hold" presetClass="entr" presetID="2" presetSubtype="4">
                                  <p:stCondLst>
                                    <p:cond delay="0"/>
                                  </p:stCondLst>
                                  <p:childTnLst>
                                    <p:set>
                                      <p:cBhvr>
                                        <p:cTn id="404" dur="1" fill="hold">
                                          <p:stCondLst>
                                            <p:cond delay="0"/>
                                          </p:stCondLst>
                                        </p:cTn>
                                        <p:tgtEl>
                                          <p:spTgt spid="182">
                                            <p:txEl>
                                              <p:pRg st="2" end="2"/>
                                            </p:txEl>
                                          </p:spTgt>
                                        </p:tgtEl>
                                        <p:attrNameLst>
                                          <p:attrName>style.visibility</p:attrName>
                                        </p:attrNameLst>
                                      </p:cBhvr>
                                      <p:to>
                                        <p:strVal val="visible"/>
                                      </p:to>
                                    </p:set>
                                    <p:anim calcmode="lin" valueType="num">
                                      <p:cBhvr additive="repl">
                                        <p:cTn id="405" dur="500" fill="hold"/>
                                        <p:tgtEl>
                                          <p:spTgt spid="182">
                                            <p:txEl>
                                              <p:pRg st="2" end="2"/>
                                            </p:txEl>
                                          </p:spTgt>
                                        </p:tgtEl>
                                        <p:attrNameLst>
                                          <p:attrName>ppt_x</p:attrName>
                                        </p:attrNameLst>
                                      </p:cBhvr>
                                      <p:tavLst>
                                        <p:tav tm="0">
                                          <p:val>
                                            <p:strVal val="#ppt_x"/>
                                          </p:val>
                                        </p:tav>
                                        <p:tav tm="100000">
                                          <p:val>
                                            <p:strVal val="#ppt_x"/>
                                          </p:val>
                                        </p:tav>
                                      </p:tavLst>
                                    </p:anim>
                                    <p:anim calcmode="lin" valueType="num">
                                      <p:cBhvr additive="repl">
                                        <p:cTn id="406" dur="500" fill="hold"/>
                                        <p:tgtEl>
                                          <p:spTgt spid="18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7" fill="hold">
                      <p:stCondLst>
                        <p:cond delay="indefinite"/>
                      </p:stCondLst>
                      <p:childTnLst>
                        <p:par>
                          <p:cTn id="408" fill="hold">
                            <p:stCondLst>
                              <p:cond delay="0"/>
                            </p:stCondLst>
                            <p:childTnLst>
                              <p:par>
                                <p:cTn id="409" nodeType="clickEffect" fill="hold" presetClass="entr" presetID="2" presetSubtype="4">
                                  <p:stCondLst>
                                    <p:cond delay="0"/>
                                  </p:stCondLst>
                                  <p:childTnLst>
                                    <p:set>
                                      <p:cBhvr>
                                        <p:cTn id="410" dur="1" fill="hold">
                                          <p:stCondLst>
                                            <p:cond delay="0"/>
                                          </p:stCondLst>
                                        </p:cTn>
                                        <p:tgtEl>
                                          <p:spTgt spid="182">
                                            <p:txEl>
                                              <p:pRg st="4" end="4"/>
                                            </p:txEl>
                                          </p:spTgt>
                                        </p:tgtEl>
                                        <p:attrNameLst>
                                          <p:attrName>style.visibility</p:attrName>
                                        </p:attrNameLst>
                                      </p:cBhvr>
                                      <p:to>
                                        <p:strVal val="visible"/>
                                      </p:to>
                                    </p:set>
                                    <p:anim calcmode="lin" valueType="num">
                                      <p:cBhvr additive="repl">
                                        <p:cTn id="411" dur="500" fill="hold"/>
                                        <p:tgtEl>
                                          <p:spTgt spid="182">
                                            <p:txEl>
                                              <p:pRg st="4" end="4"/>
                                            </p:txEl>
                                          </p:spTgt>
                                        </p:tgtEl>
                                        <p:attrNameLst>
                                          <p:attrName>ppt_x</p:attrName>
                                        </p:attrNameLst>
                                      </p:cBhvr>
                                      <p:tavLst>
                                        <p:tav tm="0">
                                          <p:val>
                                            <p:strVal val="#ppt_x"/>
                                          </p:val>
                                        </p:tav>
                                        <p:tav tm="100000">
                                          <p:val>
                                            <p:strVal val="#ppt_x"/>
                                          </p:val>
                                        </p:tav>
                                      </p:tavLst>
                                    </p:anim>
                                    <p:anim calcmode="lin" valueType="num">
                                      <p:cBhvr additive="repl">
                                        <p:cTn id="412" dur="500" fill="hold"/>
                                        <p:tgtEl>
                                          <p:spTgt spid="18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4 - TextBox"/>
          <p:cNvSpPr/>
          <p:nvPr/>
        </p:nvSpPr>
        <p:spPr>
          <a:xfrm>
            <a:off x="179640" y="0"/>
            <a:ext cx="8784720" cy="379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900" spc="-1" strike="noStrike">
                <a:solidFill>
                  <a:srgbClr val="03495c"/>
                </a:solidFill>
                <a:latin typeface="Calibri"/>
              </a:rPr>
              <a:t>Τρόπος μετάδοσης της κίνησης από το στροφαλοφόρο στον εκκεντροφόρο άξονα.</a:t>
            </a:r>
            <a:endParaRPr b="0" lang="en-US" sz="1900" spc="-1" strike="noStrike">
              <a:solidFill>
                <a:srgbClr val="000000"/>
              </a:solidFill>
              <a:latin typeface="Arial"/>
            </a:endParaRPr>
          </a:p>
        </p:txBody>
      </p:sp>
      <p:sp>
        <p:nvSpPr>
          <p:cNvPr id="185" name="6 - TextBox"/>
          <p:cNvSpPr/>
          <p:nvPr/>
        </p:nvSpPr>
        <p:spPr>
          <a:xfrm>
            <a:off x="323640" y="707760"/>
            <a:ext cx="4608000" cy="3562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rgbClr val="000000"/>
                </a:solidFill>
                <a:latin typeface="Calibri"/>
              </a:rPr>
              <a:t>Μετάδοση με αλυσίδα (καδένα). </a:t>
            </a:r>
            <a:endParaRPr b="0" lang="en-US" sz="1900" spc="-1" strike="noStrike">
              <a:solidFill>
                <a:srgbClr val="000000"/>
              </a:solidFill>
              <a:latin typeface="Arial"/>
            </a:endParaRPr>
          </a:p>
          <a:p>
            <a:pP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Calibri"/>
              </a:rPr>
              <a:t>Ο τρόπος αυτός χρησιμοποιείται όταν ο εκκεντροφόρος είναι τοποθετημένος είτε στα πλάγια είτε είναι επικεφαλής. </a:t>
            </a:r>
            <a:endParaRPr b="0" lang="en-US" sz="1900" spc="-1" strike="noStrike">
              <a:solidFill>
                <a:srgbClr val="000000"/>
              </a:solidFill>
              <a:latin typeface="Arial"/>
            </a:endParaRPr>
          </a:p>
          <a:p>
            <a:pPr algn="ct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Calibri"/>
              </a:rPr>
              <a:t>Έχει και αυτός υψηλό σχετικά κόστος κατασκευής, χρειάζεται λίπανση, παρέχει μεγάλη ασφάλεια μεταφοράς της κίνησης, παρουσιάζει, όμως, σχετικά θορυβώδη λειτουργία, που γίνεται περισσότερο έντονη μετά από πολλά χιλιόμετρα.</a:t>
            </a:r>
            <a:endParaRPr b="0" lang="en-US" sz="1900" spc="-1" strike="noStrike">
              <a:solidFill>
                <a:srgbClr val="000000"/>
              </a:solidFill>
              <a:latin typeface="Arial"/>
            </a:endParaRPr>
          </a:p>
        </p:txBody>
      </p:sp>
      <p:pic>
        <p:nvPicPr>
          <p:cNvPr id="186" name="Picture 2" descr=""/>
          <p:cNvPicPr/>
          <p:nvPr/>
        </p:nvPicPr>
        <p:blipFill>
          <a:blip r:embed="rId1"/>
          <a:stretch/>
        </p:blipFill>
        <p:spPr>
          <a:xfrm>
            <a:off x="5652000" y="483480"/>
            <a:ext cx="2533320" cy="1415160"/>
          </a:xfrm>
          <a:prstGeom prst="rect">
            <a:avLst/>
          </a:prstGeom>
          <a:ln w="9525">
            <a:noFill/>
          </a:ln>
        </p:spPr>
      </p:pic>
      <p:pic>
        <p:nvPicPr>
          <p:cNvPr id="187" name="Picture 3" descr=""/>
          <p:cNvPicPr/>
          <p:nvPr/>
        </p:nvPicPr>
        <p:blipFill>
          <a:blip r:embed="rId2"/>
          <a:stretch/>
        </p:blipFill>
        <p:spPr>
          <a:xfrm>
            <a:off x="5796000" y="1923840"/>
            <a:ext cx="2255040" cy="3024000"/>
          </a:xfrm>
          <a:prstGeom prst="rect">
            <a:avLst/>
          </a:prstGeom>
          <a:ln w="9525">
            <a:noFill/>
          </a:ln>
        </p:spPr>
      </p:pic>
    </p:spTree>
  </p:cSld>
  <p:transition>
    <p:pull dir="rd"/>
  </p:transition>
  <p:timing>
    <p:tnLst>
      <p:par>
        <p:cTn id="413" dur="indefinite" restart="never" nodeType="tmRoot">
          <p:childTnLst>
            <p:seq>
              <p:cTn id="414" dur="indefinite" nodeType="mainSeq">
                <p:childTnLst>
                  <p:par>
                    <p:cTn id="415" fill="hold">
                      <p:stCondLst>
                        <p:cond delay="indefinite"/>
                      </p:stCondLst>
                      <p:childTnLst>
                        <p:par>
                          <p:cTn id="416" fill="hold">
                            <p:stCondLst>
                              <p:cond delay="0"/>
                            </p:stCondLst>
                            <p:childTnLst>
                              <p:par>
                                <p:cTn id="417" nodeType="clickEffect" fill="hold" presetClass="entr" presetID="2" presetSubtype="4">
                                  <p:stCondLst>
                                    <p:cond delay="0"/>
                                  </p:stCondLst>
                                  <p:childTnLst>
                                    <p:set>
                                      <p:cBhvr>
                                        <p:cTn id="418" dur="1" fill="hold">
                                          <p:stCondLst>
                                            <p:cond delay="0"/>
                                          </p:stCondLst>
                                        </p:cTn>
                                        <p:tgtEl>
                                          <p:spTgt spid="185">
                                            <p:txEl>
                                              <p:pRg st="2" end="2"/>
                                            </p:txEl>
                                          </p:spTgt>
                                        </p:tgtEl>
                                        <p:attrNameLst>
                                          <p:attrName>style.visibility</p:attrName>
                                        </p:attrNameLst>
                                      </p:cBhvr>
                                      <p:to>
                                        <p:strVal val="visible"/>
                                      </p:to>
                                    </p:set>
                                    <p:anim calcmode="lin" valueType="num">
                                      <p:cBhvr additive="repl">
                                        <p:cTn id="419" dur="500" fill="hold"/>
                                        <p:tgtEl>
                                          <p:spTgt spid="185">
                                            <p:txEl>
                                              <p:pRg st="2" end="2"/>
                                            </p:txEl>
                                          </p:spTgt>
                                        </p:tgtEl>
                                        <p:attrNameLst>
                                          <p:attrName>ppt_x</p:attrName>
                                        </p:attrNameLst>
                                      </p:cBhvr>
                                      <p:tavLst>
                                        <p:tav tm="0">
                                          <p:val>
                                            <p:strVal val="#ppt_x"/>
                                          </p:val>
                                        </p:tav>
                                        <p:tav tm="100000">
                                          <p:val>
                                            <p:strVal val="#ppt_x"/>
                                          </p:val>
                                        </p:tav>
                                      </p:tavLst>
                                    </p:anim>
                                    <p:anim calcmode="lin" valueType="num">
                                      <p:cBhvr additive="repl">
                                        <p:cTn id="420" dur="500" fill="hold"/>
                                        <p:tgtEl>
                                          <p:spTgt spid="18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21" fill="hold">
                      <p:stCondLst>
                        <p:cond delay="indefinite"/>
                      </p:stCondLst>
                      <p:childTnLst>
                        <p:par>
                          <p:cTn id="422" fill="hold">
                            <p:stCondLst>
                              <p:cond delay="0"/>
                            </p:stCondLst>
                            <p:childTnLst>
                              <p:par>
                                <p:cTn id="423" nodeType="clickEffect" fill="hold" presetClass="entr" presetID="2" presetSubtype="4">
                                  <p:stCondLst>
                                    <p:cond delay="0"/>
                                  </p:stCondLst>
                                  <p:childTnLst>
                                    <p:set>
                                      <p:cBhvr>
                                        <p:cTn id="424" dur="1" fill="hold">
                                          <p:stCondLst>
                                            <p:cond delay="0"/>
                                          </p:stCondLst>
                                        </p:cTn>
                                        <p:tgtEl>
                                          <p:spTgt spid="185">
                                            <p:txEl>
                                              <p:pRg st="4" end="4"/>
                                            </p:txEl>
                                          </p:spTgt>
                                        </p:tgtEl>
                                        <p:attrNameLst>
                                          <p:attrName>style.visibility</p:attrName>
                                        </p:attrNameLst>
                                      </p:cBhvr>
                                      <p:to>
                                        <p:strVal val="visible"/>
                                      </p:to>
                                    </p:set>
                                    <p:anim calcmode="lin" valueType="num">
                                      <p:cBhvr additive="repl">
                                        <p:cTn id="425" dur="500" fill="hold"/>
                                        <p:tgtEl>
                                          <p:spTgt spid="185">
                                            <p:txEl>
                                              <p:pRg st="4" end="4"/>
                                            </p:txEl>
                                          </p:spTgt>
                                        </p:tgtEl>
                                        <p:attrNameLst>
                                          <p:attrName>ppt_x</p:attrName>
                                        </p:attrNameLst>
                                      </p:cBhvr>
                                      <p:tavLst>
                                        <p:tav tm="0">
                                          <p:val>
                                            <p:strVal val="#ppt_x"/>
                                          </p:val>
                                        </p:tav>
                                        <p:tav tm="100000">
                                          <p:val>
                                            <p:strVal val="#ppt_x"/>
                                          </p:val>
                                        </p:tav>
                                      </p:tavLst>
                                    </p:anim>
                                    <p:anim calcmode="lin" valueType="num">
                                      <p:cBhvr additive="repl">
                                        <p:cTn id="426" dur="500" fill="hold"/>
                                        <p:tgtEl>
                                          <p:spTgt spid="18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4 - TextBox"/>
          <p:cNvSpPr/>
          <p:nvPr/>
        </p:nvSpPr>
        <p:spPr>
          <a:xfrm>
            <a:off x="179640" y="0"/>
            <a:ext cx="8784720" cy="379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900" spc="-1" strike="noStrike">
                <a:solidFill>
                  <a:srgbClr val="03495c"/>
                </a:solidFill>
                <a:latin typeface="Calibri"/>
              </a:rPr>
              <a:t>Τρόπος μετάδοσης της κίνησης από το στροφαλοφόρο στον εκκεντροφόρο άξονα.</a:t>
            </a:r>
            <a:endParaRPr b="0" lang="en-US" sz="1900" spc="-1" strike="noStrike">
              <a:solidFill>
                <a:srgbClr val="000000"/>
              </a:solidFill>
              <a:latin typeface="Arial"/>
            </a:endParaRPr>
          </a:p>
        </p:txBody>
      </p:sp>
      <p:sp>
        <p:nvSpPr>
          <p:cNvPr id="189" name="6 - TextBox"/>
          <p:cNvSpPr/>
          <p:nvPr/>
        </p:nvSpPr>
        <p:spPr>
          <a:xfrm>
            <a:off x="323640" y="707760"/>
            <a:ext cx="4608000" cy="3562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rgbClr val="000000"/>
                </a:solidFill>
                <a:latin typeface="Calibri"/>
              </a:rPr>
              <a:t>Μετάδοση με οδοντωτό ιμάντα. </a:t>
            </a:r>
            <a:endParaRPr b="0" lang="en-US" sz="1900" spc="-1" strike="noStrike">
              <a:solidFill>
                <a:srgbClr val="000000"/>
              </a:solidFill>
              <a:latin typeface="Arial"/>
            </a:endParaRPr>
          </a:p>
          <a:p>
            <a:pP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Calibri"/>
              </a:rPr>
              <a:t>Ο τρόπος αυτός χρησιμοποιείται όταν ο εκκεντροφόρος είναι είτε στα πλάγια είτε είναι επικεφαλής. </a:t>
            </a:r>
            <a:endParaRPr b="0" lang="en-US" sz="1900" spc="-1" strike="noStrike">
              <a:solidFill>
                <a:srgbClr val="000000"/>
              </a:solidFill>
              <a:latin typeface="Arial"/>
            </a:endParaRPr>
          </a:p>
          <a:p>
            <a:pPr algn="ct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Calibri"/>
              </a:rPr>
              <a:t>Έχει χαμηλό κόστος κατασκευής και συντήρησης και δεν χρειάζεται λίπανση. Για ασφάλεια, πάντως στη μεταφορά της κίνησης και για αθόρυβη λειτουργία, πρέπει να τηρούνται αυστηρά οι προδιαγραφές του κατασκευαστή.</a:t>
            </a:r>
            <a:endParaRPr b="0" lang="en-US" sz="1900" spc="-1" strike="noStrike">
              <a:solidFill>
                <a:srgbClr val="000000"/>
              </a:solidFill>
              <a:latin typeface="Arial"/>
            </a:endParaRPr>
          </a:p>
        </p:txBody>
      </p:sp>
      <p:pic>
        <p:nvPicPr>
          <p:cNvPr id="190" name="Picture 2" descr=""/>
          <p:cNvPicPr/>
          <p:nvPr/>
        </p:nvPicPr>
        <p:blipFill>
          <a:blip r:embed="rId1"/>
          <a:stretch/>
        </p:blipFill>
        <p:spPr>
          <a:xfrm>
            <a:off x="5004000" y="1059480"/>
            <a:ext cx="3788640" cy="3096000"/>
          </a:xfrm>
          <a:prstGeom prst="rect">
            <a:avLst/>
          </a:prstGeom>
          <a:ln w="9525">
            <a:noFill/>
          </a:ln>
        </p:spPr>
      </p:pic>
    </p:spTree>
  </p:cSld>
  <p:transition>
    <p:pull dir="rd"/>
  </p:transition>
  <p:timing>
    <p:tnLst>
      <p:par>
        <p:cTn id="427" dur="indefinite" restart="never" nodeType="tmRoot">
          <p:childTnLst>
            <p:seq>
              <p:cTn id="428" dur="indefinite" nodeType="mainSeq">
                <p:childTnLst>
                  <p:par>
                    <p:cTn id="429" fill="hold">
                      <p:stCondLst>
                        <p:cond delay="indefinite"/>
                      </p:stCondLst>
                      <p:childTnLst>
                        <p:par>
                          <p:cTn id="430" fill="hold">
                            <p:stCondLst>
                              <p:cond delay="0"/>
                            </p:stCondLst>
                            <p:childTnLst>
                              <p:par>
                                <p:cTn id="431" nodeType="clickEffect" fill="hold" presetClass="entr" presetID="2" presetSubtype="4">
                                  <p:stCondLst>
                                    <p:cond delay="0"/>
                                  </p:stCondLst>
                                  <p:childTnLst>
                                    <p:set>
                                      <p:cBhvr>
                                        <p:cTn id="432" dur="1" fill="hold">
                                          <p:stCondLst>
                                            <p:cond delay="0"/>
                                          </p:stCondLst>
                                        </p:cTn>
                                        <p:tgtEl>
                                          <p:spTgt spid="189">
                                            <p:txEl>
                                              <p:pRg st="2" end="2"/>
                                            </p:txEl>
                                          </p:spTgt>
                                        </p:tgtEl>
                                        <p:attrNameLst>
                                          <p:attrName>style.visibility</p:attrName>
                                        </p:attrNameLst>
                                      </p:cBhvr>
                                      <p:to>
                                        <p:strVal val="visible"/>
                                      </p:to>
                                    </p:set>
                                    <p:anim calcmode="lin" valueType="num">
                                      <p:cBhvr additive="repl">
                                        <p:cTn id="433" dur="500" fill="hold"/>
                                        <p:tgtEl>
                                          <p:spTgt spid="189">
                                            <p:txEl>
                                              <p:pRg st="2" end="2"/>
                                            </p:txEl>
                                          </p:spTgt>
                                        </p:tgtEl>
                                        <p:attrNameLst>
                                          <p:attrName>ppt_x</p:attrName>
                                        </p:attrNameLst>
                                      </p:cBhvr>
                                      <p:tavLst>
                                        <p:tav tm="0">
                                          <p:val>
                                            <p:strVal val="#ppt_x"/>
                                          </p:val>
                                        </p:tav>
                                        <p:tav tm="100000">
                                          <p:val>
                                            <p:strVal val="#ppt_x"/>
                                          </p:val>
                                        </p:tav>
                                      </p:tavLst>
                                    </p:anim>
                                    <p:anim calcmode="lin" valueType="num">
                                      <p:cBhvr additive="repl">
                                        <p:cTn id="434" dur="500" fill="hold"/>
                                        <p:tgtEl>
                                          <p:spTgt spid="18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5" fill="hold">
                      <p:stCondLst>
                        <p:cond delay="indefinite"/>
                      </p:stCondLst>
                      <p:childTnLst>
                        <p:par>
                          <p:cTn id="436" fill="hold">
                            <p:stCondLst>
                              <p:cond delay="0"/>
                            </p:stCondLst>
                            <p:childTnLst>
                              <p:par>
                                <p:cTn id="437" nodeType="clickEffect" fill="hold" presetClass="entr" presetID="2" presetSubtype="4">
                                  <p:stCondLst>
                                    <p:cond delay="0"/>
                                  </p:stCondLst>
                                  <p:childTnLst>
                                    <p:set>
                                      <p:cBhvr>
                                        <p:cTn id="438" dur="1" fill="hold">
                                          <p:stCondLst>
                                            <p:cond delay="0"/>
                                          </p:stCondLst>
                                        </p:cTn>
                                        <p:tgtEl>
                                          <p:spTgt spid="189">
                                            <p:txEl>
                                              <p:pRg st="4" end="4"/>
                                            </p:txEl>
                                          </p:spTgt>
                                        </p:tgtEl>
                                        <p:attrNameLst>
                                          <p:attrName>style.visibility</p:attrName>
                                        </p:attrNameLst>
                                      </p:cBhvr>
                                      <p:to>
                                        <p:strVal val="visible"/>
                                      </p:to>
                                    </p:set>
                                    <p:anim calcmode="lin" valueType="num">
                                      <p:cBhvr additive="repl">
                                        <p:cTn id="439" dur="500" fill="hold"/>
                                        <p:tgtEl>
                                          <p:spTgt spid="189">
                                            <p:txEl>
                                              <p:pRg st="4" end="4"/>
                                            </p:txEl>
                                          </p:spTgt>
                                        </p:tgtEl>
                                        <p:attrNameLst>
                                          <p:attrName>ppt_x</p:attrName>
                                        </p:attrNameLst>
                                      </p:cBhvr>
                                      <p:tavLst>
                                        <p:tav tm="0">
                                          <p:val>
                                            <p:strVal val="#ppt_x"/>
                                          </p:val>
                                        </p:tav>
                                        <p:tav tm="100000">
                                          <p:val>
                                            <p:strVal val="#ppt_x"/>
                                          </p:val>
                                        </p:tav>
                                      </p:tavLst>
                                    </p:anim>
                                    <p:anim calcmode="lin" valueType="num">
                                      <p:cBhvr additive="repl">
                                        <p:cTn id="440" dur="500" fill="hold"/>
                                        <p:tgtEl>
                                          <p:spTgt spid="18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Εκκεντροφόρος Άξονας</a:t>
            </a:r>
            <a:endParaRPr b="0" lang="en-US" sz="2300" spc="-1" strike="noStrike">
              <a:solidFill>
                <a:srgbClr val="000000"/>
              </a:solidFill>
              <a:latin typeface="Arial"/>
            </a:endParaRPr>
          </a:p>
        </p:txBody>
      </p:sp>
      <p:pic>
        <p:nvPicPr>
          <p:cNvPr id="92" name="Picture 2" descr=""/>
          <p:cNvPicPr/>
          <p:nvPr/>
        </p:nvPicPr>
        <p:blipFill>
          <a:blip r:embed="rId1"/>
          <a:stretch/>
        </p:blipFill>
        <p:spPr>
          <a:xfrm>
            <a:off x="4049640" y="627480"/>
            <a:ext cx="2538000" cy="4164840"/>
          </a:xfrm>
          <a:prstGeom prst="rect">
            <a:avLst/>
          </a:prstGeom>
          <a:ln w="9525">
            <a:noFill/>
          </a:ln>
        </p:spPr>
      </p:pic>
      <p:sp>
        <p:nvSpPr>
          <p:cNvPr id="93" name="5 - TextBox"/>
          <p:cNvSpPr/>
          <p:nvPr/>
        </p:nvSpPr>
        <p:spPr>
          <a:xfrm>
            <a:off x="395640" y="734760"/>
            <a:ext cx="3384000" cy="3459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700" spc="-1" strike="noStrike">
                <a:solidFill>
                  <a:srgbClr val="000000"/>
                </a:solidFill>
                <a:latin typeface="Calibri"/>
              </a:rPr>
              <a:t>Ο εκκεντροφόρος άξονας και οι βαλβίδες αποτελούν τα κύρια μέρη του συστήματος διανομής του καυσίμου και απαγωγής των καυσαερίων προς και από τον κάθε κύλινδρο. </a:t>
            </a:r>
            <a:endParaRPr b="0" lang="en-US" sz="1700" spc="-1" strike="noStrike">
              <a:solidFill>
                <a:srgbClr val="000000"/>
              </a:solidFill>
              <a:latin typeface="Arial"/>
            </a:endParaRPr>
          </a:p>
          <a:p>
            <a:pPr algn="ctr">
              <a:lnSpc>
                <a:spcPct val="100000"/>
              </a:lnSpc>
            </a:pPr>
            <a:endParaRPr b="0" lang="en-US" sz="1700" spc="-1" strike="noStrike">
              <a:solidFill>
                <a:srgbClr val="000000"/>
              </a:solidFill>
              <a:latin typeface="Arial"/>
            </a:endParaRPr>
          </a:p>
          <a:p>
            <a:pPr algn="ctr">
              <a:lnSpc>
                <a:spcPct val="100000"/>
              </a:lnSpc>
            </a:pPr>
            <a:r>
              <a:rPr b="0" lang="el-GR" sz="1700" spc="-1" strike="noStrike">
                <a:solidFill>
                  <a:srgbClr val="000000"/>
                </a:solidFill>
                <a:latin typeface="Calibri"/>
              </a:rPr>
              <a:t>Ανάλογα με τον τρόπο σχεδίασης του κινητήρα, υπάρχουν και τα δευτερεύοντα τμήματα του συστήματος διανομής του καυσίμου, που είναι οι μηχανισμοί κίνησης των εξαρτημάτων αυτών</a:t>
            </a:r>
            <a:endParaRPr b="0" lang="en-US" sz="1700" spc="-1" strike="noStrike">
              <a:solidFill>
                <a:srgbClr val="000000"/>
              </a:solidFill>
              <a:latin typeface="Arial"/>
            </a:endParaRPr>
          </a:p>
        </p:txBody>
      </p:sp>
      <p:pic>
        <p:nvPicPr>
          <p:cNvPr id="94" name="Picture 3" descr=""/>
          <p:cNvPicPr/>
          <p:nvPr/>
        </p:nvPicPr>
        <p:blipFill>
          <a:blip r:embed="rId2"/>
          <a:stretch/>
        </p:blipFill>
        <p:spPr>
          <a:xfrm>
            <a:off x="6732360" y="1203480"/>
            <a:ext cx="1716840" cy="2952000"/>
          </a:xfrm>
          <a:prstGeom prst="rect">
            <a:avLst/>
          </a:prstGeom>
          <a:ln w="9525">
            <a:noFill/>
          </a:ln>
        </p:spPr>
      </p:pic>
    </p:spTree>
  </p:cSld>
  <p:transition>
    <p:pull dir="rd"/>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2" presetSubtype="4">
                                  <p:stCondLst>
                                    <p:cond delay="0"/>
                                  </p:stCondLst>
                                  <p:childTnLst>
                                    <p:set>
                                      <p:cBhvr>
                                        <p:cTn id="6" dur="1" fill="hold">
                                          <p:stCondLst>
                                            <p:cond delay="0"/>
                                          </p:stCondLst>
                                        </p:cTn>
                                        <p:tgtEl>
                                          <p:spTgt spid="93">
                                            <p:txEl>
                                              <p:pRg st="2" end="2"/>
                                            </p:txEl>
                                          </p:spTgt>
                                        </p:tgtEl>
                                        <p:attrNameLst>
                                          <p:attrName>style.visibility</p:attrName>
                                        </p:attrNameLst>
                                      </p:cBhvr>
                                      <p:to>
                                        <p:strVal val="visible"/>
                                      </p:to>
                                    </p:set>
                                    <p:anim calcmode="lin" valueType="num">
                                      <p:cBhvr additive="repl">
                                        <p:cTn id="7" dur="500" fill="hold"/>
                                        <p:tgtEl>
                                          <p:spTgt spid="93">
                                            <p:txEl>
                                              <p:pRg st="2" end="2"/>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9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fill="hold" presetClass="entr" presetID="5" presetSubtype="10">
                                  <p:stCondLst>
                                    <p:cond delay="0"/>
                                  </p:stCondLst>
                                  <p:childTnLst>
                                    <p:set>
                                      <p:cBhvr>
                                        <p:cTn id="12" dur="1" fill="hold">
                                          <p:stCondLst>
                                            <p:cond delay="0"/>
                                          </p:stCondLst>
                                        </p:cTn>
                                        <p:tgtEl>
                                          <p:spTgt spid="94"/>
                                        </p:tgtEl>
                                        <p:attrNameLst>
                                          <p:attrName>style.visibility</p:attrName>
                                        </p:attrNameLst>
                                      </p:cBhvr>
                                      <p:to>
                                        <p:strVal val="visible"/>
                                      </p:to>
                                    </p:set>
                                    <p:animEffect filter="checkerboard(across)" transition="in">
                                      <p:cBhvr additive="repl">
                                        <p:cTn id="13" dur="5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4 - TextBox"/>
          <p:cNvSpPr/>
          <p:nvPr/>
        </p:nvSpPr>
        <p:spPr>
          <a:xfrm>
            <a:off x="179640" y="0"/>
            <a:ext cx="8784720" cy="379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900" spc="-1" strike="noStrike">
                <a:solidFill>
                  <a:srgbClr val="03495c"/>
                </a:solidFill>
                <a:latin typeface="Calibri"/>
              </a:rPr>
              <a:t>Τρόπος μετάδοσης της κίνησης από το στροφαλοφόρο στον εκκεντροφόρο άξονα.</a:t>
            </a:r>
            <a:endParaRPr b="0" lang="en-US" sz="1900" spc="-1" strike="noStrike">
              <a:solidFill>
                <a:srgbClr val="000000"/>
              </a:solidFill>
              <a:latin typeface="Arial"/>
            </a:endParaRPr>
          </a:p>
        </p:txBody>
      </p:sp>
      <p:sp>
        <p:nvSpPr>
          <p:cNvPr id="192" name="6 - TextBox"/>
          <p:cNvSpPr/>
          <p:nvPr/>
        </p:nvSpPr>
        <p:spPr>
          <a:xfrm>
            <a:off x="467640" y="707760"/>
            <a:ext cx="8208720" cy="15368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900" spc="-1" strike="noStrike">
                <a:solidFill>
                  <a:srgbClr val="000000"/>
                </a:solidFill>
                <a:latin typeface="Calibri"/>
              </a:rPr>
              <a:t>Η σχέση μετάδοσης από το στροφαλοφόρο στον εκκεντροφόρο άξονα για τους 4-χρονους κινητήρες, είναι</a:t>
            </a:r>
            <a:r>
              <a:rPr b="1" lang="el-GR" sz="1900" spc="-1" strike="noStrike">
                <a:solidFill>
                  <a:srgbClr val="000000"/>
                </a:solidFill>
                <a:latin typeface="Calibri"/>
              </a:rPr>
              <a:t> 2:1</a:t>
            </a:r>
            <a:r>
              <a:rPr b="0" lang="el-GR" sz="1900" spc="-1" strike="noStrike">
                <a:solidFill>
                  <a:srgbClr val="000000"/>
                </a:solidFill>
                <a:latin typeface="Calibri"/>
              </a:rPr>
              <a:t>. </a:t>
            </a:r>
            <a:endParaRPr b="0" lang="en-US" sz="1900" spc="-1" strike="noStrike">
              <a:solidFill>
                <a:srgbClr val="000000"/>
              </a:solidFill>
              <a:latin typeface="Arial"/>
            </a:endParaRPr>
          </a:p>
          <a:p>
            <a:pPr algn="ct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Calibri"/>
              </a:rPr>
              <a:t>Δηλαδή, στις δύο περιστροφές του στροφαλοφόρου άξονα, ο εκκεντροφόρος περιστρέφεται κατά μία στροφή.</a:t>
            </a:r>
            <a:endParaRPr b="0" lang="en-US" sz="1900" spc="-1" strike="noStrike">
              <a:solidFill>
                <a:srgbClr val="000000"/>
              </a:solidFill>
              <a:latin typeface="Arial"/>
            </a:endParaRPr>
          </a:p>
        </p:txBody>
      </p:sp>
      <p:sp>
        <p:nvSpPr>
          <p:cNvPr id="193" name="5 - TextBox"/>
          <p:cNvSpPr/>
          <p:nvPr/>
        </p:nvSpPr>
        <p:spPr>
          <a:xfrm>
            <a:off x="467640" y="2525400"/>
            <a:ext cx="8208720" cy="1902600"/>
          </a:xfrm>
          <a:prstGeom prst="rect">
            <a:avLst/>
          </a:prstGeom>
          <a:solidFill>
            <a:srgbClr val="ffffff"/>
          </a:solidFill>
          <a:ln>
            <a:solidFill>
              <a:srgbClr val="0bd0d9"/>
            </a:solidFill>
            <a:round/>
          </a:ln>
        </p:spPr>
        <p:style>
          <a:lnRef idx="2">
            <a:schemeClr val="accent3"/>
          </a:lnRef>
          <a:fillRef idx="1">
            <a:schemeClr val="lt1"/>
          </a:fillRef>
          <a:effectRef idx="0">
            <a:schemeClr val="accent3"/>
          </a:effectRef>
          <a:fontRef idx="minor"/>
        </p:style>
        <p:txBody>
          <a:bodyPr lIns="90000" rIns="90000" tIns="45000" bIns="45000" anchor="t">
            <a:spAutoFit/>
          </a:bodyPr>
          <a:p>
            <a:pPr algn="ctr">
              <a:lnSpc>
                <a:spcPct val="100000"/>
              </a:lnSpc>
            </a:pPr>
            <a:r>
              <a:rPr b="0" lang="el-GR" sz="1900" spc="-1" strike="noStrike">
                <a:solidFill>
                  <a:schemeClr val="dk1"/>
                </a:solidFill>
                <a:latin typeface="Calibri"/>
              </a:rPr>
              <a:t>Εσωτερικός χρονισμός κινητήρα. Για να λειτουργήσει σωστά ένας κινητήρας, πρέπει να εξασφαλιστεί ένας συγχρονισμός λειτουργίας μεταξύ του εκκεντροφόρου και του στροφαλοφόρου άξονα, ώστε οι βαλβίδες να ανοίγουν και να κλείνουν την κατάλληλη στιγμή, ανάλογα με τη θέση του εμβόλου. </a:t>
            </a:r>
            <a:endParaRPr b="0" lang="en-US" sz="1900" spc="-1" strike="noStrike">
              <a:solidFill>
                <a:srgbClr val="000000"/>
              </a:solidFill>
              <a:latin typeface="Arial"/>
            </a:endParaRPr>
          </a:p>
          <a:p>
            <a:pPr algn="ctr">
              <a:lnSpc>
                <a:spcPct val="100000"/>
              </a:lnSpc>
              <a:spcBef>
                <a:spcPts val="601"/>
              </a:spcBef>
            </a:pPr>
            <a:r>
              <a:rPr b="0" lang="el-GR" sz="1900" spc="-1" strike="noStrike">
                <a:solidFill>
                  <a:schemeClr val="dk1"/>
                </a:solidFill>
                <a:latin typeface="Calibri"/>
              </a:rPr>
              <a:t>Ο συγχρονισμός αυτός μεταξύ εκκεντροφόρου και στροφαλοφόρου άξονα λέγεται εσωτερικός χρονισμός.</a:t>
            </a:r>
            <a:endParaRPr b="0" lang="en-US" sz="1900" spc="-1" strike="noStrike">
              <a:solidFill>
                <a:srgbClr val="000000"/>
              </a:solidFill>
              <a:latin typeface="Arial"/>
            </a:endParaRPr>
          </a:p>
        </p:txBody>
      </p:sp>
    </p:spTree>
  </p:cSld>
  <p:transition>
    <p:pull dir="rd"/>
  </p:transition>
  <p:timing>
    <p:tnLst>
      <p:par>
        <p:cTn id="441" dur="indefinite" restart="never" nodeType="tmRoot">
          <p:childTnLst>
            <p:seq>
              <p:cTn id="442" dur="indefinite" nodeType="mainSeq">
                <p:childTnLst>
                  <p:par>
                    <p:cTn id="443" fill="hold">
                      <p:stCondLst>
                        <p:cond delay="indefinite"/>
                      </p:stCondLst>
                      <p:childTnLst>
                        <p:par>
                          <p:cTn id="444" fill="hold">
                            <p:stCondLst>
                              <p:cond delay="0"/>
                            </p:stCondLst>
                            <p:childTnLst>
                              <p:par>
                                <p:cTn id="445" nodeType="clickEffect" fill="hold" presetClass="entr" presetID="2" presetSubtype="4">
                                  <p:stCondLst>
                                    <p:cond delay="0"/>
                                  </p:stCondLst>
                                  <p:childTnLst>
                                    <p:set>
                                      <p:cBhvr>
                                        <p:cTn id="446" dur="1" fill="hold">
                                          <p:stCondLst>
                                            <p:cond delay="0"/>
                                          </p:stCondLst>
                                        </p:cTn>
                                        <p:tgtEl>
                                          <p:spTgt spid="192">
                                            <p:txEl>
                                              <p:pRg st="2" end="2"/>
                                            </p:txEl>
                                          </p:spTgt>
                                        </p:tgtEl>
                                        <p:attrNameLst>
                                          <p:attrName>style.visibility</p:attrName>
                                        </p:attrNameLst>
                                      </p:cBhvr>
                                      <p:to>
                                        <p:strVal val="visible"/>
                                      </p:to>
                                    </p:set>
                                    <p:anim calcmode="lin" valueType="num">
                                      <p:cBhvr additive="repl">
                                        <p:cTn id="447" dur="500" fill="hold"/>
                                        <p:tgtEl>
                                          <p:spTgt spid="192">
                                            <p:txEl>
                                              <p:pRg st="2" end="2"/>
                                            </p:txEl>
                                          </p:spTgt>
                                        </p:tgtEl>
                                        <p:attrNameLst>
                                          <p:attrName>ppt_x</p:attrName>
                                        </p:attrNameLst>
                                      </p:cBhvr>
                                      <p:tavLst>
                                        <p:tav tm="0">
                                          <p:val>
                                            <p:strVal val="#ppt_x"/>
                                          </p:val>
                                        </p:tav>
                                        <p:tav tm="100000">
                                          <p:val>
                                            <p:strVal val="#ppt_x"/>
                                          </p:val>
                                        </p:tav>
                                      </p:tavLst>
                                    </p:anim>
                                    <p:anim calcmode="lin" valueType="num">
                                      <p:cBhvr additive="repl">
                                        <p:cTn id="448" dur="500" fill="hold"/>
                                        <p:tgtEl>
                                          <p:spTgt spid="19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9" fill="hold">
                      <p:stCondLst>
                        <p:cond delay="indefinite"/>
                      </p:stCondLst>
                      <p:childTnLst>
                        <p:par>
                          <p:cTn id="450" fill="hold">
                            <p:stCondLst>
                              <p:cond delay="0"/>
                            </p:stCondLst>
                            <p:childTnLst>
                              <p:par>
                                <p:cTn id="451" nodeType="clickEffect" fill="hold" presetClass="entr" presetID="5" presetSubtype="10">
                                  <p:stCondLst>
                                    <p:cond delay="0"/>
                                  </p:stCondLst>
                                  <p:childTnLst>
                                    <p:set>
                                      <p:cBhvr>
                                        <p:cTn id="452" dur="1" fill="hold">
                                          <p:stCondLst>
                                            <p:cond delay="0"/>
                                          </p:stCondLst>
                                        </p:cTn>
                                        <p:tgtEl>
                                          <p:spTgt spid="193"/>
                                        </p:tgtEl>
                                        <p:attrNameLst>
                                          <p:attrName>style.visibility</p:attrName>
                                        </p:attrNameLst>
                                      </p:cBhvr>
                                      <p:to>
                                        <p:strVal val="visible"/>
                                      </p:to>
                                    </p:set>
                                    <p:animEffect filter="checkerboard(across)" transition="in">
                                      <p:cBhvr additive="repl">
                                        <p:cTn id="453" dur="5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Μηχανισμός κίνησης</a:t>
            </a:r>
            <a:endParaRPr b="0" lang="en-US" sz="2300" spc="-1" strike="noStrike">
              <a:solidFill>
                <a:srgbClr val="000000"/>
              </a:solidFill>
              <a:latin typeface="Arial"/>
            </a:endParaRPr>
          </a:p>
        </p:txBody>
      </p:sp>
      <p:sp>
        <p:nvSpPr>
          <p:cNvPr id="195" name="6 - TextBox"/>
          <p:cNvSpPr/>
          <p:nvPr/>
        </p:nvSpPr>
        <p:spPr>
          <a:xfrm>
            <a:off x="323640" y="555480"/>
            <a:ext cx="8424720" cy="6685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900" spc="-1" strike="noStrike">
                <a:solidFill>
                  <a:srgbClr val="000000"/>
                </a:solidFill>
                <a:latin typeface="Calibri"/>
              </a:rPr>
              <a:t>Ο μηχανισμός κίνησης περιλαμβάνει όλα εκείνα τα εξαρτήματα που χρειάζονται για να φθάσει η κίνηση από τον εκκεντροφόρο άξονα μέχρι τις βαλβίδες.</a:t>
            </a:r>
            <a:endParaRPr b="0" lang="en-US" sz="1900" spc="-1" strike="noStrike">
              <a:solidFill>
                <a:srgbClr val="000000"/>
              </a:solidFill>
              <a:latin typeface="Arial"/>
            </a:endParaRPr>
          </a:p>
        </p:txBody>
      </p:sp>
      <p:sp>
        <p:nvSpPr>
          <p:cNvPr id="196" name="5 - TextBox"/>
          <p:cNvSpPr/>
          <p:nvPr/>
        </p:nvSpPr>
        <p:spPr>
          <a:xfrm>
            <a:off x="251640" y="1419480"/>
            <a:ext cx="3600000" cy="3107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Calibri"/>
              </a:rPr>
              <a:t>Ανάλογα με τη θέση του εκκεντροφόρου ως προς τις βαλβίδες, ποικίλουν και τα εξαρτήματα που παρεμβάλλονται για την ολοκλήρωση αυτής της διαδικασίας.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Calibri"/>
              </a:rPr>
              <a:t>Όταν μάλιστα ο εκκεντροφόρος είναι στα πλάγια και οι βαλβίδες επικεφαλής, υπάρχει ένας πλήρης κινηματικός μηχανισμός.</a:t>
            </a:r>
            <a:endParaRPr b="0" lang="en-US" sz="1800" spc="-1" strike="noStrike">
              <a:solidFill>
                <a:srgbClr val="000000"/>
              </a:solidFill>
              <a:latin typeface="Arial"/>
            </a:endParaRPr>
          </a:p>
        </p:txBody>
      </p:sp>
      <p:pic>
        <p:nvPicPr>
          <p:cNvPr id="197" name="Picture 2" descr=""/>
          <p:cNvPicPr/>
          <p:nvPr/>
        </p:nvPicPr>
        <p:blipFill>
          <a:blip r:embed="rId1"/>
          <a:stretch/>
        </p:blipFill>
        <p:spPr>
          <a:xfrm>
            <a:off x="3996000" y="1347480"/>
            <a:ext cx="2264760" cy="3384000"/>
          </a:xfrm>
          <a:prstGeom prst="rect">
            <a:avLst/>
          </a:prstGeom>
          <a:ln w="9525">
            <a:noFill/>
          </a:ln>
        </p:spPr>
      </p:pic>
      <p:sp>
        <p:nvSpPr>
          <p:cNvPr id="198" name="8 - TextBox"/>
          <p:cNvSpPr/>
          <p:nvPr/>
        </p:nvSpPr>
        <p:spPr>
          <a:xfrm>
            <a:off x="6516360" y="1419480"/>
            <a:ext cx="2304000" cy="3107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Calibri"/>
              </a:rPr>
              <a:t>Διάταξη εξαρτημάτων μηχανισμού κίνησης όταν ο εκκεντροφόρος είναι στα πλάγια.</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l-GR" sz="1800" spc="-1" strike="noStrike">
                <a:solidFill>
                  <a:srgbClr val="000000"/>
                </a:solidFill>
                <a:latin typeface="Calibri"/>
              </a:rPr>
              <a:t>α. Ωστήριο (ποτηράκι) β. Ωστική ράβδος (καλάμι) </a:t>
            </a:r>
            <a:endParaRPr b="0" lang="en-US" sz="1800" spc="-1" strike="noStrike">
              <a:solidFill>
                <a:srgbClr val="000000"/>
              </a:solidFill>
              <a:latin typeface="Arial"/>
            </a:endParaRPr>
          </a:p>
          <a:p>
            <a:pPr>
              <a:lnSpc>
                <a:spcPct val="100000"/>
              </a:lnSpc>
            </a:pPr>
            <a:r>
              <a:rPr b="0" lang="el-GR" sz="1800" spc="-1" strike="noStrike">
                <a:solidFill>
                  <a:srgbClr val="000000"/>
                </a:solidFill>
                <a:latin typeface="Calibri"/>
              </a:rPr>
              <a:t>γ. Ζύγωθρο (κοκοράκι) δ. Πληκτροφορέας (πιανόλα)</a:t>
            </a:r>
            <a:endParaRPr b="0" lang="en-US" sz="1800" spc="-1" strike="noStrike">
              <a:solidFill>
                <a:srgbClr val="000000"/>
              </a:solidFill>
              <a:latin typeface="Arial"/>
            </a:endParaRPr>
          </a:p>
        </p:txBody>
      </p:sp>
    </p:spTree>
  </p:cSld>
  <p:transition>
    <p:pull dir="rd"/>
  </p:transition>
  <p:timing>
    <p:tnLst>
      <p:par>
        <p:cTn id="454" dur="indefinite" restart="never" nodeType="tmRoot">
          <p:childTnLst>
            <p:seq>
              <p:cTn id="455" dur="indefinite" nodeType="mainSeq">
                <p:childTnLst>
                  <p:par>
                    <p:cTn id="456" fill="hold">
                      <p:stCondLst>
                        <p:cond delay="indefinite"/>
                      </p:stCondLst>
                      <p:childTnLst>
                        <p:par>
                          <p:cTn id="457" fill="hold">
                            <p:stCondLst>
                              <p:cond delay="0"/>
                            </p:stCondLst>
                            <p:childTnLst>
                              <p:par>
                                <p:cTn id="458" nodeType="clickEffect" fill="hold" presetClass="entr" presetID="2" presetSubtype="4">
                                  <p:stCondLst>
                                    <p:cond delay="0"/>
                                  </p:stCondLst>
                                  <p:childTnLst>
                                    <p:set>
                                      <p:cBhvr>
                                        <p:cTn id="459" dur="1" fill="hold">
                                          <p:stCondLst>
                                            <p:cond delay="0"/>
                                          </p:stCondLst>
                                        </p:cTn>
                                        <p:tgtEl>
                                          <p:spTgt spid="196">
                                            <p:txEl>
                                              <p:pRg st="0" end="0"/>
                                            </p:txEl>
                                          </p:spTgt>
                                        </p:tgtEl>
                                        <p:attrNameLst>
                                          <p:attrName>style.visibility</p:attrName>
                                        </p:attrNameLst>
                                      </p:cBhvr>
                                      <p:to>
                                        <p:strVal val="visible"/>
                                      </p:to>
                                    </p:set>
                                    <p:anim calcmode="lin" valueType="num">
                                      <p:cBhvr additive="repl">
                                        <p:cTn id="460" dur="500" fill="hold"/>
                                        <p:tgtEl>
                                          <p:spTgt spid="196">
                                            <p:txEl>
                                              <p:pRg st="0" end="0"/>
                                            </p:txEl>
                                          </p:spTgt>
                                        </p:tgtEl>
                                        <p:attrNameLst>
                                          <p:attrName>ppt_x</p:attrName>
                                        </p:attrNameLst>
                                      </p:cBhvr>
                                      <p:tavLst>
                                        <p:tav tm="0">
                                          <p:val>
                                            <p:strVal val="#ppt_x"/>
                                          </p:val>
                                        </p:tav>
                                        <p:tav tm="100000">
                                          <p:val>
                                            <p:strVal val="#ppt_x"/>
                                          </p:val>
                                        </p:tav>
                                      </p:tavLst>
                                    </p:anim>
                                    <p:anim calcmode="lin" valueType="num">
                                      <p:cBhvr additive="repl">
                                        <p:cTn id="461" dur="500" fill="hold"/>
                                        <p:tgtEl>
                                          <p:spTgt spid="1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2" fill="hold">
                      <p:stCondLst>
                        <p:cond delay="indefinite"/>
                      </p:stCondLst>
                      <p:childTnLst>
                        <p:par>
                          <p:cTn id="463" fill="hold">
                            <p:stCondLst>
                              <p:cond delay="0"/>
                            </p:stCondLst>
                            <p:childTnLst>
                              <p:par>
                                <p:cTn id="464" nodeType="clickEffect" fill="hold" presetClass="entr" presetID="2" presetSubtype="4">
                                  <p:stCondLst>
                                    <p:cond delay="0"/>
                                  </p:stCondLst>
                                  <p:childTnLst>
                                    <p:set>
                                      <p:cBhvr>
                                        <p:cTn id="465" dur="1" fill="hold">
                                          <p:stCondLst>
                                            <p:cond delay="0"/>
                                          </p:stCondLst>
                                        </p:cTn>
                                        <p:tgtEl>
                                          <p:spTgt spid="196">
                                            <p:txEl>
                                              <p:pRg st="2" end="2"/>
                                            </p:txEl>
                                          </p:spTgt>
                                        </p:tgtEl>
                                        <p:attrNameLst>
                                          <p:attrName>style.visibility</p:attrName>
                                        </p:attrNameLst>
                                      </p:cBhvr>
                                      <p:to>
                                        <p:strVal val="visible"/>
                                      </p:to>
                                    </p:set>
                                    <p:anim calcmode="lin" valueType="num">
                                      <p:cBhvr additive="repl">
                                        <p:cTn id="466" dur="500" fill="hold"/>
                                        <p:tgtEl>
                                          <p:spTgt spid="196">
                                            <p:txEl>
                                              <p:pRg st="2" end="2"/>
                                            </p:txEl>
                                          </p:spTgt>
                                        </p:tgtEl>
                                        <p:attrNameLst>
                                          <p:attrName>ppt_x</p:attrName>
                                        </p:attrNameLst>
                                      </p:cBhvr>
                                      <p:tavLst>
                                        <p:tav tm="0">
                                          <p:val>
                                            <p:strVal val="#ppt_x"/>
                                          </p:val>
                                        </p:tav>
                                        <p:tav tm="100000">
                                          <p:val>
                                            <p:strVal val="#ppt_x"/>
                                          </p:val>
                                        </p:tav>
                                      </p:tavLst>
                                    </p:anim>
                                    <p:anim calcmode="lin" valueType="num">
                                      <p:cBhvr additive="repl">
                                        <p:cTn id="467" dur="500" fill="hold"/>
                                        <p:tgtEl>
                                          <p:spTgt spid="196">
                                            <p:txEl>
                                              <p:pRg st="2" end="2"/>
                                            </p:txEl>
                                          </p:spTgt>
                                        </p:tgtEl>
                                        <p:attrNameLst>
                                          <p:attrName>ppt_y</p:attrName>
                                        </p:attrNameLst>
                                      </p:cBhvr>
                                      <p:tavLst>
                                        <p:tav tm="0">
                                          <p:val>
                                            <p:strVal val="1+#ppt_h/2"/>
                                          </p:val>
                                        </p:tav>
                                        <p:tav tm="100000">
                                          <p:val>
                                            <p:strVal val="#ppt_y"/>
                                          </p:val>
                                        </p:tav>
                                      </p:tavLst>
                                    </p:anim>
                                  </p:childTnLst>
                                </p:cTn>
                              </p:par>
                            </p:childTnLst>
                          </p:cTn>
                        </p:par>
                        <p:par>
                          <p:cTn id="468" fill="hold">
                            <p:stCondLst>
                              <p:cond delay="500"/>
                            </p:stCondLst>
                            <p:childTnLst>
                              <p:par>
                                <p:cTn id="469" nodeType="afterEffect" fill="hold" presetClass="entr" presetID="5" presetSubtype="10">
                                  <p:stCondLst>
                                    <p:cond delay="0"/>
                                  </p:stCondLst>
                                  <p:childTnLst>
                                    <p:set>
                                      <p:cBhvr>
                                        <p:cTn id="470" dur="1" fill="hold">
                                          <p:stCondLst>
                                            <p:cond delay="0"/>
                                          </p:stCondLst>
                                        </p:cTn>
                                        <p:tgtEl>
                                          <p:spTgt spid="197"/>
                                        </p:tgtEl>
                                        <p:attrNameLst>
                                          <p:attrName>style.visibility</p:attrName>
                                        </p:attrNameLst>
                                      </p:cBhvr>
                                      <p:to>
                                        <p:strVal val="visible"/>
                                      </p:to>
                                    </p:set>
                                    <p:animEffect filter="checkerboard(across)" transition="in">
                                      <p:cBhvr additive="repl">
                                        <p:cTn id="471" dur="500"/>
                                        <p:tgtEl>
                                          <p:spTgt spid="197"/>
                                        </p:tgtEl>
                                      </p:cBhvr>
                                    </p:animEffect>
                                  </p:childTnLst>
                                </p:cTn>
                              </p:par>
                            </p:childTnLst>
                          </p:cTn>
                        </p:par>
                        <p:par>
                          <p:cTn id="472" fill="hold">
                            <p:stCondLst>
                              <p:cond delay="1000"/>
                            </p:stCondLst>
                            <p:childTnLst>
                              <p:par>
                                <p:cTn id="473" nodeType="afterEffect" fill="hold" presetClass="entr" presetID="5" presetSubtype="10">
                                  <p:stCondLst>
                                    <p:cond delay="0"/>
                                  </p:stCondLst>
                                  <p:childTnLst>
                                    <p:set>
                                      <p:cBhvr>
                                        <p:cTn id="474" dur="1" fill="hold">
                                          <p:stCondLst>
                                            <p:cond delay="0"/>
                                          </p:stCondLst>
                                        </p:cTn>
                                        <p:tgtEl>
                                          <p:spTgt spid="198"/>
                                        </p:tgtEl>
                                        <p:attrNameLst>
                                          <p:attrName>style.visibility</p:attrName>
                                        </p:attrNameLst>
                                      </p:cBhvr>
                                      <p:to>
                                        <p:strVal val="visible"/>
                                      </p:to>
                                    </p:set>
                                    <p:animEffect filter="checkerboard(across)" transition="in">
                                      <p:cBhvr additive="repl">
                                        <p:cTn id="475" dur="5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Μηχανισμός κίνησης</a:t>
            </a:r>
            <a:endParaRPr b="0" lang="en-US" sz="2300" spc="-1" strike="noStrike">
              <a:solidFill>
                <a:srgbClr val="000000"/>
              </a:solidFill>
              <a:latin typeface="Arial"/>
            </a:endParaRPr>
          </a:p>
        </p:txBody>
      </p:sp>
      <p:sp>
        <p:nvSpPr>
          <p:cNvPr id="200" name="6 - TextBox"/>
          <p:cNvSpPr/>
          <p:nvPr/>
        </p:nvSpPr>
        <p:spPr>
          <a:xfrm>
            <a:off x="323640" y="627480"/>
            <a:ext cx="6696360" cy="18262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rgbClr val="000000"/>
                </a:solidFill>
                <a:latin typeface="Calibri"/>
              </a:rPr>
              <a:t>Ωστήριο (ποτηράκι)</a:t>
            </a: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Calibri"/>
              </a:rPr>
              <a:t>Είναι ένας κύλινδρος κλειστός από τη μία πλευρά και ανοιχτός από την άλλη. Έχει σχήμα μικρού κυλινδρικού ποτηριού με διάμετρο περίπου 1,5 μέχρι 2,5 cm και ύψος 4 με 6 cm. Η βάση του έρχεται σε άμεση επαφή με τον εκκεντροφόρο άξονα, ενώ στο εσωτερικό του έρχεται και τοποθετείται η ωστική ράβδος.</a:t>
            </a:r>
            <a:endParaRPr b="0" lang="en-US" sz="1900" spc="-1" strike="noStrike">
              <a:solidFill>
                <a:srgbClr val="000000"/>
              </a:solidFill>
              <a:latin typeface="Arial"/>
            </a:endParaRPr>
          </a:p>
        </p:txBody>
      </p:sp>
      <p:pic>
        <p:nvPicPr>
          <p:cNvPr id="201" name="Picture 2" descr=""/>
          <p:cNvPicPr/>
          <p:nvPr/>
        </p:nvPicPr>
        <p:blipFill>
          <a:blip r:embed="rId1"/>
          <a:stretch/>
        </p:blipFill>
        <p:spPr>
          <a:xfrm>
            <a:off x="7164360" y="804960"/>
            <a:ext cx="1343880" cy="1706040"/>
          </a:xfrm>
          <a:prstGeom prst="rect">
            <a:avLst/>
          </a:prstGeom>
          <a:ln w="9525">
            <a:noFill/>
          </a:ln>
        </p:spPr>
      </p:pic>
      <p:pic>
        <p:nvPicPr>
          <p:cNvPr id="202" name="Picture 3" descr=""/>
          <p:cNvPicPr/>
          <p:nvPr/>
        </p:nvPicPr>
        <p:blipFill>
          <a:blip r:embed="rId2"/>
          <a:stretch/>
        </p:blipFill>
        <p:spPr>
          <a:xfrm>
            <a:off x="467640" y="2793600"/>
            <a:ext cx="1496160" cy="1819440"/>
          </a:xfrm>
          <a:prstGeom prst="rect">
            <a:avLst/>
          </a:prstGeom>
          <a:ln w="9525">
            <a:noFill/>
          </a:ln>
        </p:spPr>
      </p:pic>
      <p:sp>
        <p:nvSpPr>
          <p:cNvPr id="203" name="9 - TextBox"/>
          <p:cNvSpPr/>
          <p:nvPr/>
        </p:nvSpPr>
        <p:spPr>
          <a:xfrm>
            <a:off x="2051640" y="2813400"/>
            <a:ext cx="6840360" cy="182628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0" lang="el-GR" sz="1900" spc="-1" strike="noStrike">
                <a:solidFill>
                  <a:srgbClr val="000000"/>
                </a:solidFill>
                <a:latin typeface="Calibri"/>
              </a:rPr>
              <a:t>Ωστική ράβδος (καλάμι)</a:t>
            </a: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Calibri"/>
              </a:rPr>
              <a:t>Είναι μία κυλινδρική ράβδος με πεπλατυσμένες τις άκρες-συνήθως, η άκρη που βρίσκεται μέσα στο ωστήριο είναι σφαιρική, ενώ η άλλη άκρη που έρχεται σε επαφή με το ζύγωθρο είναι κοίλη. Ο ρόλος της ράβδου αυτής είναι να μεταφέρει την κίνηση από το ωστήριο στο ζύγωθρο.</a:t>
            </a:r>
            <a:endParaRPr b="0" lang="en-US" sz="1900" spc="-1" strike="noStrike">
              <a:solidFill>
                <a:srgbClr val="000000"/>
              </a:solidFill>
              <a:latin typeface="Arial"/>
            </a:endParaRPr>
          </a:p>
        </p:txBody>
      </p:sp>
    </p:spTree>
  </p:cSld>
  <p:transition>
    <p:pull dir="rd"/>
  </p:transition>
  <p:timing>
    <p:tnLst>
      <p:par>
        <p:cTn id="476" dur="indefinite" restart="never" nodeType="tmRoot">
          <p:childTnLst>
            <p:seq>
              <p:cTn id="477" dur="indefinite" nodeType="mainSeq">
                <p:childTnLst>
                  <p:par>
                    <p:cTn id="478" fill="hold">
                      <p:stCondLst>
                        <p:cond delay="indefinite"/>
                      </p:stCondLst>
                      <p:childTnLst>
                        <p:par>
                          <p:cTn id="479" fill="hold">
                            <p:stCondLst>
                              <p:cond delay="0"/>
                            </p:stCondLst>
                            <p:childTnLst>
                              <p:par>
                                <p:cTn id="480" nodeType="clickEffect" fill="hold" presetClass="entr" presetID="2" presetSubtype="4">
                                  <p:stCondLst>
                                    <p:cond delay="0"/>
                                  </p:stCondLst>
                                  <p:childTnLst>
                                    <p:set>
                                      <p:cBhvr>
                                        <p:cTn id="481" dur="1" fill="hold">
                                          <p:stCondLst>
                                            <p:cond delay="0"/>
                                          </p:stCondLst>
                                        </p:cTn>
                                        <p:tgtEl>
                                          <p:spTgt spid="200">
                                            <p:txEl>
                                              <p:pRg st="1" end="1"/>
                                            </p:txEl>
                                          </p:spTgt>
                                        </p:tgtEl>
                                        <p:attrNameLst>
                                          <p:attrName>style.visibility</p:attrName>
                                        </p:attrNameLst>
                                      </p:cBhvr>
                                      <p:to>
                                        <p:strVal val="visible"/>
                                      </p:to>
                                    </p:set>
                                    <p:anim calcmode="lin" valueType="num">
                                      <p:cBhvr additive="repl">
                                        <p:cTn id="482" dur="500" fill="hold"/>
                                        <p:tgtEl>
                                          <p:spTgt spid="200">
                                            <p:txEl>
                                              <p:pRg st="1" end="1"/>
                                            </p:txEl>
                                          </p:spTgt>
                                        </p:tgtEl>
                                        <p:attrNameLst>
                                          <p:attrName>ppt_x</p:attrName>
                                        </p:attrNameLst>
                                      </p:cBhvr>
                                      <p:tavLst>
                                        <p:tav tm="0">
                                          <p:val>
                                            <p:strVal val="#ppt_x"/>
                                          </p:val>
                                        </p:tav>
                                        <p:tav tm="100000">
                                          <p:val>
                                            <p:strVal val="#ppt_x"/>
                                          </p:val>
                                        </p:tav>
                                      </p:tavLst>
                                    </p:anim>
                                    <p:anim calcmode="lin" valueType="num">
                                      <p:cBhvr additive="repl">
                                        <p:cTn id="483" dur="500" fill="hold"/>
                                        <p:tgtEl>
                                          <p:spTgt spid="2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84" fill="hold">
                      <p:stCondLst>
                        <p:cond delay="indefinite"/>
                      </p:stCondLst>
                      <p:childTnLst>
                        <p:par>
                          <p:cTn id="485" fill="hold">
                            <p:stCondLst>
                              <p:cond delay="0"/>
                            </p:stCondLst>
                            <p:childTnLst>
                              <p:par>
                                <p:cTn id="486" nodeType="clickEffect" fill="hold" presetClass="entr" presetID="29">
                                  <p:stCondLst>
                                    <p:cond delay="0"/>
                                  </p:stCondLst>
                                  <p:childTnLst>
                                    <p:set>
                                      <p:cBhvr>
                                        <p:cTn id="487" dur="1" fill="hold">
                                          <p:stCondLst>
                                            <p:cond delay="0"/>
                                          </p:stCondLst>
                                        </p:cTn>
                                        <p:tgtEl>
                                          <p:spTgt spid="203">
                                            <p:txEl>
                                              <p:pRg st="0" end="0"/>
                                            </p:txEl>
                                          </p:spTgt>
                                        </p:tgtEl>
                                        <p:attrNameLst>
                                          <p:attrName>style.visibility</p:attrName>
                                        </p:attrNameLst>
                                      </p:cBhvr>
                                      <p:to>
                                        <p:strVal val="visible"/>
                                      </p:to>
                                    </p:set>
                                    <p:anim calcmode="lin" valueType="num">
                                      <p:cBhvr additive="repl">
                                        <p:cTn id="488" dur="500" fill="hold"/>
                                        <p:tgtEl>
                                          <p:spTgt spid="203">
                                            <p:txEl>
                                              <p:pRg st="0" end="0"/>
                                            </p:txEl>
                                          </p:spTgt>
                                        </p:tgtEl>
                                        <p:attrNameLst>
                                          <p:attrName>ppt_x</p:attrName>
                                        </p:attrNameLst>
                                      </p:cBhvr>
                                      <p:tavLst>
                                        <p:tav tm="0">
                                          <p:val>
                                            <p:strVal val="#ppt_x-.2"/>
                                          </p:val>
                                        </p:tav>
                                        <p:tav tm="100000">
                                          <p:val>
                                            <p:strVal val="#ppt_x"/>
                                          </p:val>
                                        </p:tav>
                                      </p:tavLst>
                                    </p:anim>
                                    <p:anim calcmode="lin" valueType="num">
                                      <p:cBhvr additive="repl">
                                        <p:cTn id="489" dur="500" fill="hold"/>
                                        <p:tgtEl>
                                          <p:spTgt spid="203">
                                            <p:txEl>
                                              <p:pRg st="0" end="0"/>
                                            </p:txEl>
                                          </p:spTgt>
                                        </p:tgtEl>
                                        <p:attrNameLst>
                                          <p:attrName>ppt_y</p:attrName>
                                        </p:attrNameLst>
                                      </p:cBhvr>
                                      <p:tavLst>
                                        <p:tav tm="0">
                                          <p:val>
                                            <p:strVal val="#ppt_y"/>
                                          </p:val>
                                        </p:tav>
                                        <p:tav tm="100000">
                                          <p:val>
                                            <p:strVal val="#ppt_y"/>
                                          </p:val>
                                        </p:tav>
                                      </p:tavLst>
                                    </p:anim>
                                    <p:animEffect filter="wipe(right)" transition="in">
                                      <p:cBhvr additive="repl">
                                        <p:cTn id="490" dur="500"/>
                                        <p:tgtEl>
                                          <p:spTgt spid="203">
                                            <p:txEl>
                                              <p:pRg st="0" end="0"/>
                                            </p:txEl>
                                          </p:spTgt>
                                        </p:tgtEl>
                                      </p:cBhvr>
                                    </p:animEffect>
                                  </p:childTnLst>
                                </p:cTn>
                              </p:par>
                              <p:par>
                                <p:cTn id="491" nodeType="withEffect" fill="hold" presetClass="entr" presetID="5" presetSubtype="10">
                                  <p:stCondLst>
                                    <p:cond delay="0"/>
                                  </p:stCondLst>
                                  <p:childTnLst>
                                    <p:set>
                                      <p:cBhvr>
                                        <p:cTn id="492" dur="1" fill="hold">
                                          <p:stCondLst>
                                            <p:cond delay="0"/>
                                          </p:stCondLst>
                                        </p:cTn>
                                        <p:tgtEl>
                                          <p:spTgt spid="202"/>
                                        </p:tgtEl>
                                        <p:attrNameLst>
                                          <p:attrName>style.visibility</p:attrName>
                                        </p:attrNameLst>
                                      </p:cBhvr>
                                      <p:to>
                                        <p:strVal val="visible"/>
                                      </p:to>
                                    </p:set>
                                    <p:animEffect filter="checkerboard(across)" transition="in">
                                      <p:cBhvr additive="repl">
                                        <p:cTn id="493" dur="500"/>
                                        <p:tgtEl>
                                          <p:spTgt spid="202"/>
                                        </p:tgtEl>
                                      </p:cBhvr>
                                    </p:animEffect>
                                  </p:childTnLst>
                                </p:cTn>
                              </p:par>
                            </p:childTnLst>
                          </p:cTn>
                        </p:par>
                      </p:childTnLst>
                    </p:cTn>
                  </p:par>
                  <p:par>
                    <p:cTn id="494" fill="hold">
                      <p:stCondLst>
                        <p:cond delay="indefinite"/>
                      </p:stCondLst>
                      <p:childTnLst>
                        <p:par>
                          <p:cTn id="495" fill="hold">
                            <p:stCondLst>
                              <p:cond delay="0"/>
                            </p:stCondLst>
                            <p:childTnLst>
                              <p:par>
                                <p:cTn id="496" nodeType="clickEffect" fill="hold" presetClass="entr" presetID="2" presetSubtype="4">
                                  <p:stCondLst>
                                    <p:cond delay="0"/>
                                  </p:stCondLst>
                                  <p:childTnLst>
                                    <p:set>
                                      <p:cBhvr>
                                        <p:cTn id="497" dur="1" fill="hold">
                                          <p:stCondLst>
                                            <p:cond delay="0"/>
                                          </p:stCondLst>
                                        </p:cTn>
                                        <p:tgtEl>
                                          <p:spTgt spid="203">
                                            <p:txEl>
                                              <p:pRg st="1" end="1"/>
                                            </p:txEl>
                                          </p:spTgt>
                                        </p:tgtEl>
                                        <p:attrNameLst>
                                          <p:attrName>style.visibility</p:attrName>
                                        </p:attrNameLst>
                                      </p:cBhvr>
                                      <p:to>
                                        <p:strVal val="visible"/>
                                      </p:to>
                                    </p:set>
                                    <p:anim calcmode="lin" valueType="num">
                                      <p:cBhvr additive="repl">
                                        <p:cTn id="498" dur="500" fill="hold"/>
                                        <p:tgtEl>
                                          <p:spTgt spid="203">
                                            <p:txEl>
                                              <p:pRg st="1" end="1"/>
                                            </p:txEl>
                                          </p:spTgt>
                                        </p:tgtEl>
                                        <p:attrNameLst>
                                          <p:attrName>ppt_x</p:attrName>
                                        </p:attrNameLst>
                                      </p:cBhvr>
                                      <p:tavLst>
                                        <p:tav tm="0">
                                          <p:val>
                                            <p:strVal val="#ppt_x"/>
                                          </p:val>
                                        </p:tav>
                                        <p:tav tm="100000">
                                          <p:val>
                                            <p:strVal val="#ppt_x"/>
                                          </p:val>
                                        </p:tav>
                                      </p:tavLst>
                                    </p:anim>
                                    <p:anim calcmode="lin" valueType="num">
                                      <p:cBhvr additive="repl">
                                        <p:cTn id="499" dur="500" fill="hold"/>
                                        <p:tgtEl>
                                          <p:spTgt spid="20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Μηχανισμός κίνησης</a:t>
            </a:r>
            <a:endParaRPr b="0" lang="en-US" sz="2300" spc="-1" strike="noStrike">
              <a:solidFill>
                <a:srgbClr val="000000"/>
              </a:solidFill>
              <a:latin typeface="Arial"/>
            </a:endParaRPr>
          </a:p>
        </p:txBody>
      </p:sp>
      <p:sp>
        <p:nvSpPr>
          <p:cNvPr id="205" name="6 - TextBox"/>
          <p:cNvSpPr/>
          <p:nvPr/>
        </p:nvSpPr>
        <p:spPr>
          <a:xfrm>
            <a:off x="323640" y="627480"/>
            <a:ext cx="5904360" cy="29840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rgbClr val="000000"/>
                </a:solidFill>
                <a:latin typeface="Calibri"/>
              </a:rPr>
              <a:t>Ζύγωθρο (κοκοράκι)</a:t>
            </a:r>
            <a:endParaRPr b="0" lang="en-US" sz="1900" spc="-1" strike="noStrike">
              <a:solidFill>
                <a:srgbClr val="000000"/>
              </a:solidFill>
              <a:latin typeface="Arial"/>
            </a:endParaRPr>
          </a:p>
          <a:p>
            <a:pP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Calibri"/>
              </a:rPr>
              <a:t>Το ζύγωθρο είναι ένας μικρός μεταλλικός μοχλός (πλήκτρο). Βρίσκεται στερεωμένο επάνω σε έναν άξονα, τον πληκτροφορέα, και μπορεί να περιστρέφεται γύρω από αυτόν. </a:t>
            </a:r>
            <a:endParaRPr b="0" lang="en-US" sz="1900" spc="-1" strike="noStrike">
              <a:solidFill>
                <a:srgbClr val="000000"/>
              </a:solidFill>
              <a:latin typeface="Arial"/>
            </a:endParaRPr>
          </a:p>
          <a:p>
            <a:pPr algn="ct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Calibri"/>
              </a:rPr>
              <a:t>Δέχεται στη μια πλευρά του την κίνηση από την ωστική ράβδο και από την άλλη πλευρά πιέζει τη βαλβίδα να ανοίξει.</a:t>
            </a:r>
            <a:endParaRPr b="0" lang="en-US" sz="1900" spc="-1" strike="noStrike">
              <a:solidFill>
                <a:srgbClr val="000000"/>
              </a:solidFill>
              <a:latin typeface="Arial"/>
            </a:endParaRPr>
          </a:p>
        </p:txBody>
      </p:sp>
      <p:pic>
        <p:nvPicPr>
          <p:cNvPr id="206" name="Picture 2" descr=""/>
          <p:cNvPicPr/>
          <p:nvPr/>
        </p:nvPicPr>
        <p:blipFill>
          <a:blip r:embed="rId1"/>
          <a:stretch/>
        </p:blipFill>
        <p:spPr>
          <a:xfrm>
            <a:off x="6300360" y="957600"/>
            <a:ext cx="2324160" cy="2477880"/>
          </a:xfrm>
          <a:prstGeom prst="rect">
            <a:avLst/>
          </a:prstGeom>
          <a:ln w="9525">
            <a:noFill/>
          </a:ln>
        </p:spPr>
      </p:pic>
    </p:spTree>
  </p:cSld>
  <p:transition>
    <p:pull dir="rd"/>
  </p:transition>
  <p:timing>
    <p:tnLst>
      <p:par>
        <p:cTn id="500" dur="indefinite" restart="never" nodeType="tmRoot">
          <p:childTnLst>
            <p:seq>
              <p:cTn id="501" dur="indefinite" nodeType="mainSeq">
                <p:childTnLst>
                  <p:par>
                    <p:cTn id="502" fill="hold">
                      <p:stCondLst>
                        <p:cond delay="indefinite"/>
                      </p:stCondLst>
                      <p:childTnLst>
                        <p:par>
                          <p:cTn id="503" fill="hold">
                            <p:stCondLst>
                              <p:cond delay="0"/>
                            </p:stCondLst>
                            <p:childTnLst>
                              <p:par>
                                <p:cTn id="504" nodeType="clickEffect" fill="hold" presetClass="entr" presetID="2" presetSubtype="4">
                                  <p:stCondLst>
                                    <p:cond delay="0"/>
                                  </p:stCondLst>
                                  <p:childTnLst>
                                    <p:set>
                                      <p:cBhvr>
                                        <p:cTn id="505" dur="1" fill="hold">
                                          <p:stCondLst>
                                            <p:cond delay="0"/>
                                          </p:stCondLst>
                                        </p:cTn>
                                        <p:tgtEl>
                                          <p:spTgt spid="205">
                                            <p:txEl>
                                              <p:pRg st="2" end="2"/>
                                            </p:txEl>
                                          </p:spTgt>
                                        </p:tgtEl>
                                        <p:attrNameLst>
                                          <p:attrName>style.visibility</p:attrName>
                                        </p:attrNameLst>
                                      </p:cBhvr>
                                      <p:to>
                                        <p:strVal val="visible"/>
                                      </p:to>
                                    </p:set>
                                    <p:anim calcmode="lin" valueType="num">
                                      <p:cBhvr additive="repl">
                                        <p:cTn id="506" dur="500" fill="hold"/>
                                        <p:tgtEl>
                                          <p:spTgt spid="205">
                                            <p:txEl>
                                              <p:pRg st="2" end="2"/>
                                            </p:txEl>
                                          </p:spTgt>
                                        </p:tgtEl>
                                        <p:attrNameLst>
                                          <p:attrName>ppt_x</p:attrName>
                                        </p:attrNameLst>
                                      </p:cBhvr>
                                      <p:tavLst>
                                        <p:tav tm="0">
                                          <p:val>
                                            <p:strVal val="#ppt_x"/>
                                          </p:val>
                                        </p:tav>
                                        <p:tav tm="100000">
                                          <p:val>
                                            <p:strVal val="#ppt_x"/>
                                          </p:val>
                                        </p:tav>
                                      </p:tavLst>
                                    </p:anim>
                                    <p:anim calcmode="lin" valueType="num">
                                      <p:cBhvr additive="repl">
                                        <p:cTn id="507" dur="500" fill="hold"/>
                                        <p:tgtEl>
                                          <p:spTgt spid="205">
                                            <p:txEl>
                                              <p:pRg st="2" end="2"/>
                                            </p:txEl>
                                          </p:spTgt>
                                        </p:tgtEl>
                                        <p:attrNameLst>
                                          <p:attrName>ppt_y</p:attrName>
                                        </p:attrNameLst>
                                      </p:cBhvr>
                                      <p:tavLst>
                                        <p:tav tm="0">
                                          <p:val>
                                            <p:strVal val="1+#ppt_h/2"/>
                                          </p:val>
                                        </p:tav>
                                        <p:tav tm="100000">
                                          <p:val>
                                            <p:strVal val="#ppt_y"/>
                                          </p:val>
                                        </p:tav>
                                      </p:tavLst>
                                    </p:anim>
                                  </p:childTnLst>
                                </p:cTn>
                              </p:par>
                              <p:par>
                                <p:cTn id="508" nodeType="withEffect" fill="hold" presetClass="entr" presetID="2" presetSubtype="4">
                                  <p:stCondLst>
                                    <p:cond delay="0"/>
                                  </p:stCondLst>
                                  <p:childTnLst>
                                    <p:set>
                                      <p:cBhvr>
                                        <p:cTn id="509" dur="1" fill="hold">
                                          <p:stCondLst>
                                            <p:cond delay="0"/>
                                          </p:stCondLst>
                                        </p:cTn>
                                        <p:tgtEl>
                                          <p:spTgt spid="205">
                                            <p:txEl>
                                              <p:pRg st="4" end="4"/>
                                            </p:txEl>
                                          </p:spTgt>
                                        </p:tgtEl>
                                        <p:attrNameLst>
                                          <p:attrName>style.visibility</p:attrName>
                                        </p:attrNameLst>
                                      </p:cBhvr>
                                      <p:to>
                                        <p:strVal val="visible"/>
                                      </p:to>
                                    </p:set>
                                    <p:anim calcmode="lin" valueType="num">
                                      <p:cBhvr additive="repl">
                                        <p:cTn id="510" dur="500" fill="hold"/>
                                        <p:tgtEl>
                                          <p:spTgt spid="205">
                                            <p:txEl>
                                              <p:pRg st="4" end="4"/>
                                            </p:txEl>
                                          </p:spTgt>
                                        </p:tgtEl>
                                        <p:attrNameLst>
                                          <p:attrName>ppt_x</p:attrName>
                                        </p:attrNameLst>
                                      </p:cBhvr>
                                      <p:tavLst>
                                        <p:tav tm="0">
                                          <p:val>
                                            <p:strVal val="#ppt_x"/>
                                          </p:val>
                                        </p:tav>
                                        <p:tav tm="100000">
                                          <p:val>
                                            <p:strVal val="#ppt_x"/>
                                          </p:val>
                                        </p:tav>
                                      </p:tavLst>
                                    </p:anim>
                                    <p:anim calcmode="lin" valueType="num">
                                      <p:cBhvr additive="repl">
                                        <p:cTn id="511" dur="500" fill="hold"/>
                                        <p:tgtEl>
                                          <p:spTgt spid="20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Μηχανισμός κίνησης</a:t>
            </a:r>
            <a:endParaRPr b="0" lang="en-US" sz="2300" spc="-1" strike="noStrike">
              <a:solidFill>
                <a:srgbClr val="000000"/>
              </a:solidFill>
              <a:latin typeface="Arial"/>
            </a:endParaRPr>
          </a:p>
        </p:txBody>
      </p:sp>
      <p:sp>
        <p:nvSpPr>
          <p:cNvPr id="208" name="6 - TextBox"/>
          <p:cNvSpPr/>
          <p:nvPr/>
        </p:nvSpPr>
        <p:spPr>
          <a:xfrm>
            <a:off x="323640" y="627480"/>
            <a:ext cx="3456000" cy="3562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rgbClr val="000000"/>
                </a:solidFill>
                <a:latin typeface="Calibri"/>
              </a:rPr>
              <a:t>Πληκτροφορέας (πιανόλα)</a:t>
            </a:r>
            <a:endParaRPr b="0" lang="en-US" sz="1900" spc="-1" strike="noStrike">
              <a:solidFill>
                <a:srgbClr val="000000"/>
              </a:solidFill>
              <a:latin typeface="Arial"/>
            </a:endParaRPr>
          </a:p>
          <a:p>
            <a:pP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Calibri"/>
              </a:rPr>
              <a:t>Είναι ένας άξονας στον οποίο στερεώνονται τα ζύγωθρα των βαλβίδων. </a:t>
            </a: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Calibri"/>
              </a:rPr>
              <a:t>Ο άξονας αυτός έχει και τους αντίστοιχους αγωγούς για τη λίπανση των βαλβίδων, ενώ επάνω του βρίσκονται, επίσης, και τα ελατήρια «αποστάτες», που κρατούν στη σωστή θέση μεταξύ τους τα ζύγωθρα.</a:t>
            </a:r>
            <a:endParaRPr b="0" lang="en-US" sz="1900" spc="-1" strike="noStrike">
              <a:solidFill>
                <a:srgbClr val="000000"/>
              </a:solidFill>
              <a:latin typeface="Arial"/>
            </a:endParaRPr>
          </a:p>
        </p:txBody>
      </p:sp>
      <p:pic>
        <p:nvPicPr>
          <p:cNvPr id="209" name="Picture 2" descr=""/>
          <p:cNvPicPr/>
          <p:nvPr/>
        </p:nvPicPr>
        <p:blipFill>
          <a:blip r:embed="rId1"/>
          <a:stretch/>
        </p:blipFill>
        <p:spPr>
          <a:xfrm>
            <a:off x="3636000" y="1419480"/>
            <a:ext cx="5101200" cy="2520000"/>
          </a:xfrm>
          <a:prstGeom prst="rect">
            <a:avLst/>
          </a:prstGeom>
          <a:ln w="9525">
            <a:noFill/>
          </a:ln>
        </p:spPr>
      </p:pic>
    </p:spTree>
  </p:cSld>
  <p:transition>
    <p:pull dir="rd"/>
  </p:transition>
  <p:timing>
    <p:tnLst>
      <p:par>
        <p:cTn id="512" dur="indefinite" restart="never" nodeType="tmRoot">
          <p:childTnLst>
            <p:seq>
              <p:cTn id="513" dur="indefinite" nodeType="mainSeq">
                <p:childTnLst>
                  <p:par>
                    <p:cTn id="514" fill="hold">
                      <p:stCondLst>
                        <p:cond delay="indefinite"/>
                      </p:stCondLst>
                      <p:childTnLst>
                        <p:par>
                          <p:cTn id="515" fill="hold">
                            <p:stCondLst>
                              <p:cond delay="0"/>
                            </p:stCondLst>
                            <p:childTnLst>
                              <p:par>
                                <p:cTn id="516" nodeType="clickEffect" fill="hold" presetClass="entr" presetID="2" presetSubtype="4">
                                  <p:stCondLst>
                                    <p:cond delay="0"/>
                                  </p:stCondLst>
                                  <p:childTnLst>
                                    <p:set>
                                      <p:cBhvr>
                                        <p:cTn id="517" dur="1" fill="hold">
                                          <p:stCondLst>
                                            <p:cond delay="0"/>
                                          </p:stCondLst>
                                        </p:cTn>
                                        <p:tgtEl>
                                          <p:spTgt spid="208">
                                            <p:txEl>
                                              <p:pRg st="2" end="2"/>
                                            </p:txEl>
                                          </p:spTgt>
                                        </p:tgtEl>
                                        <p:attrNameLst>
                                          <p:attrName>style.visibility</p:attrName>
                                        </p:attrNameLst>
                                      </p:cBhvr>
                                      <p:to>
                                        <p:strVal val="visible"/>
                                      </p:to>
                                    </p:set>
                                    <p:anim calcmode="lin" valueType="num">
                                      <p:cBhvr additive="repl">
                                        <p:cTn id="518" dur="500" fill="hold"/>
                                        <p:tgtEl>
                                          <p:spTgt spid="208">
                                            <p:txEl>
                                              <p:pRg st="2" end="2"/>
                                            </p:txEl>
                                          </p:spTgt>
                                        </p:tgtEl>
                                        <p:attrNameLst>
                                          <p:attrName>ppt_x</p:attrName>
                                        </p:attrNameLst>
                                      </p:cBhvr>
                                      <p:tavLst>
                                        <p:tav tm="0">
                                          <p:val>
                                            <p:strVal val="#ppt_x"/>
                                          </p:val>
                                        </p:tav>
                                        <p:tav tm="100000">
                                          <p:val>
                                            <p:strVal val="#ppt_x"/>
                                          </p:val>
                                        </p:tav>
                                      </p:tavLst>
                                    </p:anim>
                                    <p:anim calcmode="lin" valueType="num">
                                      <p:cBhvr additive="repl">
                                        <p:cTn id="519" dur="500" fill="hold"/>
                                        <p:tgtEl>
                                          <p:spTgt spid="208">
                                            <p:txEl>
                                              <p:pRg st="2" end="2"/>
                                            </p:txEl>
                                          </p:spTgt>
                                        </p:tgtEl>
                                        <p:attrNameLst>
                                          <p:attrName>ppt_y</p:attrName>
                                        </p:attrNameLst>
                                      </p:cBhvr>
                                      <p:tavLst>
                                        <p:tav tm="0">
                                          <p:val>
                                            <p:strVal val="1+#ppt_h/2"/>
                                          </p:val>
                                        </p:tav>
                                        <p:tav tm="100000">
                                          <p:val>
                                            <p:strVal val="#ppt_y"/>
                                          </p:val>
                                        </p:tav>
                                      </p:tavLst>
                                    </p:anim>
                                  </p:childTnLst>
                                </p:cTn>
                              </p:par>
                              <p:par>
                                <p:cTn id="520" nodeType="withEffect" fill="hold" presetClass="entr" presetID="2" presetSubtype="4">
                                  <p:stCondLst>
                                    <p:cond delay="0"/>
                                  </p:stCondLst>
                                  <p:childTnLst>
                                    <p:set>
                                      <p:cBhvr>
                                        <p:cTn id="521" dur="1" fill="hold">
                                          <p:stCondLst>
                                            <p:cond delay="0"/>
                                          </p:stCondLst>
                                        </p:cTn>
                                        <p:tgtEl>
                                          <p:spTgt spid="208">
                                            <p:txEl>
                                              <p:pRg st="3" end="3"/>
                                            </p:txEl>
                                          </p:spTgt>
                                        </p:tgtEl>
                                        <p:attrNameLst>
                                          <p:attrName>style.visibility</p:attrName>
                                        </p:attrNameLst>
                                      </p:cBhvr>
                                      <p:to>
                                        <p:strVal val="visible"/>
                                      </p:to>
                                    </p:set>
                                    <p:anim calcmode="lin" valueType="num">
                                      <p:cBhvr additive="repl">
                                        <p:cTn id="522" dur="500" fill="hold"/>
                                        <p:tgtEl>
                                          <p:spTgt spid="208">
                                            <p:txEl>
                                              <p:pRg st="3" end="3"/>
                                            </p:txEl>
                                          </p:spTgt>
                                        </p:tgtEl>
                                        <p:attrNameLst>
                                          <p:attrName>ppt_x</p:attrName>
                                        </p:attrNameLst>
                                      </p:cBhvr>
                                      <p:tavLst>
                                        <p:tav tm="0">
                                          <p:val>
                                            <p:strVal val="#ppt_x"/>
                                          </p:val>
                                        </p:tav>
                                        <p:tav tm="100000">
                                          <p:val>
                                            <p:strVal val="#ppt_x"/>
                                          </p:val>
                                        </p:tav>
                                      </p:tavLst>
                                    </p:anim>
                                    <p:anim calcmode="lin" valueType="num">
                                      <p:cBhvr additive="repl">
                                        <p:cTn id="523" dur="500" fill="hold"/>
                                        <p:tgtEl>
                                          <p:spTgt spid="20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Μηχανισμός κίνησης</a:t>
            </a:r>
            <a:endParaRPr b="0" lang="en-US" sz="2300" spc="-1" strike="noStrike">
              <a:solidFill>
                <a:srgbClr val="000000"/>
              </a:solidFill>
              <a:latin typeface="Arial"/>
            </a:endParaRPr>
          </a:p>
        </p:txBody>
      </p:sp>
      <p:sp>
        <p:nvSpPr>
          <p:cNvPr id="211" name="6 - TextBox"/>
          <p:cNvSpPr/>
          <p:nvPr/>
        </p:nvSpPr>
        <p:spPr>
          <a:xfrm>
            <a:off x="107640" y="622440"/>
            <a:ext cx="3384000" cy="38523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900" spc="-1" strike="noStrike">
                <a:solidFill>
                  <a:srgbClr val="000000"/>
                </a:solidFill>
                <a:latin typeface="Calibri"/>
              </a:rPr>
              <a:t>Σήμερα, οι κατασκευαστές προσπαθούν οι κινητήρες να έχουν όσο το δυνατό λιγότερα εξαρτήματα και λιγότερες αδρανειακές μάζες. Για το λόγο αυτό, στους περισσότερους κινητήρες ο εκκεντροφόρος τοποθετείται επικεφαλής. Έτσι, έχει άμεση επαφή με τις βαλβίδες (παρεμβάλλεται μόνο το ωστήριο) και δεν υπάρχουν τα υπόλοιπα εξαρτήματα του μηχανισμού κίνησης.</a:t>
            </a:r>
            <a:endParaRPr b="0" lang="en-US" sz="1900" spc="-1" strike="noStrike">
              <a:solidFill>
                <a:srgbClr val="000000"/>
              </a:solidFill>
              <a:latin typeface="Arial"/>
            </a:endParaRPr>
          </a:p>
        </p:txBody>
      </p:sp>
      <p:pic>
        <p:nvPicPr>
          <p:cNvPr id="212" name="Picture 2" descr=""/>
          <p:cNvPicPr/>
          <p:nvPr/>
        </p:nvPicPr>
        <p:blipFill>
          <a:blip r:embed="rId1"/>
          <a:stretch/>
        </p:blipFill>
        <p:spPr>
          <a:xfrm>
            <a:off x="3780000" y="555480"/>
            <a:ext cx="4908240" cy="3387240"/>
          </a:xfrm>
          <a:prstGeom prst="rect">
            <a:avLst/>
          </a:prstGeom>
          <a:ln w="9525">
            <a:noFill/>
          </a:ln>
        </p:spPr>
      </p:pic>
      <p:sp>
        <p:nvSpPr>
          <p:cNvPr id="213" name="5 - TextBox"/>
          <p:cNvSpPr/>
          <p:nvPr/>
        </p:nvSpPr>
        <p:spPr>
          <a:xfrm>
            <a:off x="3420000" y="3939840"/>
            <a:ext cx="5688360" cy="867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el-GR" sz="1700" spc="-1" strike="noStrike">
                <a:solidFill>
                  <a:srgbClr val="000000"/>
                </a:solidFill>
                <a:latin typeface="Calibri"/>
              </a:rPr>
              <a:t>Αυτό, όμως, δεν αποτελεί κανόνα, και έτσι εφαρμόζονται, ακόμη και σήμερα, οι διατάξεις του μηχανισμού κίνησης, με τα ζύγωθρα και τον πληκτροφορέα.</a:t>
            </a:r>
            <a:endParaRPr b="0" lang="en-US" sz="1700" spc="-1" strike="noStrike">
              <a:solidFill>
                <a:srgbClr val="000000"/>
              </a:solidFill>
              <a:latin typeface="Arial"/>
            </a:endParaRPr>
          </a:p>
        </p:txBody>
      </p:sp>
    </p:spTree>
  </p:cSld>
  <p:transition>
    <p:pull dir="rd"/>
  </p:transition>
  <p:timing>
    <p:tnLst>
      <p:par>
        <p:cTn id="524" dur="indefinite" restart="never" nodeType="tmRoot">
          <p:childTnLst>
            <p:seq>
              <p:cTn id="525" dur="indefinite" nodeType="mainSeq">
                <p:childTnLst>
                  <p:par>
                    <p:cTn id="526" fill="hold">
                      <p:stCondLst>
                        <p:cond delay="indefinite"/>
                      </p:stCondLst>
                      <p:childTnLst>
                        <p:par>
                          <p:cTn id="527" fill="hold">
                            <p:stCondLst>
                              <p:cond delay="0"/>
                            </p:stCondLst>
                            <p:childTnLst>
                              <p:par>
                                <p:cTn id="528" nodeType="clickEffect" fill="hold" presetClass="entr" presetID="5" presetSubtype="10">
                                  <p:stCondLst>
                                    <p:cond delay="0"/>
                                  </p:stCondLst>
                                  <p:childTnLst>
                                    <p:set>
                                      <p:cBhvr>
                                        <p:cTn id="529" dur="1" fill="hold">
                                          <p:stCondLst>
                                            <p:cond delay="0"/>
                                          </p:stCondLst>
                                        </p:cTn>
                                        <p:tgtEl>
                                          <p:spTgt spid="212"/>
                                        </p:tgtEl>
                                        <p:attrNameLst>
                                          <p:attrName>style.visibility</p:attrName>
                                        </p:attrNameLst>
                                      </p:cBhvr>
                                      <p:to>
                                        <p:strVal val="visible"/>
                                      </p:to>
                                    </p:set>
                                    <p:animEffect filter="checkerboard(across)" transition="in">
                                      <p:cBhvr additive="repl">
                                        <p:cTn id="530" dur="500"/>
                                        <p:tgtEl>
                                          <p:spTgt spid="212"/>
                                        </p:tgtEl>
                                      </p:cBhvr>
                                    </p:animEffect>
                                  </p:childTnLst>
                                </p:cTn>
                              </p:par>
                            </p:childTnLst>
                          </p:cTn>
                        </p:par>
                        <p:par>
                          <p:cTn id="531" fill="hold">
                            <p:stCondLst>
                              <p:cond delay="500"/>
                            </p:stCondLst>
                            <p:childTnLst>
                              <p:par>
                                <p:cTn id="532" nodeType="afterEffect" fill="hold" presetClass="entr" presetID="2" presetSubtype="4">
                                  <p:stCondLst>
                                    <p:cond delay="0"/>
                                  </p:stCondLst>
                                  <p:childTnLst>
                                    <p:set>
                                      <p:cBhvr>
                                        <p:cTn id="533" dur="1" fill="hold">
                                          <p:stCondLst>
                                            <p:cond delay="0"/>
                                          </p:stCondLst>
                                        </p:cTn>
                                        <p:tgtEl>
                                          <p:spTgt spid="213">
                                            <p:txEl>
                                              <p:pRg st="0" end="0"/>
                                            </p:txEl>
                                          </p:spTgt>
                                        </p:tgtEl>
                                        <p:attrNameLst>
                                          <p:attrName>style.visibility</p:attrName>
                                        </p:attrNameLst>
                                      </p:cBhvr>
                                      <p:to>
                                        <p:strVal val="visible"/>
                                      </p:to>
                                    </p:set>
                                    <p:anim calcmode="lin" valueType="num">
                                      <p:cBhvr additive="repl">
                                        <p:cTn id="534" dur="500" fill="hold"/>
                                        <p:tgtEl>
                                          <p:spTgt spid="213">
                                            <p:txEl>
                                              <p:pRg st="0" end="0"/>
                                            </p:txEl>
                                          </p:spTgt>
                                        </p:tgtEl>
                                        <p:attrNameLst>
                                          <p:attrName>ppt_x</p:attrName>
                                        </p:attrNameLst>
                                      </p:cBhvr>
                                      <p:tavLst>
                                        <p:tav tm="0">
                                          <p:val>
                                            <p:strVal val="#ppt_x"/>
                                          </p:val>
                                        </p:tav>
                                        <p:tav tm="100000">
                                          <p:val>
                                            <p:strVal val="#ppt_x"/>
                                          </p:val>
                                        </p:tav>
                                      </p:tavLst>
                                    </p:anim>
                                    <p:anim calcmode="lin" valueType="num">
                                      <p:cBhvr additive="repl">
                                        <p:cTn id="535" dur="500" fill="hold"/>
                                        <p:tgtEl>
                                          <p:spTgt spid="2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Εκκεντροφόρος Άξονας - Βαλβίδες</a:t>
            </a:r>
            <a:endParaRPr b="0" lang="en-US" sz="2300" spc="-1" strike="noStrike">
              <a:solidFill>
                <a:srgbClr val="000000"/>
              </a:solidFill>
              <a:latin typeface="Arial"/>
            </a:endParaRPr>
          </a:p>
        </p:txBody>
      </p:sp>
      <p:sp>
        <p:nvSpPr>
          <p:cNvPr id="215" name="11 - Ορθογώνιο"/>
          <p:cNvSpPr/>
          <p:nvPr/>
        </p:nvSpPr>
        <p:spPr>
          <a:xfrm>
            <a:off x="1547640" y="1563480"/>
            <a:ext cx="5814000" cy="394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l-GR" sz="2000" spc="-1" strike="noStrike">
                <a:solidFill>
                  <a:srgbClr val="000000"/>
                </a:solidFill>
                <a:latin typeface="Arial"/>
              </a:rPr>
              <a:t>Τ Ε Λ Ο Σ</a:t>
            </a:r>
            <a:endParaRPr b="0" lang="en-US" sz="2000" spc="-1" strike="noStrike">
              <a:solidFill>
                <a:srgbClr val="000000"/>
              </a:solidFill>
              <a:latin typeface="Arial"/>
            </a:endParaRPr>
          </a:p>
        </p:txBody>
      </p:sp>
      <p:sp>
        <p:nvSpPr>
          <p:cNvPr id="216" name="15 - Τόξο"/>
          <p:cNvSpPr/>
          <p:nvPr/>
        </p:nvSpPr>
        <p:spPr>
          <a:xfrm>
            <a:off x="2915640" y="1995840"/>
            <a:ext cx="2376000" cy="359640"/>
          </a:xfrm>
          <a:prstGeom prst="arc">
            <a:avLst>
              <a:gd name="adj1" fmla="val 12076736"/>
              <a:gd name="adj2" fmla="val 0"/>
            </a:avLst>
          </a:prstGeom>
          <a:noFill/>
          <a:ln w="12700">
            <a:solidFill>
              <a:srgbClr val="095294"/>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l-GR" sz="1800" spc="-1" strike="noStrike">
              <a:solidFill>
                <a:srgbClr val="000000"/>
              </a:solidFill>
              <a:latin typeface="Constantia"/>
            </a:endParaRPr>
          </a:p>
        </p:txBody>
      </p:sp>
    </p:spTree>
  </p:cSld>
  <p:transition>
    <p:pull dir="rd"/>
  </p:transition>
  <p:timing>
    <p:tnLst>
      <p:par>
        <p:cTn id="536" dur="indefinite" restart="never" nodeType="tmRoot">
          <p:childTnLst>
            <p:seq>
              <p:cTn id="537" dur="indefinite" nodeType="mainSeq">
                <p:childTnLst>
                  <p:par>
                    <p:cTn id="538" fill="hold">
                      <p:stCondLst>
                        <p:cond delay="0"/>
                      </p:stCondLst>
                      <p:childTnLst>
                        <p:par>
                          <p:cTn id="539" fill="hold">
                            <p:stCondLst>
                              <p:cond delay="0"/>
                            </p:stCondLst>
                            <p:childTnLst>
                              <p:par>
                                <p:cTn id="540" nodeType="withEffect" fill="hold" presetClass="entr" presetID="29">
                                  <p:stCondLst>
                                    <p:cond delay="0"/>
                                  </p:stCondLst>
                                  <p:childTnLst>
                                    <p:set>
                                      <p:cBhvr>
                                        <p:cTn id="541" dur="1" fill="hold">
                                          <p:stCondLst>
                                            <p:cond delay="0"/>
                                          </p:stCondLst>
                                        </p:cTn>
                                        <p:tgtEl>
                                          <p:spTgt spid="215"/>
                                        </p:tgtEl>
                                        <p:attrNameLst>
                                          <p:attrName>style.visibility</p:attrName>
                                        </p:attrNameLst>
                                      </p:cBhvr>
                                      <p:to>
                                        <p:strVal val="visible"/>
                                      </p:to>
                                    </p:set>
                                    <p:anim calcmode="lin" valueType="num">
                                      <p:cBhvr additive="repl">
                                        <p:cTn id="542" dur="1000" fill="hold"/>
                                        <p:tgtEl>
                                          <p:spTgt spid="215"/>
                                        </p:tgtEl>
                                        <p:attrNameLst>
                                          <p:attrName>ppt_x</p:attrName>
                                        </p:attrNameLst>
                                      </p:cBhvr>
                                      <p:tavLst>
                                        <p:tav tm="0">
                                          <p:val>
                                            <p:strVal val="#ppt_x-.2"/>
                                          </p:val>
                                        </p:tav>
                                        <p:tav tm="100000">
                                          <p:val>
                                            <p:strVal val="#ppt_x"/>
                                          </p:val>
                                        </p:tav>
                                      </p:tavLst>
                                    </p:anim>
                                    <p:anim calcmode="lin" valueType="num">
                                      <p:cBhvr additive="repl">
                                        <p:cTn id="543" dur="1000" fill="hold"/>
                                        <p:tgtEl>
                                          <p:spTgt spid="215"/>
                                        </p:tgtEl>
                                        <p:attrNameLst>
                                          <p:attrName>ppt_y</p:attrName>
                                        </p:attrNameLst>
                                      </p:cBhvr>
                                      <p:tavLst>
                                        <p:tav tm="0">
                                          <p:val>
                                            <p:strVal val="#ppt_y"/>
                                          </p:val>
                                        </p:tav>
                                        <p:tav tm="100000">
                                          <p:val>
                                            <p:strVal val="#ppt_y"/>
                                          </p:val>
                                        </p:tav>
                                      </p:tavLst>
                                    </p:anim>
                                    <p:animEffect filter="wipe(right)" transition="in">
                                      <p:cBhvr additive="repl">
                                        <p:cTn id="544" dur="1000"/>
                                        <p:tgtEl>
                                          <p:spTgt spid="215"/>
                                        </p:tgtEl>
                                      </p:cBhvr>
                                    </p:animEffect>
                                  </p:childTnLst>
                                </p:cTn>
                              </p:par>
                              <p:par>
                                <p:cTn id="545" nodeType="withEffect" fill="hold" presetClass="entr" presetID="26">
                                  <p:stCondLst>
                                    <p:cond delay="0"/>
                                  </p:stCondLst>
                                  <p:childTnLst>
                                    <p:set>
                                      <p:cBhvr>
                                        <p:cTn id="546" dur="1" fill="hold">
                                          <p:stCondLst>
                                            <p:cond delay="0"/>
                                          </p:stCondLst>
                                        </p:cTn>
                                        <p:tgtEl>
                                          <p:spTgt spid="216"/>
                                        </p:tgtEl>
                                        <p:attrNameLst>
                                          <p:attrName>style.visibility</p:attrName>
                                        </p:attrNameLst>
                                      </p:cBhvr>
                                      <p:to>
                                        <p:strVal val="visible"/>
                                      </p:to>
                                    </p:set>
                                    <p:animEffect filter="wipe(down)" transition="in">
                                      <p:cBhvr additive="repl">
                                        <p:cTn id="547" dur="580">
                                          <p:stCondLst>
                                            <p:cond delay="0"/>
                                          </p:stCondLst>
                                        </p:cTn>
                                        <p:tgtEl>
                                          <p:spTgt spid="216"/>
                                        </p:tgtEl>
                                      </p:cBhvr>
                                    </p:animEffect>
                                    <p:anim calcmode="lin" valueType="num">
                                      <p:cBhvr additive="repl">
                                        <p:cTn id="548" dur="1822">
                                          <p:stCondLst>
                                            <p:cond delay="0"/>
                                          </p:stCondLst>
                                        </p:cTn>
                                        <p:tgtEl>
                                          <p:spTgt spid="216"/>
                                        </p:tgtEl>
                                        <p:attrNameLst>
                                          <p:attrName>ppt_x</p:attrName>
                                        </p:attrNameLst>
                                      </p:cBhvr>
                                      <p:tavLst>
                                        <p:tav tm="0">
                                          <p:val>
                                            <p:strVal val="#ppt_x-0.25"/>
                                          </p:val>
                                        </p:tav>
                                        <p:tav tm="100000">
                                          <p:val>
                                            <p:strVal val="#ppt_x"/>
                                          </p:val>
                                        </p:tav>
                                      </p:tavLst>
                                    </p:anim>
                                    <p:anim calcmode="lin" valueType="num">
                                      <p:cBhvr additive="repl">
                                        <p:cTn id="549" dur="664">
                                          <p:stCondLst>
                                            <p:cond delay="0"/>
                                          </p:stCondLst>
                                        </p:cTn>
                                        <p:tgtEl>
                                          <p:spTgt spid="216"/>
                                        </p:tgtEl>
                                        <p:attrNameLst>
                                          <p:attrName>ppt_y</p:attrName>
                                        </p:attrNameLst>
                                      </p:cBhvr>
                                      <p:tavLst>
                                        <p:tav fmla="y-sin(pi*$)/3" tm="0">
                                          <p:val>
                                            <p:fltVal val="0.5"/>
                                          </p:val>
                                        </p:tav>
                                        <p:tav fmla="y-sin(pi*$)/3" tm="100000">
                                          <p:val>
                                            <p:fltVal val="1"/>
                                          </p:val>
                                        </p:tav>
                                      </p:tavLst>
                                    </p:anim>
                                    <p:anim calcmode="lin" valueType="num">
                                      <p:cBhvr additive="repl">
                                        <p:cTn id="550" dur="664">
                                          <p:stCondLst>
                                            <p:cond delay="664"/>
                                          </p:stCondLst>
                                        </p:cTn>
                                        <p:tgtEl>
                                          <p:spTgt spid="216"/>
                                        </p:tgtEl>
                                        <p:attrNameLst>
                                          <p:attrName>ppt_y</p:attrName>
                                        </p:attrNameLst>
                                      </p:cBhvr>
                                      <p:tavLst>
                                        <p:tav fmla="y-sin(pi*$)/9" tm="0">
                                          <p:val>
                                            <p:fltVal val="0"/>
                                          </p:val>
                                        </p:tav>
                                        <p:tav fmla="y-sin(pi*$)/9" tm="100000">
                                          <p:val>
                                            <p:fltVal val="1"/>
                                          </p:val>
                                        </p:tav>
                                      </p:tavLst>
                                    </p:anim>
                                    <p:anim calcmode="lin" valueType="num">
                                      <p:cBhvr additive="repl">
                                        <p:cTn id="551" dur="332">
                                          <p:stCondLst>
                                            <p:cond delay="1324"/>
                                          </p:stCondLst>
                                        </p:cTn>
                                        <p:tgtEl>
                                          <p:spTgt spid="216"/>
                                        </p:tgtEl>
                                        <p:attrNameLst>
                                          <p:attrName>ppt_y</p:attrName>
                                        </p:attrNameLst>
                                      </p:cBhvr>
                                      <p:tavLst>
                                        <p:tav fmla="y-sin(pi*$)/27" tm="0">
                                          <p:val>
                                            <p:fltVal val="0"/>
                                          </p:val>
                                        </p:tav>
                                        <p:tav fmla="y-sin(pi*$)/27" tm="100000">
                                          <p:val>
                                            <p:fltVal val="1"/>
                                          </p:val>
                                        </p:tav>
                                      </p:tavLst>
                                    </p:anim>
                                    <p:anim calcmode="lin" valueType="num">
                                      <p:cBhvr additive="repl">
                                        <p:cTn id="552" dur="164">
                                          <p:stCondLst>
                                            <p:cond delay="1656"/>
                                          </p:stCondLst>
                                        </p:cTn>
                                        <p:tgtEl>
                                          <p:spTgt spid="216"/>
                                        </p:tgtEl>
                                        <p:attrNameLst>
                                          <p:attrName>ppt_y</p:attrName>
                                        </p:attrNameLst>
                                      </p:cBhvr>
                                      <p:tavLst>
                                        <p:tav fmla="y-sin(pi*$)/81" tm="0">
                                          <p:val>
                                            <p:fltVal val="0"/>
                                          </p:val>
                                        </p:tav>
                                        <p:tav fmla="y-sin(pi*$)/81" tm="100000">
                                          <p:val>
                                            <p:fltVal val="1"/>
                                          </p:val>
                                        </p:tav>
                                      </p:tavLst>
                                    </p:anim>
                                    <p:animScale>
                                      <p:cBhvr>
                                        <p:cTn id="553" dur="26" fill="hold">
                                          <p:stCondLst>
                                            <p:cond delay="650"/>
                                          </p:stCondLst>
                                        </p:cTn>
                                        <p:tgtEl>
                                          <p:spTgt spid="216"/>
                                        </p:tgtEl>
                                      </p:cBhvr>
                                      <p:to x="100000" y="60000"/>
                                    </p:animScale>
                                    <p:animScale>
                                      <p:cBhvr>
                                        <p:cTn id="554" dur="166" fill="hold">
                                          <p:stCondLst>
                                            <p:cond delay="676"/>
                                          </p:stCondLst>
                                        </p:cTn>
                                        <p:tgtEl>
                                          <p:spTgt spid="216"/>
                                        </p:tgtEl>
                                      </p:cBhvr>
                                      <p:to x="100000" y="100000"/>
                                    </p:animScale>
                                    <p:animScale>
                                      <p:cBhvr>
                                        <p:cTn id="555" dur="26" fill="hold">
                                          <p:stCondLst>
                                            <p:cond delay="1312"/>
                                          </p:stCondLst>
                                        </p:cTn>
                                        <p:tgtEl>
                                          <p:spTgt spid="216"/>
                                        </p:tgtEl>
                                      </p:cBhvr>
                                      <p:to x="100000" y="80000"/>
                                    </p:animScale>
                                    <p:animScale>
                                      <p:cBhvr>
                                        <p:cTn id="556" dur="166" fill="hold">
                                          <p:stCondLst>
                                            <p:cond delay="1338"/>
                                          </p:stCondLst>
                                        </p:cTn>
                                        <p:tgtEl>
                                          <p:spTgt spid="216"/>
                                        </p:tgtEl>
                                      </p:cBhvr>
                                      <p:to x="100000" y="100000"/>
                                    </p:animScale>
                                    <p:animScale>
                                      <p:cBhvr>
                                        <p:cTn id="557" dur="26" fill="hold">
                                          <p:stCondLst>
                                            <p:cond delay="1642"/>
                                          </p:stCondLst>
                                        </p:cTn>
                                        <p:tgtEl>
                                          <p:spTgt spid="216"/>
                                        </p:tgtEl>
                                      </p:cBhvr>
                                      <p:to x="100000" y="90000"/>
                                    </p:animScale>
                                    <p:animScale>
                                      <p:cBhvr>
                                        <p:cTn id="558" dur="166" fill="hold">
                                          <p:stCondLst>
                                            <p:cond delay="1668"/>
                                          </p:stCondLst>
                                        </p:cTn>
                                        <p:tgtEl>
                                          <p:spTgt spid="216"/>
                                        </p:tgtEl>
                                      </p:cBhvr>
                                      <p:to x="100000" y="100000"/>
                                    </p:animScale>
                                    <p:animScale>
                                      <p:cBhvr>
                                        <p:cTn id="559" dur="26" fill="hold">
                                          <p:stCondLst>
                                            <p:cond delay="1808"/>
                                          </p:stCondLst>
                                        </p:cTn>
                                        <p:tgtEl>
                                          <p:spTgt spid="216"/>
                                        </p:tgtEl>
                                      </p:cBhvr>
                                      <p:to x="100000" y="95000"/>
                                    </p:animScale>
                                    <p:animScale>
                                      <p:cBhvr>
                                        <p:cTn id="560" dur="166" fill="hold">
                                          <p:stCondLst>
                                            <p:cond delay="1834"/>
                                          </p:stCondLst>
                                        </p:cTn>
                                        <p:tgtEl>
                                          <p:spTgt spid="216"/>
                                        </p:tgtEl>
                                      </p:cBhvr>
                                      <p:to x="100000" y="100000"/>
                                    </p:animScale>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Εκκεντροφόρος Άξονας</a:t>
            </a:r>
            <a:endParaRPr b="0" lang="en-US" sz="2300" spc="-1" strike="noStrike">
              <a:solidFill>
                <a:srgbClr val="000000"/>
              </a:solidFill>
              <a:latin typeface="Arial"/>
            </a:endParaRPr>
          </a:p>
        </p:txBody>
      </p:sp>
      <p:sp>
        <p:nvSpPr>
          <p:cNvPr id="96" name="8 - TextBox"/>
          <p:cNvSpPr/>
          <p:nvPr/>
        </p:nvSpPr>
        <p:spPr>
          <a:xfrm>
            <a:off x="395640" y="627480"/>
            <a:ext cx="8280720" cy="20098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Ο εκκεντροφόρος, είναι ένας άξονας που στηρίζεται επάνω σε στροφείς, ο αριθμός των οποίων εξαρτάται από τον αριθμό των κυλίνδρων του κινητήρα.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Ο άξονας αυτός φέρει μία σειρά από έκκεντρα, που συνήθως είναι τόσα, όσες και οι βαλβίδες εισαγωγής και εξαγωγής του καυσίμου και των καυσαερίων. Προορισμός του εκκεντροφόρου άξονα είναι να ανοίγει τις βαλβίδες την κατάλληλη στιγμή</a:t>
            </a:r>
            <a:endParaRPr b="0" lang="en-US" sz="1800" spc="-1" strike="noStrike">
              <a:solidFill>
                <a:srgbClr val="000000"/>
              </a:solidFill>
              <a:latin typeface="Arial"/>
            </a:endParaRPr>
          </a:p>
        </p:txBody>
      </p:sp>
      <p:pic>
        <p:nvPicPr>
          <p:cNvPr id="97" name="Picture 2" descr=""/>
          <p:cNvPicPr/>
          <p:nvPr/>
        </p:nvPicPr>
        <p:blipFill>
          <a:blip r:embed="rId1"/>
          <a:stretch/>
        </p:blipFill>
        <p:spPr>
          <a:xfrm>
            <a:off x="1935360" y="2926440"/>
            <a:ext cx="5228640" cy="1805400"/>
          </a:xfrm>
          <a:prstGeom prst="rect">
            <a:avLst/>
          </a:prstGeom>
          <a:ln w="9525">
            <a:noFill/>
          </a:ln>
        </p:spPr>
      </p:pic>
    </p:spTree>
  </p:cSld>
  <p:transition>
    <p:pull dir="rd"/>
  </p:transition>
  <p:timing>
    <p:tnLst>
      <p:par>
        <p:cTn id="14" dur="indefinite" restart="never" nodeType="tmRoot">
          <p:childTnLst>
            <p:seq>
              <p:cTn id="15" dur="indefinite" nodeType="mainSeq">
                <p:childTnLst>
                  <p:par>
                    <p:cTn id="16" fill="hold">
                      <p:stCondLst>
                        <p:cond delay="indefinite"/>
                      </p:stCondLst>
                      <p:childTnLst>
                        <p:par>
                          <p:cTn id="17" fill="hold">
                            <p:stCondLst>
                              <p:cond delay="0"/>
                            </p:stCondLst>
                            <p:childTnLst>
                              <p:par>
                                <p:cTn id="18" nodeType="clickEffect" fill="hold" presetClass="entr" presetID="2" presetSubtype="4">
                                  <p:stCondLst>
                                    <p:cond delay="0"/>
                                  </p:stCondLst>
                                  <p:childTnLst>
                                    <p:set>
                                      <p:cBhvr>
                                        <p:cTn id="19" dur="1" fill="hold">
                                          <p:stCondLst>
                                            <p:cond delay="0"/>
                                          </p:stCondLst>
                                        </p:cTn>
                                        <p:tgtEl>
                                          <p:spTgt spid="96">
                                            <p:txEl>
                                              <p:pRg st="2" end="2"/>
                                            </p:txEl>
                                          </p:spTgt>
                                        </p:tgtEl>
                                        <p:attrNameLst>
                                          <p:attrName>style.visibility</p:attrName>
                                        </p:attrNameLst>
                                      </p:cBhvr>
                                      <p:to>
                                        <p:strVal val="visible"/>
                                      </p:to>
                                    </p:set>
                                    <p:anim calcmode="lin" valueType="num">
                                      <p:cBhvr additive="repl">
                                        <p:cTn id="20" dur="500" fill="hold"/>
                                        <p:tgtEl>
                                          <p:spTgt spid="96">
                                            <p:txEl>
                                              <p:pRg st="2" end="2"/>
                                            </p:txEl>
                                          </p:spTgt>
                                        </p:tgtEl>
                                        <p:attrNameLst>
                                          <p:attrName>ppt_x</p:attrName>
                                        </p:attrNameLst>
                                      </p:cBhvr>
                                      <p:tavLst>
                                        <p:tav tm="0">
                                          <p:val>
                                            <p:strVal val="#ppt_x"/>
                                          </p:val>
                                        </p:tav>
                                        <p:tav tm="100000">
                                          <p:val>
                                            <p:strVal val="#ppt_x"/>
                                          </p:val>
                                        </p:tav>
                                      </p:tavLst>
                                    </p:anim>
                                    <p:anim calcmode="lin" valueType="num">
                                      <p:cBhvr additive="repl">
                                        <p:cTn id="21" dur="500" fill="hold"/>
                                        <p:tgtEl>
                                          <p:spTgt spid="9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Εκκεντροφόρος Άξονας</a:t>
            </a:r>
            <a:endParaRPr b="0" lang="en-US" sz="2300" spc="-1" strike="noStrike">
              <a:solidFill>
                <a:srgbClr val="000000"/>
              </a:solidFill>
              <a:latin typeface="Arial"/>
            </a:endParaRPr>
          </a:p>
        </p:txBody>
      </p:sp>
      <p:sp>
        <p:nvSpPr>
          <p:cNvPr id="99" name="8 - TextBox"/>
          <p:cNvSpPr/>
          <p:nvPr/>
        </p:nvSpPr>
        <p:spPr>
          <a:xfrm>
            <a:off x="4212000" y="1034640"/>
            <a:ext cx="4536000" cy="2163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700" spc="-1" strike="noStrike">
                <a:solidFill>
                  <a:srgbClr val="000000"/>
                </a:solidFill>
                <a:latin typeface="Arial"/>
              </a:rPr>
              <a:t>Το υλικό κατασκευής του είναι ο </a:t>
            </a:r>
            <a:endParaRPr b="0" lang="en-US" sz="1700" spc="-1" strike="noStrike">
              <a:solidFill>
                <a:srgbClr val="000000"/>
              </a:solidFill>
              <a:latin typeface="Arial"/>
            </a:endParaRPr>
          </a:p>
          <a:p>
            <a:pPr algn="ctr">
              <a:lnSpc>
                <a:spcPct val="100000"/>
              </a:lnSpc>
            </a:pPr>
            <a:r>
              <a:rPr b="0" lang="el-GR" sz="1700" spc="-1" strike="noStrike">
                <a:solidFill>
                  <a:srgbClr val="000000"/>
                </a:solidFill>
                <a:latin typeface="Arial"/>
              </a:rPr>
              <a:t>σφυρήλατος χάλυβας υψηλής αντοχής. </a:t>
            </a:r>
            <a:endParaRPr b="0" lang="en-US" sz="1700" spc="-1" strike="noStrike">
              <a:solidFill>
                <a:srgbClr val="000000"/>
              </a:solidFill>
              <a:latin typeface="Arial"/>
            </a:endParaRPr>
          </a:p>
          <a:p>
            <a:pPr algn="ctr">
              <a:lnSpc>
                <a:spcPct val="100000"/>
              </a:lnSpc>
            </a:pPr>
            <a:endParaRPr b="0" lang="en-US" sz="1700" spc="-1" strike="noStrike">
              <a:solidFill>
                <a:srgbClr val="000000"/>
              </a:solidFill>
              <a:latin typeface="Arial"/>
            </a:endParaRPr>
          </a:p>
          <a:p>
            <a:pPr algn="ctr">
              <a:lnSpc>
                <a:spcPct val="100000"/>
              </a:lnSpc>
            </a:pPr>
            <a:endParaRPr b="0" lang="en-US" sz="1700" spc="-1" strike="noStrike">
              <a:solidFill>
                <a:srgbClr val="000000"/>
              </a:solidFill>
              <a:latin typeface="Arial"/>
            </a:endParaRPr>
          </a:p>
          <a:p>
            <a:pPr algn="ctr">
              <a:lnSpc>
                <a:spcPct val="100000"/>
              </a:lnSpc>
            </a:pPr>
            <a:r>
              <a:rPr b="0" lang="el-GR" sz="1700" spc="-1" strike="noStrike">
                <a:solidFill>
                  <a:srgbClr val="000000"/>
                </a:solidFill>
                <a:latin typeface="Arial"/>
              </a:rPr>
              <a:t>Σε ορισμένες μάλιστα περιπτώσεις χρησιμοποιούνται και χυτοί εκκεντροφόροι με μεγάλη ακρίβεια και κατάλληλη σκλήρυνση των έκκεντρων τους.</a:t>
            </a:r>
            <a:endParaRPr b="0" lang="en-US" sz="1700" spc="-1" strike="noStrike">
              <a:solidFill>
                <a:srgbClr val="000000"/>
              </a:solidFill>
              <a:latin typeface="Arial"/>
            </a:endParaRPr>
          </a:p>
        </p:txBody>
      </p:sp>
      <p:pic>
        <p:nvPicPr>
          <p:cNvPr id="100" name="Picture 2" descr="http://www.turnermotorsport.com/image/engine/engine_e9x_m3_schrick_cams_e90_e92_m3_cam_shafts_284_degree_0485A_1841_0485E_1.jpg"/>
          <p:cNvPicPr/>
          <p:nvPr/>
        </p:nvPicPr>
        <p:blipFill>
          <a:blip r:embed="rId1"/>
          <a:stretch/>
        </p:blipFill>
        <p:spPr>
          <a:xfrm>
            <a:off x="525960" y="1131480"/>
            <a:ext cx="3685680" cy="2218680"/>
          </a:xfrm>
          <a:prstGeom prst="rect">
            <a:avLst/>
          </a:prstGeom>
          <a:ln w="0">
            <a:noFill/>
          </a:ln>
        </p:spPr>
      </p:pic>
    </p:spTree>
  </p:cSld>
  <p:transition>
    <p:pull dir="rd"/>
  </p:transition>
  <p:timing>
    <p:tnLst>
      <p:par>
        <p:cTn id="22" dur="indefinite" restart="never" nodeType="tmRoot">
          <p:childTnLst>
            <p:seq>
              <p:cTn id="23" dur="indefinite" nodeType="mainSeq">
                <p:childTnLst>
                  <p:par>
                    <p:cTn id="24" fill="hold">
                      <p:stCondLst>
                        <p:cond delay="indefinite"/>
                      </p:stCondLst>
                      <p:childTnLst>
                        <p:par>
                          <p:cTn id="25" fill="hold">
                            <p:stCondLst>
                              <p:cond delay="0"/>
                            </p:stCondLst>
                            <p:childTnLst>
                              <p:par>
                                <p:cTn id="26" nodeType="clickEffect" fill="hold" presetClass="entr" presetID="2" presetSubtype="4">
                                  <p:stCondLst>
                                    <p:cond delay="0"/>
                                  </p:stCondLst>
                                  <p:childTnLst>
                                    <p:set>
                                      <p:cBhvr>
                                        <p:cTn id="27" dur="1" fill="hold">
                                          <p:stCondLst>
                                            <p:cond delay="0"/>
                                          </p:stCondLst>
                                        </p:cTn>
                                        <p:tgtEl>
                                          <p:spTgt spid="99">
                                            <p:txEl>
                                              <p:pRg st="4" end="4"/>
                                            </p:txEl>
                                          </p:spTgt>
                                        </p:tgtEl>
                                        <p:attrNameLst>
                                          <p:attrName>style.visibility</p:attrName>
                                        </p:attrNameLst>
                                      </p:cBhvr>
                                      <p:to>
                                        <p:strVal val="visible"/>
                                      </p:to>
                                    </p:set>
                                    <p:anim calcmode="lin" valueType="num">
                                      <p:cBhvr additive="repl">
                                        <p:cTn id="28" dur="500" fill="hold"/>
                                        <p:tgtEl>
                                          <p:spTgt spid="99">
                                            <p:txEl>
                                              <p:pRg st="4" end="4"/>
                                            </p:txEl>
                                          </p:spTgt>
                                        </p:tgtEl>
                                        <p:attrNameLst>
                                          <p:attrName>ppt_x</p:attrName>
                                        </p:attrNameLst>
                                      </p:cBhvr>
                                      <p:tavLst>
                                        <p:tav tm="0">
                                          <p:val>
                                            <p:strVal val="#ppt_x"/>
                                          </p:val>
                                        </p:tav>
                                        <p:tav tm="100000">
                                          <p:val>
                                            <p:strVal val="#ppt_x"/>
                                          </p:val>
                                        </p:tav>
                                      </p:tavLst>
                                    </p:anim>
                                    <p:anim calcmode="lin" valueType="num">
                                      <p:cBhvr additive="repl">
                                        <p:cTn id="29" dur="500" fill="hold"/>
                                        <p:tgtEl>
                                          <p:spTgt spid="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Εκκεντροφόρος Άξονας</a:t>
            </a:r>
            <a:endParaRPr b="0" lang="en-US" sz="2300" spc="-1" strike="noStrike">
              <a:solidFill>
                <a:srgbClr val="000000"/>
              </a:solidFill>
              <a:latin typeface="Arial"/>
            </a:endParaRPr>
          </a:p>
        </p:txBody>
      </p:sp>
      <p:sp>
        <p:nvSpPr>
          <p:cNvPr id="102" name="5 - TextBox"/>
          <p:cNvSpPr/>
          <p:nvPr/>
        </p:nvSpPr>
        <p:spPr>
          <a:xfrm>
            <a:off x="395640" y="771480"/>
            <a:ext cx="8352720" cy="30157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0000"/>
                </a:solidFill>
                <a:latin typeface="Arial"/>
              </a:rPr>
              <a:t>Θέση του εκκεντροφόρου άξονα</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Η θέση του εκκεντροφόρου άξονα εξαρτάται από τη σχεδίαση του κινητήρα και από τη θέση που έχουν οι βαλβίδες. Έτσι, υπάρχουν:</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nSpc>
                <a:spcPct val="100000"/>
              </a:lnSpc>
              <a:spcAft>
                <a:spcPts val="1800"/>
              </a:spcAft>
            </a:pPr>
            <a:r>
              <a:rPr b="0" lang="el-GR" sz="1800" spc="-1" strike="noStrike">
                <a:solidFill>
                  <a:srgbClr val="000000"/>
                </a:solidFill>
                <a:latin typeface="Arial"/>
              </a:rPr>
              <a:t>1. Κινητήρας με βαλβίδες στην κυλινδροκεφαλή και τον εκκεντροφόρο άξονα στα πλάγια.</a:t>
            </a:r>
            <a:endParaRPr b="0" lang="en-US" sz="1800" spc="-1" strike="noStrike">
              <a:solidFill>
                <a:srgbClr val="000000"/>
              </a:solidFill>
              <a:latin typeface="Arial"/>
            </a:endParaRPr>
          </a:p>
          <a:p>
            <a:pPr>
              <a:lnSpc>
                <a:spcPct val="100000"/>
              </a:lnSpc>
              <a:spcAft>
                <a:spcPts val="1800"/>
              </a:spcAft>
            </a:pPr>
            <a:r>
              <a:rPr b="0" lang="el-GR" sz="1800" spc="-1" strike="noStrike">
                <a:solidFill>
                  <a:srgbClr val="000000"/>
                </a:solidFill>
                <a:latin typeface="Arial"/>
              </a:rPr>
              <a:t>2. Κινητήρας με τις βαλβίδες και τον εκκεντροφόρο άξονα στην κυλινδροκεφαλή. </a:t>
            </a:r>
            <a:endParaRPr b="0" lang="en-US" sz="1800" spc="-1" strike="noStrike">
              <a:solidFill>
                <a:srgbClr val="000000"/>
              </a:solidFill>
              <a:latin typeface="Arial"/>
            </a:endParaRPr>
          </a:p>
          <a:p>
            <a:pPr>
              <a:lnSpc>
                <a:spcPct val="100000"/>
              </a:lnSpc>
              <a:spcAft>
                <a:spcPts val="1800"/>
              </a:spcAft>
            </a:pPr>
            <a:r>
              <a:rPr b="0" lang="el-GR" sz="1800" spc="-1" strike="noStrike">
                <a:solidFill>
                  <a:srgbClr val="000000"/>
                </a:solidFill>
                <a:latin typeface="Arial"/>
              </a:rPr>
              <a:t>3. Κινητήρας με βαλβίδες και εκκεντροφόρο άξονα στα πλάγια. </a:t>
            </a:r>
            <a:endParaRPr b="0" lang="en-US" sz="1800" spc="-1" strike="noStrike">
              <a:solidFill>
                <a:srgbClr val="000000"/>
              </a:solidFill>
              <a:latin typeface="Arial"/>
            </a:endParaRPr>
          </a:p>
        </p:txBody>
      </p:sp>
    </p:spTree>
  </p:cSld>
  <p:transition>
    <p:pull dir="rd"/>
  </p:transition>
  <p:timing>
    <p:tnLst>
      <p:par>
        <p:cTn id="30" dur="indefinite" restart="never" nodeType="tmRoot">
          <p:childTnLst>
            <p:seq>
              <p:cTn id="31" dur="indefinite" nodeType="mainSeq">
                <p:childTnLst>
                  <p:par>
                    <p:cTn id="32" fill="hold">
                      <p:stCondLst>
                        <p:cond delay="indefinite"/>
                      </p:stCondLst>
                      <p:childTnLst>
                        <p:par>
                          <p:cTn id="33" fill="hold">
                            <p:stCondLst>
                              <p:cond delay="0"/>
                            </p:stCondLst>
                            <p:childTnLst>
                              <p:par>
                                <p:cTn id="34" nodeType="clickEffect" fill="hold" presetClass="entr" presetID="2" presetSubtype="4">
                                  <p:stCondLst>
                                    <p:cond delay="0"/>
                                  </p:stCondLst>
                                  <p:childTnLst>
                                    <p:set>
                                      <p:cBhvr>
                                        <p:cTn id="35" dur="1" fill="hold">
                                          <p:stCondLst>
                                            <p:cond delay="0"/>
                                          </p:stCondLst>
                                        </p:cTn>
                                        <p:tgtEl>
                                          <p:spTgt spid="102">
                                            <p:txEl>
                                              <p:pRg st="4" end="4"/>
                                            </p:txEl>
                                          </p:spTgt>
                                        </p:tgtEl>
                                        <p:attrNameLst>
                                          <p:attrName>style.visibility</p:attrName>
                                        </p:attrNameLst>
                                      </p:cBhvr>
                                      <p:to>
                                        <p:strVal val="visible"/>
                                      </p:to>
                                    </p:set>
                                    <p:anim calcmode="lin" valueType="num">
                                      <p:cBhvr additive="repl">
                                        <p:cTn id="36" dur="500" fill="hold"/>
                                        <p:tgtEl>
                                          <p:spTgt spid="102">
                                            <p:txEl>
                                              <p:pRg st="4" end="4"/>
                                            </p:txEl>
                                          </p:spTgt>
                                        </p:tgtEl>
                                        <p:attrNameLst>
                                          <p:attrName>ppt_x</p:attrName>
                                        </p:attrNameLst>
                                      </p:cBhvr>
                                      <p:tavLst>
                                        <p:tav tm="0">
                                          <p:val>
                                            <p:strVal val="#ppt_x"/>
                                          </p:val>
                                        </p:tav>
                                        <p:tav tm="100000">
                                          <p:val>
                                            <p:strVal val="#ppt_x"/>
                                          </p:val>
                                        </p:tav>
                                      </p:tavLst>
                                    </p:anim>
                                    <p:anim calcmode="lin" valueType="num">
                                      <p:cBhvr additive="repl">
                                        <p:cTn id="37" dur="500" fill="hold"/>
                                        <p:tgtEl>
                                          <p:spTgt spid="10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nodeType="clickEffect" fill="hold" presetClass="entr" presetID="2" presetSubtype="4">
                                  <p:stCondLst>
                                    <p:cond delay="0"/>
                                  </p:stCondLst>
                                  <p:childTnLst>
                                    <p:set>
                                      <p:cBhvr>
                                        <p:cTn id="41" dur="1" fill="hold">
                                          <p:stCondLst>
                                            <p:cond delay="0"/>
                                          </p:stCondLst>
                                        </p:cTn>
                                        <p:tgtEl>
                                          <p:spTgt spid="102">
                                            <p:txEl>
                                              <p:pRg st="5" end="5"/>
                                            </p:txEl>
                                          </p:spTgt>
                                        </p:tgtEl>
                                        <p:attrNameLst>
                                          <p:attrName>style.visibility</p:attrName>
                                        </p:attrNameLst>
                                      </p:cBhvr>
                                      <p:to>
                                        <p:strVal val="visible"/>
                                      </p:to>
                                    </p:set>
                                    <p:anim calcmode="lin" valueType="num">
                                      <p:cBhvr additive="repl">
                                        <p:cTn id="42" dur="500" fill="hold"/>
                                        <p:tgtEl>
                                          <p:spTgt spid="102">
                                            <p:txEl>
                                              <p:pRg st="5" end="5"/>
                                            </p:txEl>
                                          </p:spTgt>
                                        </p:tgtEl>
                                        <p:attrNameLst>
                                          <p:attrName>ppt_x</p:attrName>
                                        </p:attrNameLst>
                                      </p:cBhvr>
                                      <p:tavLst>
                                        <p:tav tm="0">
                                          <p:val>
                                            <p:strVal val="#ppt_x"/>
                                          </p:val>
                                        </p:tav>
                                        <p:tav tm="100000">
                                          <p:val>
                                            <p:strVal val="#ppt_x"/>
                                          </p:val>
                                        </p:tav>
                                      </p:tavLst>
                                    </p:anim>
                                    <p:anim calcmode="lin" valueType="num">
                                      <p:cBhvr additive="repl">
                                        <p:cTn id="43" dur="500" fill="hold"/>
                                        <p:tgtEl>
                                          <p:spTgt spid="10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nodeType="clickEffect" fill="hold" presetClass="entr" presetID="2" presetSubtype="4">
                                  <p:stCondLst>
                                    <p:cond delay="0"/>
                                  </p:stCondLst>
                                  <p:childTnLst>
                                    <p:set>
                                      <p:cBhvr>
                                        <p:cTn id="47" dur="1" fill="hold">
                                          <p:stCondLst>
                                            <p:cond delay="0"/>
                                          </p:stCondLst>
                                        </p:cTn>
                                        <p:tgtEl>
                                          <p:spTgt spid="102">
                                            <p:txEl>
                                              <p:pRg st="6" end="6"/>
                                            </p:txEl>
                                          </p:spTgt>
                                        </p:tgtEl>
                                        <p:attrNameLst>
                                          <p:attrName>style.visibility</p:attrName>
                                        </p:attrNameLst>
                                      </p:cBhvr>
                                      <p:to>
                                        <p:strVal val="visible"/>
                                      </p:to>
                                    </p:set>
                                    <p:anim calcmode="lin" valueType="num">
                                      <p:cBhvr additive="repl">
                                        <p:cTn id="48" dur="500" fill="hold"/>
                                        <p:tgtEl>
                                          <p:spTgt spid="102">
                                            <p:txEl>
                                              <p:pRg st="6" end="6"/>
                                            </p:txEl>
                                          </p:spTgt>
                                        </p:tgtEl>
                                        <p:attrNameLst>
                                          <p:attrName>ppt_x</p:attrName>
                                        </p:attrNameLst>
                                      </p:cBhvr>
                                      <p:tavLst>
                                        <p:tav tm="0">
                                          <p:val>
                                            <p:strVal val="#ppt_x"/>
                                          </p:val>
                                        </p:tav>
                                        <p:tav tm="100000">
                                          <p:val>
                                            <p:strVal val="#ppt_x"/>
                                          </p:val>
                                        </p:tav>
                                      </p:tavLst>
                                    </p:anim>
                                    <p:anim calcmode="lin" valueType="num">
                                      <p:cBhvr additive="repl">
                                        <p:cTn id="49" dur="500" fill="hold"/>
                                        <p:tgtEl>
                                          <p:spTgt spid="10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Εκκεντροφόρος Άξονας</a:t>
            </a:r>
            <a:endParaRPr b="0" lang="en-US" sz="2300" spc="-1" strike="noStrike">
              <a:solidFill>
                <a:srgbClr val="000000"/>
              </a:solidFill>
              <a:latin typeface="Arial"/>
            </a:endParaRPr>
          </a:p>
        </p:txBody>
      </p:sp>
      <p:sp>
        <p:nvSpPr>
          <p:cNvPr id="104" name="3 - TextBox"/>
          <p:cNvSpPr/>
          <p:nvPr/>
        </p:nvSpPr>
        <p:spPr>
          <a:xfrm>
            <a:off x="251640" y="555480"/>
            <a:ext cx="85687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chemeClr val="accent4">
                    <a:lumMod val="50000"/>
                  </a:schemeClr>
                </a:solidFill>
                <a:latin typeface="Calibri"/>
              </a:rPr>
              <a:t>1. Κινητήρας με βαλβίδες στην κυλινδροκεφαλή και τον εκκεντροφόρο άξονα στα πλάγια. </a:t>
            </a:r>
            <a:endParaRPr b="0" lang="en-US" sz="1800" spc="-1" strike="noStrike">
              <a:solidFill>
                <a:srgbClr val="000000"/>
              </a:solidFill>
              <a:latin typeface="Arial"/>
            </a:endParaRPr>
          </a:p>
        </p:txBody>
      </p:sp>
      <p:sp>
        <p:nvSpPr>
          <p:cNvPr id="105" name="5 - TextBox"/>
          <p:cNvSpPr/>
          <p:nvPr/>
        </p:nvSpPr>
        <p:spPr>
          <a:xfrm>
            <a:off x="323640" y="1347480"/>
            <a:ext cx="2880000" cy="25585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0000"/>
                </a:solidFill>
                <a:latin typeface="Calibri"/>
              </a:rPr>
              <a:t>Στην περίπτωση αυτή για να κινηθούν οι βαλβίδες χρησιμοποιείται ένας μηχανισμός κίνησης που περιλαμβάνει το ωστήριο (ποτηράκι), την ωστική ράβδο (καλάμι), το ζύγωθρο (κοκοράκι) και τον πληκτροφορέα (πιανόλα).</a:t>
            </a:r>
            <a:endParaRPr b="0" lang="en-US" sz="1800" spc="-1" strike="noStrike">
              <a:solidFill>
                <a:srgbClr val="000000"/>
              </a:solidFill>
              <a:latin typeface="Arial"/>
            </a:endParaRPr>
          </a:p>
        </p:txBody>
      </p:sp>
      <p:pic>
        <p:nvPicPr>
          <p:cNvPr id="106" name="Picture 1" descr=""/>
          <p:cNvPicPr/>
          <p:nvPr/>
        </p:nvPicPr>
        <p:blipFill>
          <a:blip r:embed="rId1"/>
          <a:stretch/>
        </p:blipFill>
        <p:spPr>
          <a:xfrm>
            <a:off x="3276000" y="1131480"/>
            <a:ext cx="1944000" cy="3351960"/>
          </a:xfrm>
          <a:prstGeom prst="rect">
            <a:avLst/>
          </a:prstGeom>
          <a:ln w="9525">
            <a:noFill/>
          </a:ln>
        </p:spPr>
      </p:pic>
      <p:sp>
        <p:nvSpPr>
          <p:cNvPr id="107" name="6 - TextBox"/>
          <p:cNvSpPr/>
          <p:nvPr/>
        </p:nvSpPr>
        <p:spPr>
          <a:xfrm>
            <a:off x="5436000" y="1347480"/>
            <a:ext cx="3384000" cy="2788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700" spc="-1" strike="noStrike">
                <a:solidFill>
                  <a:srgbClr val="000000"/>
                </a:solidFill>
                <a:latin typeface="Calibri"/>
              </a:rPr>
              <a:t>Ο εκκεντροφόρος στα πλάγια και οι βαλβίδες επικεφαλής. </a:t>
            </a:r>
            <a:endParaRPr b="0" lang="en-US" sz="1700" spc="-1" strike="noStrike">
              <a:solidFill>
                <a:srgbClr val="000000"/>
              </a:solidFill>
              <a:latin typeface="Arial"/>
            </a:endParaRPr>
          </a:p>
          <a:p>
            <a:pPr algn="ctr">
              <a:lnSpc>
                <a:spcPct val="100000"/>
              </a:lnSpc>
            </a:pPr>
            <a:endParaRPr b="0" lang="en-US" sz="900" spc="-1" strike="noStrike">
              <a:solidFill>
                <a:srgbClr val="000000"/>
              </a:solidFill>
              <a:latin typeface="Arial"/>
            </a:endParaRPr>
          </a:p>
          <a:p>
            <a:pPr>
              <a:lnSpc>
                <a:spcPct val="100000"/>
              </a:lnSpc>
              <a:spcAft>
                <a:spcPts val="300"/>
              </a:spcAft>
            </a:pPr>
            <a:r>
              <a:rPr b="0" lang="el-GR" sz="1700" spc="-1" strike="noStrike">
                <a:solidFill>
                  <a:srgbClr val="000000"/>
                </a:solidFill>
                <a:latin typeface="Calibri"/>
              </a:rPr>
              <a:t>α. Εκκεντροφόρος </a:t>
            </a:r>
            <a:endParaRPr b="0" lang="en-US" sz="1700" spc="-1" strike="noStrike">
              <a:solidFill>
                <a:srgbClr val="000000"/>
              </a:solidFill>
              <a:latin typeface="Arial"/>
            </a:endParaRPr>
          </a:p>
          <a:p>
            <a:pPr>
              <a:lnSpc>
                <a:spcPct val="100000"/>
              </a:lnSpc>
              <a:spcAft>
                <a:spcPts val="300"/>
              </a:spcAft>
            </a:pPr>
            <a:r>
              <a:rPr b="0" lang="el-GR" sz="1700" spc="-1" strike="noStrike">
                <a:solidFill>
                  <a:srgbClr val="000000"/>
                </a:solidFill>
                <a:latin typeface="Calibri"/>
              </a:rPr>
              <a:t>β. Έκκεντρο </a:t>
            </a:r>
            <a:endParaRPr b="0" lang="en-US" sz="1700" spc="-1" strike="noStrike">
              <a:solidFill>
                <a:srgbClr val="000000"/>
              </a:solidFill>
              <a:latin typeface="Arial"/>
            </a:endParaRPr>
          </a:p>
          <a:p>
            <a:pPr>
              <a:lnSpc>
                <a:spcPct val="100000"/>
              </a:lnSpc>
              <a:spcAft>
                <a:spcPts val="300"/>
              </a:spcAft>
            </a:pPr>
            <a:r>
              <a:rPr b="0" lang="el-GR" sz="1700" spc="-1" strike="noStrike">
                <a:solidFill>
                  <a:srgbClr val="000000"/>
                </a:solidFill>
                <a:latin typeface="Calibri"/>
              </a:rPr>
              <a:t>γ. Ωστήριο (ποτηράκι) </a:t>
            </a:r>
            <a:endParaRPr b="0" lang="en-US" sz="1700" spc="-1" strike="noStrike">
              <a:solidFill>
                <a:srgbClr val="000000"/>
              </a:solidFill>
              <a:latin typeface="Arial"/>
            </a:endParaRPr>
          </a:p>
          <a:p>
            <a:pPr>
              <a:lnSpc>
                <a:spcPct val="100000"/>
              </a:lnSpc>
              <a:spcAft>
                <a:spcPts val="300"/>
              </a:spcAft>
            </a:pPr>
            <a:r>
              <a:rPr b="0" lang="el-GR" sz="1700" spc="-1" strike="noStrike">
                <a:solidFill>
                  <a:srgbClr val="000000"/>
                </a:solidFill>
                <a:latin typeface="Calibri"/>
              </a:rPr>
              <a:t>δ. Ωστική ράβδος (καλάμι) </a:t>
            </a:r>
            <a:endParaRPr b="0" lang="en-US" sz="1700" spc="-1" strike="noStrike">
              <a:solidFill>
                <a:srgbClr val="000000"/>
              </a:solidFill>
              <a:latin typeface="Arial"/>
            </a:endParaRPr>
          </a:p>
          <a:p>
            <a:pPr>
              <a:lnSpc>
                <a:spcPct val="100000"/>
              </a:lnSpc>
              <a:spcAft>
                <a:spcPts val="300"/>
              </a:spcAft>
            </a:pPr>
            <a:r>
              <a:rPr b="0" lang="el-GR" sz="1700" spc="-1" strike="noStrike">
                <a:solidFill>
                  <a:srgbClr val="000000"/>
                </a:solidFill>
                <a:latin typeface="Calibri"/>
              </a:rPr>
              <a:t>ε. Ζύγωθρο (κοκοράκι) </a:t>
            </a:r>
            <a:endParaRPr b="0" lang="en-US" sz="1700" spc="-1" strike="noStrike">
              <a:solidFill>
                <a:srgbClr val="000000"/>
              </a:solidFill>
              <a:latin typeface="Arial"/>
            </a:endParaRPr>
          </a:p>
          <a:p>
            <a:pPr>
              <a:lnSpc>
                <a:spcPct val="100000"/>
              </a:lnSpc>
              <a:spcAft>
                <a:spcPts val="300"/>
              </a:spcAft>
            </a:pPr>
            <a:r>
              <a:rPr b="0" lang="el-GR" sz="1700" spc="-1" strike="noStrike">
                <a:solidFill>
                  <a:srgbClr val="000000"/>
                </a:solidFill>
                <a:latin typeface="Calibri"/>
              </a:rPr>
              <a:t>στ. Πληκτροφορέας (πιανόλα) </a:t>
            </a:r>
            <a:endParaRPr b="0" lang="en-US" sz="1700" spc="-1" strike="noStrike">
              <a:solidFill>
                <a:srgbClr val="000000"/>
              </a:solidFill>
              <a:latin typeface="Arial"/>
            </a:endParaRPr>
          </a:p>
          <a:p>
            <a:pPr>
              <a:lnSpc>
                <a:spcPct val="100000"/>
              </a:lnSpc>
              <a:spcAft>
                <a:spcPts val="300"/>
              </a:spcAft>
            </a:pPr>
            <a:r>
              <a:rPr b="0" lang="el-GR" sz="1700" spc="-1" strike="noStrike">
                <a:solidFill>
                  <a:srgbClr val="000000"/>
                </a:solidFill>
                <a:latin typeface="Calibri"/>
              </a:rPr>
              <a:t>ζ. Βαλβίδα</a:t>
            </a:r>
            <a:endParaRPr b="0" lang="en-US" sz="1700" spc="-1" strike="noStrike">
              <a:solidFill>
                <a:srgbClr val="000000"/>
              </a:solidFill>
              <a:latin typeface="Arial"/>
            </a:endParaRPr>
          </a:p>
        </p:txBody>
      </p:sp>
    </p:spTree>
  </p:cSld>
  <p:transition>
    <p:pull dir="rd"/>
  </p:transition>
  <p:timing>
    <p:tnLst>
      <p:par>
        <p:cTn id="50" dur="indefinite" restart="never" nodeType="tmRoot">
          <p:childTnLst>
            <p:seq>
              <p:cTn id="51" dur="indefinite" nodeType="mainSeq">
                <p:childTnLst>
                  <p:par>
                    <p:cTn id="52" fill="hold">
                      <p:stCondLst>
                        <p:cond delay="indefinite"/>
                      </p:stCondLst>
                      <p:childTnLst>
                        <p:par>
                          <p:cTn id="53" fill="hold">
                            <p:stCondLst>
                              <p:cond delay="0"/>
                            </p:stCondLst>
                            <p:childTnLst>
                              <p:par>
                                <p:cTn id="54" nodeType="clickEffect" fill="hold" presetClass="entr" presetID="2" presetSubtype="4">
                                  <p:stCondLst>
                                    <p:cond delay="0"/>
                                  </p:stCondLst>
                                  <p:childTnLst>
                                    <p:set>
                                      <p:cBhvr>
                                        <p:cTn id="55" dur="1" fill="hold">
                                          <p:stCondLst>
                                            <p:cond delay="0"/>
                                          </p:stCondLst>
                                        </p:cTn>
                                        <p:tgtEl>
                                          <p:spTgt spid="105"/>
                                        </p:tgtEl>
                                        <p:attrNameLst>
                                          <p:attrName>style.visibility</p:attrName>
                                        </p:attrNameLst>
                                      </p:cBhvr>
                                      <p:to>
                                        <p:strVal val="visible"/>
                                      </p:to>
                                    </p:set>
                                    <p:anim calcmode="lin" valueType="num">
                                      <p:cBhvr additive="repl">
                                        <p:cTn id="56" dur="500" fill="hold"/>
                                        <p:tgtEl>
                                          <p:spTgt spid="105"/>
                                        </p:tgtEl>
                                        <p:attrNameLst>
                                          <p:attrName>ppt_x</p:attrName>
                                        </p:attrNameLst>
                                      </p:cBhvr>
                                      <p:tavLst>
                                        <p:tav tm="0">
                                          <p:val>
                                            <p:strVal val="#ppt_x"/>
                                          </p:val>
                                        </p:tav>
                                        <p:tav tm="100000">
                                          <p:val>
                                            <p:strVal val="#ppt_x"/>
                                          </p:val>
                                        </p:tav>
                                      </p:tavLst>
                                    </p:anim>
                                    <p:anim calcmode="lin" valueType="num">
                                      <p:cBhvr additive="repl">
                                        <p:cTn id="57"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nodeType="clickEffect" fill="hold" presetClass="entr" presetID="3" presetSubtype="10">
                                  <p:stCondLst>
                                    <p:cond delay="0"/>
                                  </p:stCondLst>
                                  <p:childTnLst>
                                    <p:set>
                                      <p:cBhvr>
                                        <p:cTn id="61" dur="1" fill="hold">
                                          <p:stCondLst>
                                            <p:cond delay="0"/>
                                          </p:stCondLst>
                                        </p:cTn>
                                        <p:tgtEl>
                                          <p:spTgt spid="106"/>
                                        </p:tgtEl>
                                        <p:attrNameLst>
                                          <p:attrName>style.visibility</p:attrName>
                                        </p:attrNameLst>
                                      </p:cBhvr>
                                      <p:to>
                                        <p:strVal val="visible"/>
                                      </p:to>
                                    </p:set>
                                    <p:animEffect filter="blinds(horizontal)" transition="in">
                                      <p:cBhvr additive="repl">
                                        <p:cTn id="62" dur="500"/>
                                        <p:tgtEl>
                                          <p:spTgt spid="106"/>
                                        </p:tgtEl>
                                      </p:cBhvr>
                                    </p:animEffect>
                                  </p:childTnLst>
                                </p:cTn>
                              </p:par>
                              <p:par>
                                <p:cTn id="63" nodeType="withEffect" fill="hold" presetClass="entr" presetID="3" presetSubtype="10">
                                  <p:stCondLst>
                                    <p:cond delay="0"/>
                                  </p:stCondLst>
                                  <p:childTnLst>
                                    <p:set>
                                      <p:cBhvr>
                                        <p:cTn id="64" dur="1" fill="hold">
                                          <p:stCondLst>
                                            <p:cond delay="0"/>
                                          </p:stCondLst>
                                        </p:cTn>
                                        <p:tgtEl>
                                          <p:spTgt spid="107"/>
                                        </p:tgtEl>
                                        <p:attrNameLst>
                                          <p:attrName>style.visibility</p:attrName>
                                        </p:attrNameLst>
                                      </p:cBhvr>
                                      <p:to>
                                        <p:strVal val="visible"/>
                                      </p:to>
                                    </p:set>
                                    <p:animEffect filter="blinds(horizontal)" transition="in">
                                      <p:cBhvr additive="repl">
                                        <p:cTn id="65" dur="5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Εκκεντροφόρος Άξονας</a:t>
            </a:r>
            <a:endParaRPr b="0" lang="en-US" sz="2300" spc="-1" strike="noStrike">
              <a:solidFill>
                <a:srgbClr val="000000"/>
              </a:solidFill>
              <a:latin typeface="Arial"/>
            </a:endParaRPr>
          </a:p>
        </p:txBody>
      </p:sp>
      <p:sp>
        <p:nvSpPr>
          <p:cNvPr id="109" name="3 - TextBox"/>
          <p:cNvSpPr/>
          <p:nvPr/>
        </p:nvSpPr>
        <p:spPr>
          <a:xfrm>
            <a:off x="251640" y="555480"/>
            <a:ext cx="5400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chemeClr val="accent4">
                    <a:lumMod val="50000"/>
                  </a:schemeClr>
                </a:solidFill>
                <a:latin typeface="Calibri"/>
              </a:rPr>
              <a:t>2. Κινητήρας με τις βαλβίδες και τον εκκεντροφόρο άξονα στην κυλινδροκεφαλή.</a:t>
            </a:r>
            <a:endParaRPr b="0" lang="en-US" sz="1800" spc="-1" strike="noStrike">
              <a:solidFill>
                <a:srgbClr val="000000"/>
              </a:solidFill>
              <a:latin typeface="Arial"/>
            </a:endParaRPr>
          </a:p>
        </p:txBody>
      </p:sp>
      <p:sp>
        <p:nvSpPr>
          <p:cNvPr id="110" name="5 - TextBox"/>
          <p:cNvSpPr/>
          <p:nvPr/>
        </p:nvSpPr>
        <p:spPr>
          <a:xfrm>
            <a:off x="323640" y="1347480"/>
            <a:ext cx="5328360" cy="2832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0000"/>
                </a:solidFill>
                <a:latin typeface="Calibri"/>
              </a:rPr>
              <a:t>Στην περίπτωση αυτή, ο εκκεντροφόρος άξονας τοποθετείται επάνω από τους κυλίνδρους, και οι βαλβίδες για να ανοίγουν και να κλείνουν, είτε κινούνται από ζύγωθρα που παίρνουν κίνηση απευθείας από τον εκκεντροφόρο,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l-GR" sz="1800" spc="-1" strike="noStrike">
                <a:solidFill>
                  <a:srgbClr val="000000"/>
                </a:solidFill>
                <a:latin typeface="Calibri"/>
              </a:rPr>
              <a:t>είτε οι βαλβίδες οι ίδιες κινούνται απευθείας από τον εκκεντροφόρο</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l-GR" sz="1800" spc="-1" strike="noStrike">
                <a:solidFill>
                  <a:srgbClr val="000000"/>
                </a:solidFill>
                <a:latin typeface="Calibri"/>
              </a:rPr>
              <a:t>είτε ….</a:t>
            </a:r>
            <a:endParaRPr b="0" lang="en-US" sz="1800" spc="-1" strike="noStrike">
              <a:solidFill>
                <a:srgbClr val="000000"/>
              </a:solidFill>
              <a:latin typeface="Arial"/>
            </a:endParaRPr>
          </a:p>
        </p:txBody>
      </p:sp>
      <p:pic>
        <p:nvPicPr>
          <p:cNvPr id="111" name="Picture 2" descr=""/>
          <p:cNvPicPr/>
          <p:nvPr/>
        </p:nvPicPr>
        <p:blipFill>
          <a:blip r:embed="rId1"/>
          <a:stretch/>
        </p:blipFill>
        <p:spPr>
          <a:xfrm>
            <a:off x="5888880" y="389160"/>
            <a:ext cx="2934000" cy="4558680"/>
          </a:xfrm>
          <a:prstGeom prst="rect">
            <a:avLst/>
          </a:prstGeom>
          <a:ln w="9525">
            <a:noFill/>
          </a:ln>
        </p:spPr>
      </p:pic>
    </p:spTree>
  </p:cSld>
  <p:transition>
    <p:pull dir="rd"/>
  </p:transition>
  <p:timing>
    <p:tnLst>
      <p:par>
        <p:cTn id="66" dur="indefinite" restart="never" nodeType="tmRoot">
          <p:childTnLst>
            <p:seq>
              <p:cTn id="67" dur="indefinite" nodeType="mainSeq">
                <p:childTnLst>
                  <p:par>
                    <p:cTn id="68" fill="hold">
                      <p:stCondLst>
                        <p:cond delay="indefinite"/>
                      </p:stCondLst>
                      <p:childTnLst>
                        <p:par>
                          <p:cTn id="69" fill="hold">
                            <p:stCondLst>
                              <p:cond delay="0"/>
                            </p:stCondLst>
                            <p:childTnLst>
                              <p:par>
                                <p:cTn id="70" nodeType="clickEffect" fill="hold" presetClass="entr" presetID="2" presetSubtype="4">
                                  <p:stCondLst>
                                    <p:cond delay="0"/>
                                  </p:stCondLst>
                                  <p:childTnLst>
                                    <p:set>
                                      <p:cBhvr>
                                        <p:cTn id="71" dur="1" fill="hold">
                                          <p:stCondLst>
                                            <p:cond delay="0"/>
                                          </p:stCondLst>
                                        </p:cTn>
                                        <p:tgtEl>
                                          <p:spTgt spid="110">
                                            <p:txEl>
                                              <p:pRg st="2" end="2"/>
                                            </p:txEl>
                                          </p:spTgt>
                                        </p:tgtEl>
                                        <p:attrNameLst>
                                          <p:attrName>style.visibility</p:attrName>
                                        </p:attrNameLst>
                                      </p:cBhvr>
                                      <p:to>
                                        <p:strVal val="visible"/>
                                      </p:to>
                                    </p:set>
                                    <p:anim calcmode="lin" valueType="num">
                                      <p:cBhvr additive="repl">
                                        <p:cTn id="72" dur="500" fill="hold"/>
                                        <p:tgtEl>
                                          <p:spTgt spid="110">
                                            <p:txEl>
                                              <p:pRg st="2" end="2"/>
                                            </p:txEl>
                                          </p:spTgt>
                                        </p:tgtEl>
                                        <p:attrNameLst>
                                          <p:attrName>ppt_x</p:attrName>
                                        </p:attrNameLst>
                                      </p:cBhvr>
                                      <p:tavLst>
                                        <p:tav tm="0">
                                          <p:val>
                                            <p:strVal val="#ppt_x"/>
                                          </p:val>
                                        </p:tav>
                                        <p:tav tm="100000">
                                          <p:val>
                                            <p:strVal val="#ppt_x"/>
                                          </p:val>
                                        </p:tav>
                                      </p:tavLst>
                                    </p:anim>
                                    <p:anim calcmode="lin" valueType="num">
                                      <p:cBhvr additive="repl">
                                        <p:cTn id="73" dur="500" fill="hold"/>
                                        <p:tgtEl>
                                          <p:spTgt spid="110">
                                            <p:txEl>
                                              <p:pRg st="2" end="2"/>
                                            </p:txEl>
                                          </p:spTgt>
                                        </p:tgtEl>
                                        <p:attrNameLst>
                                          <p:attrName>ppt_y</p:attrName>
                                        </p:attrNameLst>
                                      </p:cBhvr>
                                      <p:tavLst>
                                        <p:tav tm="0">
                                          <p:val>
                                            <p:strVal val="1+#ppt_h/2"/>
                                          </p:val>
                                        </p:tav>
                                        <p:tav tm="100000">
                                          <p:val>
                                            <p:strVal val="#ppt_y"/>
                                          </p:val>
                                        </p:tav>
                                      </p:tavLst>
                                    </p:anim>
                                  </p:childTnLst>
                                </p:cTn>
                              </p:par>
                            </p:childTnLst>
                          </p:cTn>
                        </p:par>
                        <p:par>
                          <p:cTn id="74" fill="hold">
                            <p:stCondLst>
                              <p:cond delay="500"/>
                            </p:stCondLst>
                            <p:childTnLst>
                              <p:par>
                                <p:cTn id="75" nodeType="afterEffect" fill="hold" presetClass="entr" presetID="5" presetSubtype="10">
                                  <p:stCondLst>
                                    <p:cond delay="0"/>
                                  </p:stCondLst>
                                  <p:childTnLst>
                                    <p:set>
                                      <p:cBhvr>
                                        <p:cTn id="76" dur="1" fill="hold">
                                          <p:stCondLst>
                                            <p:cond delay="0"/>
                                          </p:stCondLst>
                                        </p:cTn>
                                        <p:tgtEl>
                                          <p:spTgt spid="111"/>
                                        </p:tgtEl>
                                        <p:attrNameLst>
                                          <p:attrName>style.visibility</p:attrName>
                                        </p:attrNameLst>
                                      </p:cBhvr>
                                      <p:to>
                                        <p:strVal val="visible"/>
                                      </p:to>
                                    </p:set>
                                    <p:animEffect filter="checkerboard(across)" transition="in">
                                      <p:cBhvr additive="repl">
                                        <p:cTn id="77" dur="500"/>
                                        <p:tgtEl>
                                          <p:spTgt spid="111"/>
                                        </p:tgtEl>
                                      </p:cBhvr>
                                    </p:animEffect>
                                  </p:childTnLst>
                                </p:cTn>
                              </p:par>
                            </p:childTnLst>
                          </p:cTn>
                        </p:par>
                      </p:childTnLst>
                    </p:cTn>
                  </p:par>
                  <p:par>
                    <p:cTn id="78" fill="hold">
                      <p:stCondLst>
                        <p:cond delay="indefinite"/>
                      </p:stCondLst>
                      <p:childTnLst>
                        <p:par>
                          <p:cTn id="79" fill="hold">
                            <p:stCondLst>
                              <p:cond delay="0"/>
                            </p:stCondLst>
                            <p:childTnLst>
                              <p:par>
                                <p:cTn id="80" nodeType="clickEffect" fill="hold" presetClass="entr" presetID="2" presetSubtype="4">
                                  <p:stCondLst>
                                    <p:cond delay="0"/>
                                  </p:stCondLst>
                                  <p:childTnLst>
                                    <p:set>
                                      <p:cBhvr>
                                        <p:cTn id="81" dur="1" fill="hold">
                                          <p:stCondLst>
                                            <p:cond delay="0"/>
                                          </p:stCondLst>
                                        </p:cTn>
                                        <p:tgtEl>
                                          <p:spTgt spid="110">
                                            <p:txEl>
                                              <p:pRg st="4" end="4"/>
                                            </p:txEl>
                                          </p:spTgt>
                                        </p:tgtEl>
                                        <p:attrNameLst>
                                          <p:attrName>style.visibility</p:attrName>
                                        </p:attrNameLst>
                                      </p:cBhvr>
                                      <p:to>
                                        <p:strVal val="visible"/>
                                      </p:to>
                                    </p:set>
                                    <p:anim calcmode="lin" valueType="num">
                                      <p:cBhvr additive="repl">
                                        <p:cTn id="82" dur="500" fill="hold"/>
                                        <p:tgtEl>
                                          <p:spTgt spid="110">
                                            <p:txEl>
                                              <p:pRg st="4" end="4"/>
                                            </p:txEl>
                                          </p:spTgt>
                                        </p:tgtEl>
                                        <p:attrNameLst>
                                          <p:attrName>ppt_x</p:attrName>
                                        </p:attrNameLst>
                                      </p:cBhvr>
                                      <p:tavLst>
                                        <p:tav tm="0">
                                          <p:val>
                                            <p:strVal val="#ppt_x"/>
                                          </p:val>
                                        </p:tav>
                                        <p:tav tm="100000">
                                          <p:val>
                                            <p:strVal val="#ppt_x"/>
                                          </p:val>
                                        </p:tav>
                                      </p:tavLst>
                                    </p:anim>
                                    <p:anim calcmode="lin" valueType="num">
                                      <p:cBhvr additive="repl">
                                        <p:cTn id="83" dur="500" fill="hold"/>
                                        <p:tgtEl>
                                          <p:spTgt spid="1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Εκκεντροφόρος Άξονας</a:t>
            </a:r>
            <a:endParaRPr b="0" lang="en-US" sz="2300" spc="-1" strike="noStrike">
              <a:solidFill>
                <a:srgbClr val="000000"/>
              </a:solidFill>
              <a:latin typeface="Arial"/>
            </a:endParaRPr>
          </a:p>
        </p:txBody>
      </p:sp>
      <p:sp>
        <p:nvSpPr>
          <p:cNvPr id="113" name="3 - TextBox"/>
          <p:cNvSpPr/>
          <p:nvPr/>
        </p:nvSpPr>
        <p:spPr>
          <a:xfrm>
            <a:off x="251640" y="555480"/>
            <a:ext cx="5400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chemeClr val="accent4">
                    <a:lumMod val="50000"/>
                  </a:schemeClr>
                </a:solidFill>
                <a:latin typeface="Calibri"/>
              </a:rPr>
              <a:t>2. Κινητήρας με τις βαλβίδες και τον εκκεντροφόρο άξονα στην κυλινδροκεφαλή.</a:t>
            </a:r>
            <a:endParaRPr b="0" lang="en-US" sz="1800" spc="-1" strike="noStrike">
              <a:solidFill>
                <a:srgbClr val="000000"/>
              </a:solidFill>
              <a:latin typeface="Arial"/>
            </a:endParaRPr>
          </a:p>
        </p:txBody>
      </p:sp>
      <p:sp>
        <p:nvSpPr>
          <p:cNvPr id="114" name="5 - TextBox"/>
          <p:cNvSpPr/>
          <p:nvPr/>
        </p:nvSpPr>
        <p:spPr>
          <a:xfrm>
            <a:off x="323640" y="1347480"/>
            <a:ext cx="5472360" cy="3381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0000"/>
                </a:solidFill>
                <a:latin typeface="Calibri"/>
              </a:rPr>
              <a:t>… </a:t>
            </a:r>
            <a:r>
              <a:rPr b="0" lang="el-GR" sz="1800" spc="-1" strike="noStrike">
                <a:solidFill>
                  <a:srgbClr val="000000"/>
                </a:solidFill>
                <a:latin typeface="Calibri"/>
              </a:rPr>
              <a:t>είτε οι βαλβίδες οι ίδιες κινούνται απευθείας από τον εκκεντροφόρο, μέσω του ωστηρίου (ποτηράκι).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l-GR" sz="1800" spc="-1" strike="noStrike">
                <a:solidFill>
                  <a:srgbClr val="000000"/>
                </a:solidFill>
                <a:latin typeface="Calibri"/>
              </a:rPr>
              <a:t>Στη περίπτωση αυτή, το ωστήριο στο επάνω μέρος του έχει μία κοιλότητα, όπου τοποθετείται ένας μεταλλικός δίσκος (πλακάκι ή καπελότο).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l-GR" sz="1800" spc="-1" strike="noStrike">
                <a:solidFill>
                  <a:srgbClr val="000000"/>
                </a:solidFill>
                <a:latin typeface="Calibri"/>
              </a:rPr>
              <a:t>Αν αλλάξει το πάχος του δίσκου αυτού, λόγω φθοράς, θα αλλάξει και η διαδρομή κίνησης της βαλβίδας. Στην περίπτωση αυτή θα πρέπει ο δίσκος να αντικατασταθεί με άλλον κατάλληλου πάχους, ώστε να επιτευχθεί και πάλι το επιθυμητό διάκενο της βαλβίδας.</a:t>
            </a:r>
            <a:endParaRPr b="0" lang="en-US" sz="1800" spc="-1" strike="noStrike">
              <a:solidFill>
                <a:srgbClr val="000000"/>
              </a:solidFill>
              <a:latin typeface="Arial"/>
            </a:endParaRPr>
          </a:p>
        </p:txBody>
      </p:sp>
      <p:pic>
        <p:nvPicPr>
          <p:cNvPr id="115" name="Picture 2" descr=""/>
          <p:cNvPicPr/>
          <p:nvPr/>
        </p:nvPicPr>
        <p:blipFill>
          <a:blip r:embed="rId1"/>
          <a:stretch/>
        </p:blipFill>
        <p:spPr>
          <a:xfrm>
            <a:off x="6077880" y="753120"/>
            <a:ext cx="2526480" cy="2962440"/>
          </a:xfrm>
          <a:prstGeom prst="rect">
            <a:avLst/>
          </a:prstGeom>
          <a:ln w="9525">
            <a:noFill/>
          </a:ln>
        </p:spPr>
      </p:pic>
      <p:sp>
        <p:nvSpPr>
          <p:cNvPr id="116" name="6 - TextBox"/>
          <p:cNvSpPr/>
          <p:nvPr/>
        </p:nvSpPr>
        <p:spPr>
          <a:xfrm>
            <a:off x="5868000" y="3777480"/>
            <a:ext cx="2952000" cy="942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el-GR" sz="1400" spc="-1" strike="noStrike">
                <a:solidFill>
                  <a:srgbClr val="000000"/>
                </a:solidFill>
                <a:latin typeface="Constantia"/>
              </a:rPr>
              <a:t>α. Εκκεντροφόρος  -   β. Έκκεντρο  γ. Πλακάκι ρύθμισης  -   δ. Ωστήριο (ποτηράκι)   -  ε. Βαλβίδα</a:t>
            </a:r>
            <a:endParaRPr b="0" lang="en-US" sz="1400" spc="-1" strike="noStrike">
              <a:solidFill>
                <a:srgbClr val="000000"/>
              </a:solidFill>
              <a:latin typeface="Arial"/>
            </a:endParaRPr>
          </a:p>
        </p:txBody>
      </p:sp>
    </p:spTree>
  </p:cSld>
  <p:transition>
    <p:pull dir="rd"/>
  </p:transition>
  <p:timing>
    <p:tnLst>
      <p:par>
        <p:cTn id="84" dur="indefinite" restart="never" nodeType="tmRoot">
          <p:childTnLst>
            <p:seq>
              <p:cTn id="85" dur="indefinite" nodeType="mainSeq">
                <p:childTnLst>
                  <p:par>
                    <p:cTn id="86" fill="hold">
                      <p:stCondLst>
                        <p:cond delay="0"/>
                      </p:stCondLst>
                      <p:childTnLst>
                        <p:par>
                          <p:cTn id="87" fill="hold">
                            <p:stCondLst>
                              <p:cond delay="0"/>
                            </p:stCondLst>
                            <p:childTnLst>
                              <p:par>
                                <p:cTn id="88" nodeType="withEffect" fill="hold" presetClass="entr" presetID="5" presetSubtype="10">
                                  <p:stCondLst>
                                    <p:cond delay="0"/>
                                  </p:stCondLst>
                                  <p:childTnLst>
                                    <p:set>
                                      <p:cBhvr>
                                        <p:cTn id="89" dur="1" fill="hold">
                                          <p:stCondLst>
                                            <p:cond delay="0"/>
                                          </p:stCondLst>
                                        </p:cTn>
                                        <p:tgtEl>
                                          <p:spTgt spid="114">
                                            <p:txEl>
                                              <p:pRg st="0" end="0"/>
                                            </p:txEl>
                                          </p:spTgt>
                                        </p:tgtEl>
                                        <p:attrNameLst>
                                          <p:attrName>style.visibility</p:attrName>
                                        </p:attrNameLst>
                                      </p:cBhvr>
                                      <p:to>
                                        <p:strVal val="visible"/>
                                      </p:to>
                                    </p:set>
                                    <p:animEffect filter="checkerboard(across)" transition="in">
                                      <p:cBhvr additive="repl">
                                        <p:cTn id="90" dur="500"/>
                                        <p:tgtEl>
                                          <p:spTgt spid="114">
                                            <p:txEl>
                                              <p:pRg st="0" end="0"/>
                                            </p:txEl>
                                          </p:spTgt>
                                        </p:tgtEl>
                                      </p:cBhvr>
                                    </p:animEffect>
                                  </p:childTnLst>
                                </p:cTn>
                              </p:par>
                              <p:par>
                                <p:cTn id="91" nodeType="withEffect" fill="hold" presetClass="entr" presetID="5" presetSubtype="10">
                                  <p:stCondLst>
                                    <p:cond delay="0"/>
                                  </p:stCondLst>
                                  <p:childTnLst>
                                    <p:set>
                                      <p:cBhvr>
                                        <p:cTn id="92" dur="1" fill="hold">
                                          <p:stCondLst>
                                            <p:cond delay="0"/>
                                          </p:stCondLst>
                                        </p:cTn>
                                        <p:tgtEl>
                                          <p:spTgt spid="114">
                                            <p:txEl>
                                              <p:pRg st="2" end="2"/>
                                            </p:txEl>
                                          </p:spTgt>
                                        </p:tgtEl>
                                        <p:attrNameLst>
                                          <p:attrName>style.visibility</p:attrName>
                                        </p:attrNameLst>
                                      </p:cBhvr>
                                      <p:to>
                                        <p:strVal val="visible"/>
                                      </p:to>
                                    </p:set>
                                    <p:animEffect filter="checkerboard(across)" transition="in">
                                      <p:cBhvr additive="repl">
                                        <p:cTn id="93" dur="500"/>
                                        <p:tgtEl>
                                          <p:spTgt spid="114">
                                            <p:txEl>
                                              <p:pRg st="2" end="2"/>
                                            </p:txEl>
                                          </p:spTgt>
                                        </p:tgtEl>
                                      </p:cBhvr>
                                    </p:animEffect>
                                  </p:childTnLst>
                                </p:cTn>
                              </p:par>
                              <p:par>
                                <p:cTn id="94" nodeType="withEffect" fill="hold" presetClass="entr" presetID="5" presetSubtype="10">
                                  <p:stCondLst>
                                    <p:cond delay="0"/>
                                  </p:stCondLst>
                                  <p:childTnLst>
                                    <p:set>
                                      <p:cBhvr>
                                        <p:cTn id="95" dur="1" fill="hold">
                                          <p:stCondLst>
                                            <p:cond delay="0"/>
                                          </p:stCondLst>
                                        </p:cTn>
                                        <p:tgtEl>
                                          <p:spTgt spid="114">
                                            <p:txEl>
                                              <p:pRg st="4" end="4"/>
                                            </p:txEl>
                                          </p:spTgt>
                                        </p:tgtEl>
                                        <p:attrNameLst>
                                          <p:attrName>style.visibility</p:attrName>
                                        </p:attrNameLst>
                                      </p:cBhvr>
                                      <p:to>
                                        <p:strVal val="visible"/>
                                      </p:to>
                                    </p:set>
                                    <p:animEffect filter="checkerboard(across)" transition="in">
                                      <p:cBhvr additive="repl">
                                        <p:cTn id="96" dur="500"/>
                                        <p:tgtEl>
                                          <p:spTgt spid="114">
                                            <p:txEl>
                                              <p:pRg st="4" end="4"/>
                                            </p:txEl>
                                          </p:spTgt>
                                        </p:tgtEl>
                                      </p:cBhvr>
                                    </p:animEffect>
                                  </p:childTnLst>
                                </p:cTn>
                              </p:par>
                              <p:par>
                                <p:cTn id="97" nodeType="withEffect" fill="hold" presetClass="entr" presetID="5" presetSubtype="10">
                                  <p:stCondLst>
                                    <p:cond delay="0"/>
                                  </p:stCondLst>
                                  <p:childTnLst>
                                    <p:set>
                                      <p:cBhvr>
                                        <p:cTn id="98" dur="1" fill="hold">
                                          <p:stCondLst>
                                            <p:cond delay="0"/>
                                          </p:stCondLst>
                                        </p:cTn>
                                        <p:tgtEl>
                                          <p:spTgt spid="115"/>
                                        </p:tgtEl>
                                        <p:attrNameLst>
                                          <p:attrName>style.visibility</p:attrName>
                                        </p:attrNameLst>
                                      </p:cBhvr>
                                      <p:to>
                                        <p:strVal val="visible"/>
                                      </p:to>
                                    </p:set>
                                    <p:animEffect filter="checkerboard(across)" transition="in">
                                      <p:cBhvr additive="repl">
                                        <p:cTn id="99" dur="500"/>
                                        <p:tgtEl>
                                          <p:spTgt spid="115"/>
                                        </p:tgtEl>
                                      </p:cBhvr>
                                    </p:animEffect>
                                  </p:childTnLst>
                                </p:cTn>
                              </p:par>
                              <p:par>
                                <p:cTn id="100" nodeType="withEffect" fill="hold" presetClass="entr" presetID="5" presetSubtype="10">
                                  <p:stCondLst>
                                    <p:cond delay="0"/>
                                  </p:stCondLst>
                                  <p:childTnLst>
                                    <p:set>
                                      <p:cBhvr>
                                        <p:cTn id="101" dur="1" fill="hold">
                                          <p:stCondLst>
                                            <p:cond delay="0"/>
                                          </p:stCondLst>
                                        </p:cTn>
                                        <p:tgtEl>
                                          <p:spTgt spid="116"/>
                                        </p:tgtEl>
                                        <p:attrNameLst>
                                          <p:attrName>style.visibility</p:attrName>
                                        </p:attrNameLst>
                                      </p:cBhvr>
                                      <p:to>
                                        <p:strVal val="visible"/>
                                      </p:to>
                                    </p:set>
                                    <p:animEffect filter="checkerboard(across)" transition="in">
                                      <p:cBhvr additive="repl">
                                        <p:cTn id="102" dur="500"/>
                                        <p:tgtEl>
                                          <p:spTgt spid="116"/>
                                        </p:tgtEl>
                                      </p:cBhvr>
                                    </p:animEffect>
                                  </p:childTnLst>
                                </p:cTn>
                              </p:par>
                            </p:childTnLst>
                          </p:cTn>
                        </p:par>
                      </p:childTnLst>
                    </p:cTn>
                  </p:par>
                  <p:par>
                    <p:cTn id="103" fill="hold">
                      <p:stCondLst>
                        <p:cond delay="indefinite"/>
                      </p:stCondLst>
                      <p:childTnLst>
                        <p:par>
                          <p:cTn id="104" fill="hold">
                            <p:stCondLst>
                              <p:cond delay="0"/>
                            </p:stCondLst>
                            <p:childTnLst>
                              <p:par>
                                <p:cTn id="105" nodeType="clickEffect" fill="hold" presetClass="entr" presetID="2" presetSubtype="4">
                                  <p:stCondLst>
                                    <p:cond delay="0"/>
                                  </p:stCondLst>
                                  <p:childTnLst>
                                    <p:set>
                                      <p:cBhvr>
                                        <p:cTn id="106" dur="1" fill="hold">
                                          <p:stCondLst>
                                            <p:cond delay="0"/>
                                          </p:stCondLst>
                                        </p:cTn>
                                        <p:tgtEl>
                                          <p:spTgt spid="114">
                                            <p:txEl>
                                              <p:pRg st="2" end="2"/>
                                            </p:txEl>
                                          </p:spTgt>
                                        </p:tgtEl>
                                        <p:attrNameLst>
                                          <p:attrName>style.visibility</p:attrName>
                                        </p:attrNameLst>
                                      </p:cBhvr>
                                      <p:to>
                                        <p:strVal val="visible"/>
                                      </p:to>
                                    </p:set>
                                    <p:anim calcmode="lin" valueType="num">
                                      <p:cBhvr additive="repl">
                                        <p:cTn id="107" dur="500" fill="hold"/>
                                        <p:tgtEl>
                                          <p:spTgt spid="114">
                                            <p:txEl>
                                              <p:pRg st="2" end="2"/>
                                            </p:txEl>
                                          </p:spTgt>
                                        </p:tgtEl>
                                        <p:attrNameLst>
                                          <p:attrName>ppt_x</p:attrName>
                                        </p:attrNameLst>
                                      </p:cBhvr>
                                      <p:tavLst>
                                        <p:tav tm="0">
                                          <p:val>
                                            <p:strVal val="#ppt_x"/>
                                          </p:val>
                                        </p:tav>
                                        <p:tav tm="100000">
                                          <p:val>
                                            <p:strVal val="#ppt_x"/>
                                          </p:val>
                                        </p:tav>
                                      </p:tavLst>
                                    </p:anim>
                                    <p:anim calcmode="lin" valueType="num">
                                      <p:cBhvr additive="repl">
                                        <p:cTn id="108" dur="500" fill="hold"/>
                                        <p:tgtEl>
                                          <p:spTgt spid="1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nodeType="clickEffect" fill="hold" presetClass="entr" presetID="2" presetSubtype="4">
                                  <p:stCondLst>
                                    <p:cond delay="0"/>
                                  </p:stCondLst>
                                  <p:childTnLst>
                                    <p:set>
                                      <p:cBhvr>
                                        <p:cTn id="112" dur="1" fill="hold">
                                          <p:stCondLst>
                                            <p:cond delay="0"/>
                                          </p:stCondLst>
                                        </p:cTn>
                                        <p:tgtEl>
                                          <p:spTgt spid="114">
                                            <p:txEl>
                                              <p:pRg st="4" end="4"/>
                                            </p:txEl>
                                          </p:spTgt>
                                        </p:tgtEl>
                                        <p:attrNameLst>
                                          <p:attrName>style.visibility</p:attrName>
                                        </p:attrNameLst>
                                      </p:cBhvr>
                                      <p:to>
                                        <p:strVal val="visible"/>
                                      </p:to>
                                    </p:set>
                                    <p:anim calcmode="lin" valueType="num">
                                      <p:cBhvr additive="repl">
                                        <p:cTn id="113" dur="500" fill="hold"/>
                                        <p:tgtEl>
                                          <p:spTgt spid="114">
                                            <p:txEl>
                                              <p:pRg st="4" end="4"/>
                                            </p:txEl>
                                          </p:spTgt>
                                        </p:tgtEl>
                                        <p:attrNameLst>
                                          <p:attrName>ppt_x</p:attrName>
                                        </p:attrNameLst>
                                      </p:cBhvr>
                                      <p:tavLst>
                                        <p:tav tm="0">
                                          <p:val>
                                            <p:strVal val="#ppt_x"/>
                                          </p:val>
                                        </p:tav>
                                        <p:tav tm="100000">
                                          <p:val>
                                            <p:strVal val="#ppt_x"/>
                                          </p:val>
                                        </p:tav>
                                      </p:tavLst>
                                    </p:anim>
                                    <p:anim calcmode="lin" valueType="num">
                                      <p:cBhvr additive="repl">
                                        <p:cTn id="114" dur="500" fill="hold"/>
                                        <p:tgtEl>
                                          <p:spTgt spid="1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Ροή">
  <a:themeElements>
    <a:clrScheme name="Ροή">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Ροή">
  <a:themeElements>
    <a:clrScheme name="Ροή">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Flow</Template>
  <TotalTime>726</TotalTime>
  <Application>LibreOffice/7.4.7.2$Linux_X86_64 LibreOffice_project/40$Build-2</Application>
  <AppVersion>15.0000</AppVersion>
  <Words>2345</Words>
  <Paragraphs>236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2015-09-27T16:42:25Z</dcterms:created>
  <dc:creator>xps</dc:creator>
  <dc:description/>
  <dc:language>en-US</dc:language>
  <cp:lastModifiedBy>xps</cp:lastModifiedBy>
  <dcterms:modified xsi:type="dcterms:W3CDTF">2016-03-30T19:29:44Z</dcterms:modified>
  <cp:revision>108</cp:revision>
  <dc:subject/>
  <dc:title>Μ.Ε.Κ.  Ι</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Προβολή στην οθόνη (16:9)</vt:lpwstr>
  </property>
  <property fmtid="{D5CDD505-2E9C-101B-9397-08002B2CF9AE}" pid="3" name="Slides">
    <vt:r8>36</vt:r8>
  </property>
</Properties>
</file>