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.png" ContentType="image/png"/>
  <Override PartName="/ppt/media/image2.png" ContentType="image/png"/>
  <Override PartName="/ppt/media/image3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51435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9809F35-BF45-4148-8FC9-A7D4BF33BDD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A360291-B23D-48AD-A0F4-C89D69AD2D9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D9A69C4-8075-4B1B-923E-E2FC7E56B6FF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323964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602208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45720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323964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602208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CE5C02B-6102-4EE3-BEF2-BD10E51E74F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457200" y="-20520"/>
            <a:ext cx="8229240" cy="166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7AC7A4F-962F-47B7-91C3-CD47726AF7C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323964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/>
          </p:nvPr>
        </p:nvSpPr>
        <p:spPr>
          <a:xfrm>
            <a:off x="602208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/>
          </p:nvPr>
        </p:nvSpPr>
        <p:spPr>
          <a:xfrm>
            <a:off x="45720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/>
          </p:nvPr>
        </p:nvSpPr>
        <p:spPr>
          <a:xfrm>
            <a:off x="323964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/>
          </p:nvPr>
        </p:nvSpPr>
        <p:spPr>
          <a:xfrm>
            <a:off x="602208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1552539-5C77-48B1-9D4E-816053B3579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E79BAD2-144A-487B-8E51-303D8CFDB08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8128B81-AC4B-48C4-8D60-82512E83F27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457200" y="-20520"/>
            <a:ext cx="8229240" cy="166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AB278F-EADD-4079-960D-29962F9C07A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7D122B8-A1EA-4EAE-A3E2-4596392355F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7418B55-4F82-4704-81EA-9C8556C797D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ECEDD8B-E8CE-49C2-992B-525267450F6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4aa2d6"/>
            </a:gs>
            <a:gs pos="100000">
              <a:srgbClr val="002b36"/>
            </a:gs>
          </a:gsLst>
          <a:path path="circle">
            <a:fillToRect l="50000" t="55000" r="50000" b="45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6 - Ελεύθερη σχεδίαση"/>
          <p:cNvSpPr/>
          <p:nvPr/>
        </p:nvSpPr>
        <p:spPr>
          <a:xfrm>
            <a:off x="-9360" y="-5400"/>
            <a:ext cx="9162720" cy="780840"/>
          </a:xfrm>
          <a:custGeom>
            <a:avLst/>
            <a:gdLst/>
            <a:ah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" name="7 - Ελεύθερη σχεδίαση"/>
          <p:cNvSpPr/>
          <p:nvPr/>
        </p:nvSpPr>
        <p:spPr>
          <a:xfrm>
            <a:off x="4381560" y="-5400"/>
            <a:ext cx="4762080" cy="478440"/>
          </a:xfrm>
          <a:custGeom>
            <a:avLst/>
            <a:gdLst/>
            <a:ah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33520" y="1028880"/>
            <a:ext cx="7851240" cy="1371240"/>
          </a:xfrm>
          <a:prstGeom prst="rect">
            <a:avLst/>
          </a:prstGeom>
          <a:noFill/>
          <a:ln w="0">
            <a:noFill/>
          </a:ln>
        </p:spPr>
        <p:txBody>
          <a:bodyPr lIns="90000" rIns="18360" tIns="0" bIns="0" anchor="b">
            <a:normAutofit fontScale="82000"/>
          </a:bodyPr>
          <a:p>
            <a:pPr indent="0" algn="r">
              <a:lnSpc>
                <a:spcPct val="100000"/>
              </a:lnSpc>
              <a:buNone/>
            </a:pPr>
            <a:r>
              <a:rPr b="1" lang="el-GR" sz="5600" spc="-1" strike="noStrike">
                <a:solidFill>
                  <a:srgbClr val="50e0ea"/>
                </a:solidFill>
                <a:latin typeface="Calibri"/>
              </a:rPr>
              <a:t>Kλικ για επεξεργασία του τίτλου</a:t>
            </a:r>
            <a:endParaRPr b="0" lang="el-GR" sz="5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457200" y="4767120"/>
            <a:ext cx="2133360" cy="27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lnSpc>
                <a:spcPct val="100000"/>
              </a:lnSpc>
              <a:buNone/>
              <a:defRPr b="0" lang="el-GR" sz="1200" spc="-1" strike="noStrike">
                <a:solidFill>
                  <a:srgbClr val="d1eaed"/>
                </a:solidFill>
                <a:latin typeface="Constantia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l-GR" sz="1200" spc="-1" strike="noStrike">
                <a:solidFill>
                  <a:srgbClr val="d1eaed"/>
                </a:solidFill>
                <a:latin typeface="Constantia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2666880" y="4767120"/>
            <a:ext cx="3352320" cy="27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7924680" y="4767120"/>
            <a:ext cx="761760" cy="27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l-GR" sz="1200" spc="-1" strike="noStrike">
                <a:solidFill>
                  <a:srgbClr val="d1eaed"/>
                </a:solidFill>
                <a:latin typeface="Constanti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B48EA97-A283-42E1-97F7-97C3FED65A85}" type="slidenum">
              <a:rPr b="0" lang="el-GR" sz="1200" spc="-1" strike="noStrike">
                <a:solidFill>
                  <a:srgbClr val="d1eaed"/>
                </a:solidFill>
                <a:latin typeface="Constantia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600" spc="-1" strike="noStrike">
                <a:solidFill>
                  <a:srgbClr val="ffffff"/>
                </a:solidFill>
                <a:latin typeface="Calibri"/>
              </a:rPr>
              <a:t>Click to edit the outline text format</a:t>
            </a:r>
            <a:endParaRPr b="0" lang="el-GR" sz="2600" spc="-1" strike="noStrike">
              <a:solidFill>
                <a:srgbClr val="ffffff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100" spc="-1" strike="noStrike">
                <a:solidFill>
                  <a:srgbClr val="ffffff"/>
                </a:solidFill>
                <a:latin typeface="Calibri"/>
              </a:rPr>
              <a:t>Second Outline Level</a:t>
            </a:r>
            <a:endParaRPr b="0" lang="el-GR" sz="2100" spc="-1" strike="noStrike">
              <a:solidFill>
                <a:srgbClr val="ffffff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Calibri"/>
              </a:rPr>
              <a:t>Third Outline Level</a:t>
            </a:r>
            <a:endParaRPr b="0" lang="el-GR" sz="2000" spc="-1" strike="noStrike">
              <a:solidFill>
                <a:srgbClr val="ffffff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000" spc="-1" strike="noStrike">
                <a:solidFill>
                  <a:srgbClr val="ffffff"/>
                </a:solidFill>
                <a:latin typeface="Calibri"/>
              </a:rPr>
              <a:t>Fourth Outline Level</a:t>
            </a:r>
            <a:endParaRPr b="0" lang="el-GR" sz="2000" spc="-1" strike="noStrike">
              <a:solidFill>
                <a:srgbClr val="ffffff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Calibri"/>
              </a:rPr>
              <a:t>Fifth Outline Level</a:t>
            </a:r>
            <a:endParaRPr b="0" lang="el-GR" sz="2000" spc="-1" strike="noStrike">
              <a:solidFill>
                <a:srgbClr val="ffffff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Calibri"/>
              </a:rPr>
              <a:t>Sixth Outline Level</a:t>
            </a:r>
            <a:endParaRPr b="0" lang="el-GR" sz="2000" spc="-1" strike="noStrike">
              <a:solidFill>
                <a:srgbClr val="ffffff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Calibri"/>
              </a:rPr>
              <a:t>Seventh Outline Level</a:t>
            </a:r>
            <a:endParaRPr b="0" lang="el-GR" sz="20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 tx="0" ty="0" sx="64772" sy="64772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6 - Ελεύθερη σχεδίαση"/>
          <p:cNvSpPr/>
          <p:nvPr/>
        </p:nvSpPr>
        <p:spPr>
          <a:xfrm>
            <a:off x="-9360" y="-5400"/>
            <a:ext cx="9162720" cy="780840"/>
          </a:xfrm>
          <a:custGeom>
            <a:avLst/>
            <a:gdLst/>
            <a:ah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4" name="7 - Ελεύθερη σχεδίαση"/>
          <p:cNvSpPr/>
          <p:nvPr/>
        </p:nvSpPr>
        <p:spPr>
          <a:xfrm>
            <a:off x="4381560" y="-5400"/>
            <a:ext cx="4762080" cy="478440"/>
          </a:xfrm>
          <a:custGeom>
            <a:avLst/>
            <a:gdLst/>
            <a:ah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l-GR" sz="2300" spc="-1" strike="noStrike">
                <a:solidFill>
                  <a:srgbClr val="04617b"/>
                </a:solidFill>
                <a:latin typeface="Calibri"/>
              </a:rPr>
              <a:t>Ιστορική αναδρομή - Εισαγωγή</a:t>
            </a:r>
            <a:endParaRPr b="0" lang="el-GR" sz="23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el-GR" sz="2600" spc="-1" strike="noStrike">
                <a:solidFill>
                  <a:srgbClr val="000000"/>
                </a:solidFill>
                <a:latin typeface="Calibri"/>
              </a:rPr>
              <a:t>Kλικ για επεξεργασία των στυλ του υποδείγματος</a:t>
            </a:r>
            <a:endParaRPr b="0" lang="el-GR" sz="2600" spc="-1" strike="noStrike">
              <a:solidFill>
                <a:srgbClr val="000000"/>
              </a:solidFill>
              <a:latin typeface="Calibri"/>
            </a:endParaRPr>
          </a:p>
          <a:p>
            <a:pPr lvl="1" marL="640080" indent="-246960">
              <a:lnSpc>
                <a:spcPct val="100000"/>
              </a:lnSpc>
              <a:spcBef>
                <a:spcPts val="479"/>
              </a:spcBef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el-GR" sz="2400" spc="-1" strike="noStrike">
                <a:solidFill>
                  <a:srgbClr val="000000"/>
                </a:solidFill>
                <a:latin typeface="Calibri"/>
              </a:rPr>
              <a:t>Δεύτερου επιπέδου</a:t>
            </a:r>
            <a:endParaRPr b="0" lang="el-GR" sz="2400" spc="-1" strike="noStrike">
              <a:solidFill>
                <a:srgbClr val="000000"/>
              </a:solidFill>
              <a:latin typeface="Calibri"/>
            </a:endParaRPr>
          </a:p>
          <a:p>
            <a:pPr lvl="2" marL="914400" indent="-246960">
              <a:lnSpc>
                <a:spcPct val="100000"/>
              </a:lnSpc>
              <a:spcBef>
                <a:spcPts val="420"/>
              </a:spcBef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b="0" lang="el-GR" sz="2100" spc="-1" strike="noStrike">
                <a:solidFill>
                  <a:srgbClr val="000000"/>
                </a:solidFill>
                <a:latin typeface="Calibri"/>
              </a:rPr>
              <a:t>Τρίτου επιπέδου</a:t>
            </a:r>
            <a:endParaRPr b="0" lang="el-GR" sz="2100" spc="-1" strike="noStrike">
              <a:solidFill>
                <a:srgbClr val="000000"/>
              </a:solidFill>
              <a:latin typeface="Calibri"/>
            </a:endParaRPr>
          </a:p>
          <a:p>
            <a:pPr lvl="3" marL="1188720" indent="-210240">
              <a:lnSpc>
                <a:spcPct val="100000"/>
              </a:lnSpc>
              <a:spcBef>
                <a:spcPts val="400"/>
              </a:spcBef>
              <a:buClr>
                <a:srgbClr val="0bd0d9"/>
              </a:buClr>
              <a:buSzPct val="65000"/>
              <a:buFont typeface="Wingdings 2" charset="2"/>
              <a:buChar char=""/>
            </a:pPr>
            <a:r>
              <a:rPr b="0" lang="el-GR" sz="2000" spc="-1" strike="noStrike">
                <a:solidFill>
                  <a:srgbClr val="000000"/>
                </a:solidFill>
                <a:latin typeface="Calibri"/>
              </a:rPr>
              <a:t>Τέταρτου επιπέδου</a:t>
            </a:r>
            <a:endParaRPr b="0" lang="el-GR" sz="2000" spc="-1" strike="noStrike">
              <a:solidFill>
                <a:srgbClr val="000000"/>
              </a:solidFill>
              <a:latin typeface="Calibri"/>
            </a:endParaRPr>
          </a:p>
          <a:p>
            <a:pPr lvl="4" marL="1463040" indent="-210240">
              <a:lnSpc>
                <a:spcPct val="100000"/>
              </a:lnSpc>
              <a:spcBef>
                <a:spcPts val="400"/>
              </a:spcBef>
              <a:buClr>
                <a:srgbClr val="10cf9b"/>
              </a:buClr>
              <a:buSzPct val="65000"/>
              <a:buFont typeface="Wingdings 2" charset="2"/>
              <a:buChar char=""/>
            </a:pPr>
            <a:r>
              <a:rPr b="0" lang="el-GR" sz="2000" spc="-1" strike="noStrike">
                <a:solidFill>
                  <a:srgbClr val="000000"/>
                </a:solidFill>
                <a:latin typeface="Calibri"/>
              </a:rPr>
              <a:t>Πέμπτου επιπέδου</a:t>
            </a:r>
            <a:endParaRPr b="0" lang="el-GR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6 - TextBox"/>
          <p:cNvSpPr/>
          <p:nvPr/>
        </p:nvSpPr>
        <p:spPr>
          <a:xfrm>
            <a:off x="467640" y="4875840"/>
            <a:ext cx="8208720" cy="27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i="1" lang="el-GR" sz="1200" spc="-1" strike="noStrike">
                <a:solidFill>
                  <a:srgbClr val="000000"/>
                </a:solidFill>
                <a:latin typeface="Constantia"/>
              </a:rPr>
              <a:t>Σαλής Αναστάσιος – Μηχανολόγος 1</a:t>
            </a:r>
            <a:r>
              <a:rPr b="0" i="1" lang="el-GR" sz="1200" spc="-1" strike="noStrike" baseline="30000">
                <a:solidFill>
                  <a:srgbClr val="000000"/>
                </a:solidFill>
                <a:latin typeface="Constantia"/>
              </a:rPr>
              <a:t>ου</a:t>
            </a:r>
            <a:r>
              <a:rPr b="0" i="1" lang="el-GR" sz="1200" spc="-1" strike="noStrike">
                <a:solidFill>
                  <a:srgbClr val="000000"/>
                </a:solidFill>
                <a:latin typeface="Constantia"/>
              </a:rPr>
              <a:t> ΕΠΑ.Λ.  Δράμας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533520" y="339480"/>
            <a:ext cx="7851240" cy="935640"/>
          </a:xfrm>
          <a:prstGeom prst="rect">
            <a:avLst/>
          </a:prstGeom>
          <a:noFill/>
          <a:ln w="0">
            <a:noFill/>
          </a:ln>
        </p:spPr>
        <p:txBody>
          <a:bodyPr lIns="90000" rIns="18360" tIns="0" bIns="0" anchor="b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1" lang="el-GR" sz="5600" spc="-1" strike="noStrike">
                <a:solidFill>
                  <a:srgbClr val="50e0ea"/>
                </a:solidFill>
                <a:latin typeface="Calibri"/>
              </a:rPr>
              <a:t>Μ.Ε.Κ.  Ι</a:t>
            </a:r>
            <a:endParaRPr b="0" lang="el-GR" sz="5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subTitle"/>
          </p:nvPr>
        </p:nvSpPr>
        <p:spPr>
          <a:xfrm>
            <a:off x="533520" y="1131480"/>
            <a:ext cx="7854480" cy="2376000"/>
          </a:xfrm>
          <a:prstGeom prst="rect">
            <a:avLst/>
          </a:prstGeom>
          <a:noFill/>
          <a:ln w="0">
            <a:noFill/>
          </a:ln>
        </p:spPr>
        <p:txBody>
          <a:bodyPr lIns="0" rIns="18360" tIns="45000" bIns="45000" anchor="t">
            <a:normAutofit fontScale="98000"/>
          </a:bodyPr>
          <a:p>
            <a:pPr indent="0" algn="r">
              <a:lnSpc>
                <a:spcPct val="150000"/>
              </a:lnSpc>
              <a:spcBef>
                <a:spcPts val="799"/>
              </a:spcBef>
              <a:buNone/>
              <a:tabLst>
                <a:tab algn="l" pos="0"/>
              </a:tabLst>
            </a:pPr>
            <a:r>
              <a:rPr b="0" lang="el-GR" sz="4000" spc="-1" strike="noStrike">
                <a:solidFill>
                  <a:srgbClr val="ffffff"/>
                </a:solidFill>
                <a:latin typeface="Calibri"/>
              </a:rPr>
              <a:t>Κεφάλαιο  4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</a:tabLst>
            </a:pPr>
            <a:r>
              <a:rPr b="1" lang="el-GR" sz="4000" spc="-1" strike="noStrike">
                <a:solidFill>
                  <a:schemeClr val="accent5">
                    <a:lumMod val="20000"/>
                    <a:lumOff val="80000"/>
                  </a:schemeClr>
                </a:solidFill>
                <a:latin typeface="Calibri"/>
              </a:rPr>
              <a:t>Πολυκύλινδροι κινητήρες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621"/>
              </a:spcBef>
              <a:buNone/>
              <a:tabLst>
                <a:tab algn="l" pos="0"/>
              </a:tabLst>
            </a:pPr>
            <a:r>
              <a:rPr b="1" lang="el-GR" sz="3100" spc="-1" strike="noStrike">
                <a:solidFill>
                  <a:schemeClr val="accent5">
                    <a:lumMod val="40000"/>
                    <a:lumOff val="60000"/>
                  </a:schemeClr>
                </a:solidFill>
                <a:latin typeface="Calibri"/>
              </a:rPr>
              <a:t>Συνήθεις διατάξεις κυλίνδρων - Σειρά ανάφλεξης</a:t>
            </a:r>
            <a:endParaRPr b="0" lang="en-US" sz="3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3 - TextBox"/>
          <p:cNvSpPr/>
          <p:nvPr/>
        </p:nvSpPr>
        <p:spPr>
          <a:xfrm>
            <a:off x="611640" y="3579840"/>
            <a:ext cx="7920360" cy="124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el-GR" sz="2400" spc="-1" strike="noStrike">
                <a:solidFill>
                  <a:srgbClr val="ffffff"/>
                </a:solidFill>
                <a:latin typeface="Constantia"/>
              </a:rPr>
              <a:t>ΣΑΛΗΣ  ΑΝΑΣΤΑΣΙΟΣ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f2f2f2"/>
                </a:solidFill>
                <a:latin typeface="Constantia"/>
              </a:rPr>
              <a:t>MSc in Management and Information Systems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1800" spc="-1" strike="noStrike">
                <a:solidFill>
                  <a:srgbClr val="ffffff"/>
                </a:solidFill>
                <a:latin typeface="Constantia"/>
              </a:rPr>
              <a:t>Μηχανολόγος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1600" spc="-1" strike="noStrike">
                <a:solidFill>
                  <a:srgbClr val="ffffff"/>
                </a:solidFill>
                <a:latin typeface="Constantia"/>
              </a:rPr>
              <a:t>Εκπαιδευτικός  1</a:t>
            </a:r>
            <a:r>
              <a:rPr b="0" lang="el-GR" sz="1600" spc="-1" strike="noStrike" baseline="30000">
                <a:solidFill>
                  <a:srgbClr val="ffffff"/>
                </a:solidFill>
                <a:latin typeface="Constantia"/>
              </a:rPr>
              <a:t>ου</a:t>
            </a:r>
            <a:r>
              <a:rPr b="0" lang="el-GR" sz="1600" spc="-1" strike="noStrike">
                <a:solidFill>
                  <a:srgbClr val="ffffff"/>
                </a:solidFill>
                <a:latin typeface="Constantia"/>
              </a:rPr>
              <a:t>  ΕΠΑ.Λ.  Δράμας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Πολυκύλινδροι κινητήρες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11 - Ορθογώνιο"/>
          <p:cNvSpPr/>
          <p:nvPr/>
        </p:nvSpPr>
        <p:spPr>
          <a:xfrm>
            <a:off x="1547640" y="1563480"/>
            <a:ext cx="581400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Τ Ε Λ Ο Σ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15 - Τόξο"/>
          <p:cNvSpPr/>
          <p:nvPr/>
        </p:nvSpPr>
        <p:spPr>
          <a:xfrm>
            <a:off x="2915640" y="1995840"/>
            <a:ext cx="2376000" cy="359640"/>
          </a:xfrm>
          <a:prstGeom prst="arc">
            <a:avLst>
              <a:gd name="adj1" fmla="val 12076736"/>
              <a:gd name="adj2" fmla="val 0"/>
            </a:avLst>
          </a:prstGeom>
          <a:noFill/>
          <a:ln w="12700">
            <a:solidFill>
              <a:srgbClr val="095294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  <p:transition>
    <p:pull dir="rd"/>
  </p:transition>
  <p:timing>
    <p:tnLst>
      <p:par>
        <p:cTn id="162" dur="indefinite" restart="never" nodeType="tmRoot">
          <p:childTnLst>
            <p:seq>
              <p:cTn id="163" dur="indefinite" nodeType="mainSeq"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nodeType="with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8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9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170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nodeType="withEffect" fill="hold" presetClass="entr" presetID="2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74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5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fmla="y-sin(pi*$)/3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6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9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7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27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8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81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 fill="hold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fill="hold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 fill="hold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fill="hold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 fill="hold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fill="hold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 fill="hold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fill="hold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Πολυκύλινδροι κινητήρες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8" name="Picture 2" descr=""/>
          <p:cNvPicPr/>
          <p:nvPr/>
        </p:nvPicPr>
        <p:blipFill>
          <a:blip r:embed="rId1"/>
          <a:stretch/>
        </p:blipFill>
        <p:spPr>
          <a:xfrm>
            <a:off x="611640" y="555480"/>
            <a:ext cx="791640" cy="720000"/>
          </a:xfrm>
          <a:prstGeom prst="rect">
            <a:avLst/>
          </a:prstGeom>
          <a:ln w="9525">
            <a:noFill/>
          </a:ln>
        </p:spPr>
      </p:pic>
      <p:sp>
        <p:nvSpPr>
          <p:cNvPr id="89" name="7 - TextBox"/>
          <p:cNvSpPr/>
          <p:nvPr/>
        </p:nvSpPr>
        <p:spPr>
          <a:xfrm>
            <a:off x="1547640" y="699480"/>
            <a:ext cx="25920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el-GR" sz="1800" spc="-1" strike="noStrike">
                <a:solidFill>
                  <a:srgbClr val="000000"/>
                </a:solidFill>
                <a:latin typeface="Calibri"/>
              </a:rPr>
              <a:t>Διδακτικοί στόχοι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8 - TextBox"/>
          <p:cNvSpPr/>
          <p:nvPr/>
        </p:nvSpPr>
        <p:spPr>
          <a:xfrm>
            <a:off x="539640" y="1340280"/>
            <a:ext cx="8280720" cy="204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Οι μαθητές πρέπει να είναι σε θέση: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355680" indent="-355680">
              <a:lnSpc>
                <a:spcPct val="100000"/>
              </a:lnSpc>
              <a:spcBef>
                <a:spcPts val="601"/>
              </a:spcBef>
              <a:spcAft>
                <a:spcPts val="1199"/>
              </a:spcAft>
              <a:buClr>
                <a:srgbClr val="000000"/>
              </a:buClr>
              <a:buSzPct val="90000"/>
              <a:buFont typeface="Wingdings" charset="2"/>
              <a:buChar char="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Να περιγράφουν και να εξηγούν το λειτουργικό σκοπό των διατάξεων των κυλίνδρων στους πολυκύλινδρους κινητήρες.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355680" indent="-355680">
              <a:lnSpc>
                <a:spcPct val="100000"/>
              </a:lnSpc>
              <a:spcBef>
                <a:spcPts val="601"/>
              </a:spcBef>
              <a:spcAft>
                <a:spcPts val="1199"/>
              </a:spcAft>
              <a:buClr>
                <a:srgbClr val="000000"/>
              </a:buClr>
              <a:buSzPct val="90000"/>
              <a:buFont typeface="Wingdings" charset="2"/>
              <a:buChar char="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Να κατανοούν τη σκοπιμότητα των εφαρμοζόμενων σειρών ανάφλεξης των κυλίνδρων.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fill="hold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nodeType="afterEffect" fill="hold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Πολυκύλινδροι κινητήρες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2" name="Picture 3" descr=""/>
          <p:cNvPicPr/>
          <p:nvPr/>
        </p:nvPicPr>
        <p:blipFill>
          <a:blip r:embed="rId1"/>
          <a:stretch/>
        </p:blipFill>
        <p:spPr>
          <a:xfrm>
            <a:off x="1031760" y="627480"/>
            <a:ext cx="7068600" cy="3311640"/>
          </a:xfrm>
          <a:prstGeom prst="rect">
            <a:avLst/>
          </a:prstGeom>
          <a:ln w="9525">
            <a:noFill/>
          </a:ln>
        </p:spPr>
      </p:pic>
      <p:sp>
        <p:nvSpPr>
          <p:cNvPr id="93" name="7 - TextBox"/>
          <p:cNvSpPr/>
          <p:nvPr/>
        </p:nvSpPr>
        <p:spPr>
          <a:xfrm>
            <a:off x="251640" y="3993480"/>
            <a:ext cx="8568720" cy="72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1400" spc="-1" strike="noStrike">
                <a:solidFill>
                  <a:srgbClr val="000000"/>
                </a:solidFill>
                <a:latin typeface="Calibri"/>
              </a:rPr>
              <a:t>1. Κύλινδροι εν σειρά. </a:t>
            </a:r>
            <a:r>
              <a:rPr b="0" lang="en-US" sz="1400" spc="-1" strike="noStrike">
                <a:solidFill>
                  <a:srgbClr val="000000"/>
                </a:solidFill>
                <a:latin typeface="Calibri"/>
              </a:rPr>
              <a:t> -  </a:t>
            </a:r>
            <a:r>
              <a:rPr b="0" lang="el-GR" sz="1400" spc="-1" strike="noStrike">
                <a:solidFill>
                  <a:srgbClr val="000000"/>
                </a:solidFill>
                <a:latin typeface="Calibri"/>
              </a:rPr>
              <a:t>2. Κινητήρας V. </a:t>
            </a:r>
            <a:r>
              <a:rPr b="0" lang="en-US" sz="1400" spc="-1" strike="noStrike">
                <a:solidFill>
                  <a:srgbClr val="000000"/>
                </a:solidFill>
                <a:latin typeface="Calibri"/>
              </a:rPr>
              <a:t>   -    </a:t>
            </a:r>
            <a:r>
              <a:rPr b="0" lang="el-GR" sz="1400" spc="-1" strike="noStrike">
                <a:solidFill>
                  <a:srgbClr val="000000"/>
                </a:solidFill>
                <a:latin typeface="Calibri"/>
              </a:rPr>
              <a:t>3. Κινητήρας W. </a:t>
            </a:r>
            <a:r>
              <a:rPr b="0" lang="en-US" sz="1400" spc="-1" strike="noStrike">
                <a:solidFill>
                  <a:srgbClr val="000000"/>
                </a:solidFill>
                <a:latin typeface="Calibri"/>
              </a:rPr>
              <a:t>  -    </a:t>
            </a:r>
            <a:r>
              <a:rPr b="0" lang="el-GR" sz="1400" spc="-1" strike="noStrike">
                <a:solidFill>
                  <a:srgbClr val="000000"/>
                </a:solidFill>
                <a:latin typeface="Calibri"/>
              </a:rPr>
              <a:t>4. Κινητήρας Η. </a:t>
            </a:r>
            <a:r>
              <a:rPr b="0" lang="en-US" sz="1400" spc="-1" strike="noStrike">
                <a:solidFill>
                  <a:srgbClr val="000000"/>
                </a:solidFill>
                <a:latin typeface="Calibri"/>
              </a:rPr>
              <a:t>   -    </a:t>
            </a:r>
            <a:r>
              <a:rPr b="0" lang="el-GR" sz="1400" spc="-1" strike="noStrike">
                <a:solidFill>
                  <a:srgbClr val="000000"/>
                </a:solidFill>
                <a:latin typeface="Calibri"/>
              </a:rPr>
              <a:t>5. Κινητήρας «boxer»</a:t>
            </a:r>
            <a:r>
              <a:rPr b="0" lang="en-US" sz="1400" spc="-1" strike="noStrike">
                <a:solidFill>
                  <a:srgbClr val="000000"/>
                </a:solidFill>
                <a:latin typeface="Calibri"/>
              </a:rPr>
              <a:t> 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1400" spc="-1" strike="noStrike">
                <a:solidFill>
                  <a:srgbClr val="000000"/>
                </a:solidFill>
                <a:latin typeface="Calibri"/>
              </a:rPr>
              <a:t>6. Αστεροειδής κινητήρας (απλού αστέρα). </a:t>
            </a:r>
            <a:r>
              <a:rPr b="0" lang="en-US" sz="1400" spc="-1" strike="noStrike">
                <a:solidFill>
                  <a:srgbClr val="000000"/>
                </a:solidFill>
                <a:latin typeface="Calibri"/>
              </a:rPr>
              <a:t>   -   </a:t>
            </a:r>
            <a:r>
              <a:rPr b="0" lang="el-GR" sz="1400" spc="-1" strike="noStrike">
                <a:solidFill>
                  <a:srgbClr val="000000"/>
                </a:solidFill>
                <a:latin typeface="Calibri"/>
              </a:rPr>
              <a:t>7. Αστεροειδής κινητήρας (διπλού αστέρα)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1400" spc="-1" strike="noStrike">
                <a:solidFill>
                  <a:srgbClr val="000000"/>
                </a:solidFill>
                <a:latin typeface="Calibri"/>
              </a:rPr>
              <a:t>8. Κινητήρας με αντίθετα έμβολα. </a:t>
            </a:r>
            <a:r>
              <a:rPr b="0" lang="en-US" sz="1400" spc="-1" strike="noStrike">
                <a:solidFill>
                  <a:srgbClr val="000000"/>
                </a:solidFill>
                <a:latin typeface="Calibri"/>
              </a:rPr>
              <a:t>   -   </a:t>
            </a:r>
            <a:r>
              <a:rPr b="0" lang="el-GR" sz="1400" spc="-1" strike="noStrike">
                <a:solidFill>
                  <a:srgbClr val="000000"/>
                </a:solidFill>
                <a:latin typeface="Calibri"/>
              </a:rPr>
              <a:t>9. Κινητήρας αντίθετων εμβόλων (τετραγωνικής διάταξης)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4" dur="indefinite" restart="never" nodeType="tmRoot">
          <p:childTnLst>
            <p:seq>
              <p:cTn id="15" dur="indefinite" nodeType="mainSeq"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nodeType="with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Πολυκύλινδροι κινητήρες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8 - TextBox"/>
          <p:cNvSpPr/>
          <p:nvPr/>
        </p:nvSpPr>
        <p:spPr>
          <a:xfrm>
            <a:off x="395640" y="961560"/>
            <a:ext cx="8280720" cy="200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Βασική προϋπόθεση ομαλής λειτουργίας των πολυκύλινδρων κινητήρων είναι η κατά το δυνατόν ομοιόμορφη ακολουθία ανάφλεξης των διαφόρων κυλίνδρων, οι οποίοι πρέπει να περάσουν όλοι από την ίδια φάση,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για παράδειγμα της ανάφλεξης, μέσα σε έναν πλήρη κύκλο λειτουργίας (πραγματοποίηση δύο περιστροφών του στροφαλοφόρου άξονα ή 720° για τους 4χρονους κινητήρες και μιας περιστροφής ή 360° για τους 2χρονους).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24" dur="indefinite" restart="never" nodeType="tmRoot">
          <p:childTnLst>
            <p:seq>
              <p:cTn id="25" dur="indefinite" nodeType="mainSeq">
                <p:childTnLst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Πολυκύλινδροι κινητήρες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8 - TextBox"/>
          <p:cNvSpPr/>
          <p:nvPr/>
        </p:nvSpPr>
        <p:spPr>
          <a:xfrm>
            <a:off x="467640" y="557280"/>
            <a:ext cx="8136720" cy="381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l-GR" sz="1700" spc="-1" strike="noStrike">
                <a:solidFill>
                  <a:srgbClr val="000000"/>
                </a:solidFill>
                <a:latin typeface="Arial"/>
              </a:rPr>
              <a:t>Με τους πολλούς κυλίνδρους επιδιώκεται:</a:t>
            </a:r>
            <a:endParaRPr b="0" lang="en-US" sz="17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7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ts val="2299"/>
              </a:lnSpc>
            </a:pPr>
            <a:r>
              <a:rPr b="0" lang="el-GR" sz="1700" spc="-1" strike="noStrike">
                <a:solidFill>
                  <a:srgbClr val="000000"/>
                </a:solidFill>
                <a:latin typeface="Arial"/>
              </a:rPr>
              <a:t>α. Η επίτευξη της απαιτούμενης ισχύος με κυλίνδρους μικρότερων διαστάσεων, οπότε έχουμε καλύτερη συγκέντρωση ισχύος, δηλαδή περισσότερη ισχύ ανά μονάδα όγκου εμβολισμού και μικρότερη μάζα κινητήρα ανά μονάδα ισχύος.</a:t>
            </a:r>
            <a:endParaRPr b="0" lang="en-US" sz="17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ts val="2299"/>
              </a:lnSpc>
            </a:pPr>
            <a:endParaRPr b="0" lang="en-US" sz="17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ts val="2299"/>
              </a:lnSpc>
            </a:pPr>
            <a:r>
              <a:rPr b="0" lang="el-GR" sz="1700" spc="-1" strike="noStrike">
                <a:solidFill>
                  <a:srgbClr val="000000"/>
                </a:solidFill>
                <a:latin typeface="Arial"/>
              </a:rPr>
              <a:t>β. Η ευκολότερη ζυγοστάθμιση αδρανειακών δυνάμεων και ροπών.</a:t>
            </a:r>
            <a:endParaRPr b="0" lang="en-US" sz="17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ts val="2299"/>
              </a:lnSpc>
            </a:pPr>
            <a:endParaRPr b="0" lang="en-US" sz="17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ts val="2299"/>
              </a:lnSpc>
            </a:pPr>
            <a:r>
              <a:rPr b="0" lang="el-GR" sz="1700" spc="-1" strike="noStrike">
                <a:solidFill>
                  <a:srgbClr val="000000"/>
                </a:solidFill>
                <a:latin typeface="Arial"/>
              </a:rPr>
              <a:t>γ. Η καλύτερη ομοιομορφία</a:t>
            </a:r>
            <a:r>
              <a:rPr b="0" lang="en-US" sz="17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l-GR" sz="1700" spc="-1" strike="noStrike">
                <a:solidFill>
                  <a:srgbClr val="000000"/>
                </a:solidFill>
                <a:latin typeface="Arial"/>
              </a:rPr>
              <a:t>περιστροφής, δηλαδή μικρότερες μεταβολές της γωνιακής ταχύτητας περιστροφής του στροφαλοφόρου άξονα μέσα σε ένα κύκλο λειτουργίας.</a:t>
            </a:r>
            <a:endParaRPr b="0" lang="en-US" sz="17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ts val="2299"/>
              </a:lnSpc>
            </a:pPr>
            <a:endParaRPr b="0" lang="en-US" sz="17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ts val="2299"/>
              </a:lnSpc>
            </a:pPr>
            <a:r>
              <a:rPr b="0" lang="el-GR" sz="1700" spc="-1" strike="noStrike">
                <a:solidFill>
                  <a:srgbClr val="000000"/>
                </a:solidFill>
                <a:latin typeface="Arial"/>
              </a:rPr>
              <a:t>δ. Γενικά, η ευκολότερη εκκίνηση του κινητήρα.</a:t>
            </a:r>
            <a:endParaRPr b="0" lang="en-US" sz="17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32" dur="indefinite" restart="never" nodeType="tmRoot">
          <p:childTnLst>
            <p:seq>
              <p:cTn id="33" dur="indefinite" nodeType="mainSeq">
                <p:childTnLst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" dur="500" fill="hold"/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5" dur="500" fill="hold"/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" dur="500" fill="hold"/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6" dur="500" fill="hold"/>
                                        <p:tgtEl>
                                          <p:spTgt spid="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7" dur="500" fill="hold"/>
                                        <p:tgtEl>
                                          <p:spTgt spid="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Πολυκύλινδροι κινητήρες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8 - TextBox"/>
          <p:cNvSpPr/>
          <p:nvPr/>
        </p:nvSpPr>
        <p:spPr>
          <a:xfrm>
            <a:off x="395640" y="950400"/>
            <a:ext cx="8352720" cy="2558520"/>
          </a:xfrm>
          <a:prstGeom prst="rect">
            <a:avLst/>
          </a:prstGeom>
          <a:solidFill>
            <a:srgbClr val="ffffff"/>
          </a:solidFill>
          <a:ln>
            <a:solidFill>
              <a:srgbClr val="0bd0d9"/>
            </a:solidFill>
            <a:rou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1800" spc="-1" strike="noStrike">
                <a:solidFill>
                  <a:schemeClr val="dk1"/>
                </a:solidFill>
                <a:latin typeface="Arial"/>
              </a:rPr>
              <a:t>Επιπλέον, με τη χρησιμοποίηση περισσοτέρων σειρών κυλίνδρων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1800" spc="-1" strike="noStrike">
                <a:solidFill>
                  <a:schemeClr val="dk1"/>
                </a:solidFill>
                <a:latin typeface="Arial"/>
              </a:rPr>
              <a:t>(διατάξεις V, W, H, αστέρος, κ.λπ.),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1800" spc="-1" strike="noStrike">
                <a:solidFill>
                  <a:schemeClr val="dk1"/>
                </a:solidFill>
                <a:latin typeface="Arial"/>
              </a:rPr>
              <a:t>επιτυγχάνεται ακόμη μεγαλύτερη μείωση της μάζας του κινητήρα, αφού ορισμένα, ιδιαίτερα βαριά τμήματα του κινητήρα, όπως είναι ο στροφαλοφόρος άξονας και ο στροφαλοθάλαμος,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1800" spc="-1" strike="noStrike">
                <a:solidFill>
                  <a:schemeClr val="dk1"/>
                </a:solidFill>
                <a:latin typeface="Arial"/>
              </a:rPr>
              <a:t>εξυπηρετούν περισσότερους κυλίνδρους και, κατά συνέπεια, μεγαλύτερη ισχύ.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58" dur="indefinite" restart="never" nodeType="tmRoot">
          <p:childTnLst>
            <p:seq>
              <p:cTn id="59" dur="indefinite" nodeType="mainSeq">
                <p:childTnLst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nodeType="clickEffect" fill="hold" presetClass="entr" presetID="4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 additive="repl">
                                        <p:cTn id="6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Πολυκύλινδροι κινητήρες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5 - TextBox"/>
          <p:cNvSpPr/>
          <p:nvPr/>
        </p:nvSpPr>
        <p:spPr>
          <a:xfrm>
            <a:off x="395640" y="771480"/>
            <a:ext cx="8136720" cy="338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Μερικοί χρήσιμοι κανόνες για τη διάταξη ή/και τη ρύθμιση των πολυκύλινδρων κινητήρων.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Η απαίτηση για ομοιόμορφη ακολουθία ανάφλεξης των κυλίνδρων, επιβάλλει τη συμμετρική διάταξη των στροφάλων σε ένα κινητήρα «εν σειρά» ή των κυλίνδρων σε έναν αστεροειδή κινητήρα.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… </a:t>
            </a: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σε έναν 4χρο-νο κινητήρα «εν σειρά» με άρτιο αριθμό κυλίνδρων, επιβάλλει τη σύμπτωση των στροφάλων ανά δύο, ως προς τη γωνία σφήνωσής τους,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… </a:t>
            </a: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σε έναν αστεροειδή 4χρονο κινητήρα, αναγκαστικά περιττό αριθμό κυλίνδρων.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65" dur="indefinite" restart="never" nodeType="tmRoot">
          <p:childTnLst>
            <p:seq>
              <p:cTn id="66" dur="indefinite" nodeType="mainSeq">
                <p:childTnLst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1" dur="500" fill="hold"/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2" dur="500" fill="hold"/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73" dur="500"/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8" dur="500" fill="hold"/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9" dur="500" fill="hold"/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80" dur="500"/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5" dur="500" fill="hold"/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6" dur="500" fill="hold"/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87" dur="500"/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Πολυκύλινδροι κινητήρες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5 - TextBox"/>
          <p:cNvSpPr/>
          <p:nvPr/>
        </p:nvSpPr>
        <p:spPr>
          <a:xfrm>
            <a:off x="395640" y="771480"/>
            <a:ext cx="8136720" cy="371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Σειρά ανάφλεξης στους πολυκύλινδρους κινητήρες είναι η σειρά των κυλίνδρων στους οποίους γίνεται η ανάφλεξη του καυσίμου, με σκοπό την καλύτερη δυνατή ζυγοστάθμιση του κινητήρα κατά τη λειτουργία του.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Η σειρά ανάφλεξης συνδέεται με το σύστημα ανάφλεξης …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1199"/>
              </a:spcAft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Η συνήθης σειρά ανάφλεξης σε «εν σειρά» κινητήρες είναι: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1199"/>
              </a:spcAft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1, 3, 4, 2    ή     1, 2, 4, 3 για τέσσερις κυλίνδρους,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1199"/>
              </a:spcAft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1, 5, 3, 6, 2 (για κινητήρες αμερικάνικων αυτοκινήτων) ή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1199"/>
              </a:spcAft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1, 4, 2, 6, 3, 5 για έξι κυλίνδρους «εν σειρά» και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1199"/>
              </a:spcAft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1, 6, 5, 4, 3, 2 για V-6 κινητήρες.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88" dur="indefinite" restart="never" nodeType="tmRoot">
          <p:childTnLst>
            <p:seq>
              <p:cTn id="89" dur="indefinite" nodeType="mainSeq">
                <p:childTnLst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4" dur="500" fill="hold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5" dur="500" fill="hold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96" dur="500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1" dur="500" fill="hold"/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2" dur="500" fill="hold"/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103" dur="500"/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8" dur="500" fill="hold"/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9" dur="500" fill="hold"/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110" dur="500"/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5" dur="500" fill="hold"/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6" dur="500" fill="hold"/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117" dur="500"/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2" dur="500" fill="hold"/>
                                        <p:tgtEl>
                                          <p:spTgt spid="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3" dur="500" fill="hold"/>
                                        <p:tgtEl>
                                          <p:spTgt spid="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124" dur="500"/>
                                        <p:tgtEl>
                                          <p:spTgt spid="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9" dur="500" fill="hold"/>
                                        <p:tgtEl>
                                          <p:spTgt spid="1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0" dur="500" fill="hold"/>
                                        <p:tgtEl>
                                          <p:spTgt spid="1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131" dur="500"/>
                                        <p:tgtEl>
                                          <p:spTgt spid="1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Πολυκύλινδροι κινητήρες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5 - TextBox"/>
          <p:cNvSpPr/>
          <p:nvPr/>
        </p:nvSpPr>
        <p:spPr>
          <a:xfrm>
            <a:off x="395640" y="771480"/>
            <a:ext cx="8136720" cy="356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Μία συνήθης διαδικασία για V-8 κινητήρες είναι να αριθμούνται οι κύλινδροι από μπροστά προς τα πίσω, με τους περιττούς αριθμούς στην αριστερή πλευρά, όπως φαίνονται από τη θέση οδήγησης.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1199"/>
              </a:spcAft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Σε μια τέτοια διάταξη, μια τυπική σειρά ανάφλεξης είναι: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1, 8, 4, 3, 6, 5, 7, 2.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1199"/>
              </a:spcAf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1199"/>
              </a:spcAft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Στους αστεροειδείς κινητήρες η ανάφλεξη ακολουθεί τη σειρά του ενός παρά ένα κύλινδρο. Έτσι, σε έναν 9-κύλινδρο μονής σειράς κινητήρα, η σειρά ανάφλεξης θα ήταν: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1199"/>
              </a:spcAft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1, 3, 5, 7, 9, 2, 4, 6, 8.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32" dur="indefinite" restart="never" nodeType="tmRoot">
          <p:childTnLst>
            <p:seq>
              <p:cTn id="133" dur="indefinite" nodeType="mainSeq">
                <p:childTnLst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8" dur="500" fill="hold"/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9" dur="500" fill="hold"/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140" dur="500"/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5" dur="500" fill="hold"/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6" dur="500" fill="hold"/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147" dur="500"/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2" dur="500" fill="hold"/>
                                        <p:tgtEl>
                                          <p:spTgt spid="1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3" dur="500" fill="hold"/>
                                        <p:tgtEl>
                                          <p:spTgt spid="1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154" dur="500"/>
                                        <p:tgtEl>
                                          <p:spTgt spid="1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9" dur="500" fill="hold"/>
                                        <p:tgtEl>
                                          <p:spTgt spid="1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0" dur="500" fill="hold"/>
                                        <p:tgtEl>
                                          <p:spTgt spid="1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161" dur="500"/>
                                        <p:tgtEl>
                                          <p:spTgt spid="1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Ροή">
  <a:themeElements>
    <a:clrScheme name="Ροή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Ροή">
  <a:themeElements>
    <a:clrScheme name="Ροή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572</TotalTime>
  <Application>LibreOffice/7.4.7.2$Linux_X86_64 LibreOffice_project/40$Build-2</Application>
  <AppVersion>15.0000</AppVersion>
  <Words>668</Words>
  <Paragraphs>67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2015-09-27T16:42:25Z</dcterms:created>
  <dc:creator>xps</dc:creator>
  <dc:description/>
  <dc:language>en-US</dc:language>
  <cp:lastModifiedBy>xps</cp:lastModifiedBy>
  <dcterms:modified xsi:type="dcterms:W3CDTF">2016-03-30T19:29:29Z</dcterms:modified>
  <cp:revision>83</cp:revision>
  <dc:subject/>
  <dc:title>Μ.Ε.Κ.  Ι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Προβολή στην οθόνη (16:9)</vt:lpwstr>
  </property>
  <property fmtid="{D5CDD505-2E9C-101B-9397-08002B2CF9AE}" pid="3" name="Slides">
    <vt:r8>10</vt:r8>
  </property>
</Properties>
</file>