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29.png" ContentType="image/png"/>
  <Override PartName="/ppt/media/image27.png" ContentType="image/png"/>
  <Override PartName="/ppt/media/image33.jpeg" ContentType="image/jpeg"/>
  <Override PartName="/ppt/media/image26.png" ContentType="image/png"/>
  <Override PartName="/ppt/media/image23.png" ContentType="image/png"/>
  <Override PartName="/ppt/media/image22.png" ContentType="image/png"/>
  <Override PartName="/ppt/media/image21.png" ContentType="image/png"/>
  <Override PartName="/ppt/media/image19.png" ContentType="image/png"/>
  <Override PartName="/ppt/media/image17.png" ContentType="image/png"/>
  <Override PartName="/ppt/media/image32.jpeg" ContentType="image/jpeg"/>
  <Override PartName="/ppt/media/image16.png" ContentType="image/png"/>
  <Override PartName="/ppt/media/image14.png" ContentType="image/png"/>
  <Override PartName="/ppt/media/image10.jpeg" ContentType="image/jpeg"/>
  <Override PartName="/ppt/media/image24.png" ContentType="image/png"/>
  <Override PartName="/ppt/media/image11.jpeg" ContentType="image/jpeg"/>
  <Override PartName="/ppt/media/image12.jpeg" ContentType="image/jpeg"/>
  <Override PartName="/ppt/media/image13.png" ContentType="image/png"/>
  <Override PartName="/ppt/media/image41.png" ContentType="image/png"/>
  <Override PartName="/ppt/media/image1.png" ContentType="image/png"/>
  <Override PartName="/ppt/media/image43.jpeg" ContentType="image/jpeg"/>
  <Override PartName="/ppt/media/image5.png" ContentType="image/png"/>
  <Override PartName="/ppt/media/image35.jpeg" ContentType="image/jpeg"/>
  <Override PartName="/ppt/media/image39.png" ContentType="image/png"/>
  <Override PartName="/ppt/media/image9.png" ContentType="image/png"/>
  <Override PartName="/ppt/media/image44.jpeg" ContentType="image/jpeg"/>
  <Override PartName="/ppt/media/image8.jpeg" ContentType="image/jpeg"/>
  <Override PartName="/ppt/media/image38.png" ContentType="image/png"/>
  <Override PartName="/ppt/media/image34.jpeg" ContentType="image/jpeg"/>
  <Override PartName="/ppt/media/image28.png" ContentType="image/png"/>
  <Override PartName="/ppt/media/image7.jpeg" ContentType="image/jpeg"/>
  <Override PartName="/ppt/media/image36.jpeg" ContentType="image/jpeg"/>
  <Override PartName="/ppt/media/image20.png" ContentType="image/png"/>
  <Override PartName="/ppt/media/image31.jpeg" ContentType="image/jpeg"/>
  <Override PartName="/ppt/media/image40.png" ContentType="image/png"/>
  <Override PartName="/ppt/media/image4.jpeg" ContentType="image/jpeg"/>
  <Override PartName="/ppt/media/image2.png" ContentType="image/png"/>
  <Override PartName="/ppt/media/image25.png" ContentType="image/png"/>
  <Override PartName="/ppt/media/image42.png" ContentType="image/png"/>
  <Override PartName="/ppt/media/image18.png" ContentType="image/png"/>
  <Override PartName="/ppt/media/image6.jpeg" ContentType="image/jpeg"/>
  <Override PartName="/ppt/media/image37.jpeg" ContentType="image/jpeg"/>
  <Override PartName="/ppt/media/image30.png" ContentType="image/png"/>
  <Override PartName="/ppt/media/image3.jpeg" ContentType="image/jpeg"/>
  <Override PartName="/ppt/media/image15.png" ContentType="image/png"/>
  <Override PartName="/ppt/presProps.xml" ContentType="application/vnd.openxmlformats-officedocument.presentationml.presProps+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4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45.xml" ContentType="application/vnd.openxmlformats-officedocument.presentationml.slide+xml"/>
  <Override PartName="/ppt/slides/slide3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50.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_rels/slide7.xml.rels" ContentType="application/vnd.openxmlformats-package.relationships+xml"/>
  <Override PartName="/ppt/slides/_rels/slide42.xml.rels" ContentType="application/vnd.openxmlformats-package.relationships+xml"/>
  <Override PartName="/ppt/slides/_rels/slide51.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10.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_rels/slide25.xml.rels" ContentType="application/vnd.openxmlformats-package.relationships+xml"/>
  <Override PartName="/ppt/slides/_rels/slide47.xml.rels" ContentType="application/vnd.openxmlformats-package.relationships+xml"/>
  <Override PartName="/ppt/slides/_rels/slide4.xml.rels" ContentType="application/vnd.openxmlformats-package.relationships+xml"/>
  <Override PartName="/ppt/slides/_rels/slide8.xml.rels" ContentType="application/vnd.openxmlformats-package.relationships+xml"/>
  <Override PartName="/ppt/slides/_rels/slide43.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1.xml.rels" ContentType="application/vnd.openxmlformats-package.relationships+xml"/>
  <Override PartName="/ppt/slides/_rels/slide27.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26.xml.rels" ContentType="application/vnd.openxmlformats-package.relationships+xml"/>
  <Override PartName="/ppt/slides/_rels/slide52.xml.rels" ContentType="application/vnd.openxmlformats-package.relationships+xml"/>
  <Override PartName="/ppt/slides/_rels/slide34.xml.rels" ContentType="application/vnd.openxmlformats-package.relationships+xml"/>
  <Override PartName="/ppt/slides/_rels/slide50.xml.rels" ContentType="application/vnd.openxmlformats-package.relationships+xml"/>
  <Override PartName="/ppt/slides/_rels/slide49.xml.rels" ContentType="application/vnd.openxmlformats-package.relationships+xml"/>
  <Override PartName="/ppt/slides/_rels/slide41.xml.rels" ContentType="application/vnd.openxmlformats-package.relationships+xml"/>
  <Override PartName="/ppt/slides/_rels/slide6.xml.rels" ContentType="application/vnd.openxmlformats-package.relationships+xml"/>
  <Override PartName="/ppt/slides/_rels/slide45.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9.xml.rels" ContentType="application/vnd.openxmlformats-package.relationships+xml"/>
  <Override PartName="/ppt/slides/_rels/slide38.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33.xml.rels" ContentType="application/vnd.openxmlformats-package.relationships+xml"/>
  <Override PartName="/ppt/slides/_rels/slide48.xml.rels" ContentType="application/vnd.openxmlformats-package.relationships+xml"/>
  <Override PartName="/ppt/slides/_rels/slide46.xml.rels" ContentType="application/vnd.openxmlformats-package.relationships+xml"/>
  <Override PartName="/ppt/slides/_rels/slide53.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44.xml.rels" ContentType="application/vnd.openxmlformats-package.relationships+xml"/>
  <Override PartName="/ppt/slides/_rels/slide37.xml.rels" ContentType="application/vnd.openxmlformats-package.relationships+xml"/>
  <Override PartName="/ppt/slides/_rels/slide28.xml.rels" ContentType="application/vnd.openxmlformats-package.relationships+xml"/>
  <Override PartName="/ppt/slides/_rels/slide22.xml.rels" ContentType="application/vnd.openxmlformats-package.relationships+xml"/>
  <Override PartName="/ppt/slides/_rels/slide3.xml.rels" ContentType="application/vnd.openxmlformats-package.relationships+xml"/>
  <Override PartName="/ppt/slides/slide30.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Lst>
  <p:sldSz cx="9144000" cy="51435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A15FC187-EACA-48E3-8FCA-BCBDDAA4E08A}"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9" name="PlaceHolder 2"/>
          <p:cNvSpPr>
            <a:spLocks noGrp="1"/>
          </p:cNvSpPr>
          <p:nvPr>
            <p:ph/>
          </p:nvPr>
        </p:nvSpPr>
        <p:spPr>
          <a:xfrm>
            <a:off x="457200" y="55548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0" name="PlaceHolder 3"/>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EF649249-7B47-4912-A899-62F39722404F}"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2"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3"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4"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5" name="PlaceHolder 5"/>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2A0E2770-640E-48DB-A296-EBC44E4B19F3}"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7" name="PlaceHolder 2"/>
          <p:cNvSpPr>
            <a:spLocks noGrp="1"/>
          </p:cNvSpPr>
          <p:nvPr>
            <p:ph/>
          </p:nvPr>
        </p:nvSpPr>
        <p:spPr>
          <a:xfrm>
            <a:off x="45720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8" name="PlaceHolder 3"/>
          <p:cNvSpPr>
            <a:spLocks noGrp="1"/>
          </p:cNvSpPr>
          <p:nvPr>
            <p:ph/>
          </p:nvPr>
        </p:nvSpPr>
        <p:spPr>
          <a:xfrm>
            <a:off x="323964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9" name="PlaceHolder 4"/>
          <p:cNvSpPr>
            <a:spLocks noGrp="1"/>
          </p:cNvSpPr>
          <p:nvPr>
            <p:ph/>
          </p:nvPr>
        </p:nvSpPr>
        <p:spPr>
          <a:xfrm>
            <a:off x="602208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0" name="PlaceHolder 5"/>
          <p:cNvSpPr>
            <a:spLocks noGrp="1"/>
          </p:cNvSpPr>
          <p:nvPr>
            <p:ph/>
          </p:nvPr>
        </p:nvSpPr>
        <p:spPr>
          <a:xfrm>
            <a:off x="45720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1" name="PlaceHolder 6"/>
          <p:cNvSpPr>
            <a:spLocks noGrp="1"/>
          </p:cNvSpPr>
          <p:nvPr>
            <p:ph/>
          </p:nvPr>
        </p:nvSpPr>
        <p:spPr>
          <a:xfrm>
            <a:off x="323964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2" name="PlaceHolder 7"/>
          <p:cNvSpPr>
            <a:spLocks noGrp="1"/>
          </p:cNvSpPr>
          <p:nvPr>
            <p:ph/>
          </p:nvPr>
        </p:nvSpPr>
        <p:spPr>
          <a:xfrm>
            <a:off x="602208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777160EA-ABA2-474F-8FFF-13BFB6EFF23A}"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49" name="PlaceHolder 2"/>
          <p:cNvSpPr>
            <a:spLocks noGrp="1"/>
          </p:cNvSpPr>
          <p:nvPr>
            <p:ph type="subTitle"/>
          </p:nvPr>
        </p:nvSpPr>
        <p:spPr>
          <a:xfrm>
            <a:off x="457200" y="555480"/>
            <a:ext cx="8229240" cy="418752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1" name="PlaceHolder 2"/>
          <p:cNvSpPr>
            <a:spLocks noGrp="1"/>
          </p:cNvSpPr>
          <p:nvPr>
            <p:ph/>
          </p:nvPr>
        </p:nvSpPr>
        <p:spPr>
          <a:xfrm>
            <a:off x="457200" y="555480"/>
            <a:ext cx="822924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3"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4"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0520"/>
            <a:ext cx="8229240" cy="16682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8"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9"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0"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8" name="PlaceHolder 2"/>
          <p:cNvSpPr>
            <a:spLocks noGrp="1"/>
          </p:cNvSpPr>
          <p:nvPr>
            <p:ph type="subTitle"/>
          </p:nvPr>
        </p:nvSpPr>
        <p:spPr>
          <a:xfrm>
            <a:off x="457200" y="555480"/>
            <a:ext cx="8229240" cy="418752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F1838CBB-1FA8-4B76-8303-DE8604E129C3}"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62"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3"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4" name="PlaceHolder 4"/>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66"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7"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8" name="PlaceHolder 4"/>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0" name="PlaceHolder 2"/>
          <p:cNvSpPr>
            <a:spLocks noGrp="1"/>
          </p:cNvSpPr>
          <p:nvPr>
            <p:ph/>
          </p:nvPr>
        </p:nvSpPr>
        <p:spPr>
          <a:xfrm>
            <a:off x="457200" y="55548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1" name="PlaceHolder 3"/>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3"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4"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5"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6" name="PlaceHolder 5"/>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8" name="PlaceHolder 2"/>
          <p:cNvSpPr>
            <a:spLocks noGrp="1"/>
          </p:cNvSpPr>
          <p:nvPr>
            <p:ph/>
          </p:nvPr>
        </p:nvSpPr>
        <p:spPr>
          <a:xfrm>
            <a:off x="45720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9" name="PlaceHolder 3"/>
          <p:cNvSpPr>
            <a:spLocks noGrp="1"/>
          </p:cNvSpPr>
          <p:nvPr>
            <p:ph/>
          </p:nvPr>
        </p:nvSpPr>
        <p:spPr>
          <a:xfrm>
            <a:off x="323964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0" name="PlaceHolder 4"/>
          <p:cNvSpPr>
            <a:spLocks noGrp="1"/>
          </p:cNvSpPr>
          <p:nvPr>
            <p:ph/>
          </p:nvPr>
        </p:nvSpPr>
        <p:spPr>
          <a:xfrm>
            <a:off x="602208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1" name="PlaceHolder 5"/>
          <p:cNvSpPr>
            <a:spLocks noGrp="1"/>
          </p:cNvSpPr>
          <p:nvPr>
            <p:ph/>
          </p:nvPr>
        </p:nvSpPr>
        <p:spPr>
          <a:xfrm>
            <a:off x="45720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2" name="PlaceHolder 6"/>
          <p:cNvSpPr>
            <a:spLocks noGrp="1"/>
          </p:cNvSpPr>
          <p:nvPr>
            <p:ph/>
          </p:nvPr>
        </p:nvSpPr>
        <p:spPr>
          <a:xfrm>
            <a:off x="323964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3" name="PlaceHolder 7"/>
          <p:cNvSpPr>
            <a:spLocks noGrp="1"/>
          </p:cNvSpPr>
          <p:nvPr>
            <p:ph/>
          </p:nvPr>
        </p:nvSpPr>
        <p:spPr>
          <a:xfrm>
            <a:off x="602208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0" name="PlaceHolder 2"/>
          <p:cNvSpPr>
            <a:spLocks noGrp="1"/>
          </p:cNvSpPr>
          <p:nvPr>
            <p:ph/>
          </p:nvPr>
        </p:nvSpPr>
        <p:spPr>
          <a:xfrm>
            <a:off x="457200" y="555480"/>
            <a:ext cx="822924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BD11E112-F020-4584-B501-F5D2FB69294F}"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2"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13"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D14FB6FE-2E5E-427A-86BC-028F480B9D52}"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5AF911CC-F336-4293-9CC2-2A30C32ADEE1}"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0520"/>
            <a:ext cx="8229240" cy="16682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4B8D3063-0806-4BB5-A77C-B22D3BE86DD1}"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7"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18"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19"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C9CF9DCE-9924-44B9-A030-5DB002F78CAC}"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1"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2"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3" name="PlaceHolder 4"/>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DE4F9D5A-9C44-405A-9E07-14C1C48C1A20}"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5"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6"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7" name="PlaceHolder 4"/>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84419D8-C66C-458A-9418-005B0AD65B11}"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aa2d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0" name="6 - Ελεύθερη σχεδίαση"/>
          <p:cNvSpPr/>
          <p:nvPr/>
        </p:nvSpPr>
        <p:spPr>
          <a:xfrm>
            <a:off x="-9360" y="-5400"/>
            <a:ext cx="9162720" cy="78084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sp>
        <p:nvSpPr>
          <p:cNvPr id="1" name="7 - Ελεύθερη σχεδίαση"/>
          <p:cNvSpPr/>
          <p:nvPr/>
        </p:nvSpPr>
        <p:spPr>
          <a:xfrm>
            <a:off x="4381560" y="-5400"/>
            <a:ext cx="4762080" cy="47844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sp>
        <p:nvSpPr>
          <p:cNvPr id="2" name="PlaceHolder 1"/>
          <p:cNvSpPr>
            <a:spLocks noGrp="1"/>
          </p:cNvSpPr>
          <p:nvPr>
            <p:ph type="title"/>
          </p:nvPr>
        </p:nvSpPr>
        <p:spPr>
          <a:xfrm>
            <a:off x="533520" y="1028880"/>
            <a:ext cx="7851240" cy="1371240"/>
          </a:xfrm>
          <a:prstGeom prst="rect">
            <a:avLst/>
          </a:prstGeom>
          <a:noFill/>
          <a:ln w="0">
            <a:noFill/>
          </a:ln>
        </p:spPr>
        <p:txBody>
          <a:bodyPr lIns="90000" rIns="18360" tIns="0" bIns="0" anchor="b">
            <a:normAutofit fontScale="82000"/>
          </a:bodyPr>
          <a:p>
            <a:pPr indent="0" algn="r">
              <a:lnSpc>
                <a:spcPct val="100000"/>
              </a:lnSpc>
              <a:buNone/>
            </a:pPr>
            <a:r>
              <a:rPr b="1" lang="el-GR" sz="5600" spc="-1" strike="noStrike">
                <a:solidFill>
                  <a:srgbClr val="50e0ea"/>
                </a:solidFill>
                <a:latin typeface="Calibri"/>
              </a:rPr>
              <a:t>Kλικ για επεξεργασία του τίτλου</a:t>
            </a:r>
            <a:endParaRPr b="0" lang="el-GR" sz="5600" spc="-1" strike="noStrike">
              <a:solidFill>
                <a:srgbClr val="ffffff"/>
              </a:solidFill>
              <a:latin typeface="Constantia"/>
            </a:endParaRPr>
          </a:p>
        </p:txBody>
      </p:sp>
      <p:sp>
        <p:nvSpPr>
          <p:cNvPr id="3" name="PlaceHolder 2"/>
          <p:cNvSpPr>
            <a:spLocks noGrp="1"/>
          </p:cNvSpPr>
          <p:nvPr>
            <p:ph type="dt" idx="1"/>
          </p:nvPr>
        </p:nvSpPr>
        <p:spPr>
          <a:xfrm>
            <a:off x="457200" y="4767120"/>
            <a:ext cx="2133360" cy="273600"/>
          </a:xfrm>
          <a:prstGeom prst="rect">
            <a:avLst/>
          </a:prstGeom>
          <a:noFill/>
          <a:ln w="0">
            <a:noFill/>
          </a:ln>
        </p:spPr>
        <p:txBody>
          <a:bodyPr lIns="0" rIns="0" tIns="0" bIns="0" anchor="b">
            <a:noAutofit/>
          </a:bodyPr>
          <a:lstStyle>
            <a:lvl1pPr indent="0">
              <a:lnSpc>
                <a:spcPct val="100000"/>
              </a:lnSpc>
              <a:buNone/>
              <a:defRPr b="0" lang="el-GR" sz="1200" spc="-1" strike="noStrike">
                <a:solidFill>
                  <a:srgbClr val="d1eaed"/>
                </a:solidFill>
                <a:latin typeface="Constantia"/>
              </a:defRPr>
            </a:lvl1pPr>
          </a:lstStyle>
          <a:p>
            <a:pPr indent="0">
              <a:lnSpc>
                <a:spcPct val="100000"/>
              </a:lnSpc>
              <a:buNone/>
            </a:pPr>
            <a:r>
              <a:rPr b="0" lang="el-GR" sz="1200" spc="-1" strike="noStrike">
                <a:solidFill>
                  <a:srgbClr val="d1eaed"/>
                </a:solidFill>
                <a:latin typeface="Constantia"/>
              </a:rPr>
              <a:t>&lt;date/time&gt;</a:t>
            </a:r>
            <a:endParaRPr b="0" lang="en-US" sz="1200" spc="-1" strike="noStrike">
              <a:solidFill>
                <a:srgbClr val="000000"/>
              </a:solidFill>
              <a:latin typeface="Times New Roman"/>
            </a:endParaRPr>
          </a:p>
        </p:txBody>
      </p:sp>
      <p:sp>
        <p:nvSpPr>
          <p:cNvPr id="4" name="PlaceHolder 3"/>
          <p:cNvSpPr>
            <a:spLocks noGrp="1"/>
          </p:cNvSpPr>
          <p:nvPr>
            <p:ph type="ftr" idx="2"/>
          </p:nvPr>
        </p:nvSpPr>
        <p:spPr>
          <a:xfrm>
            <a:off x="2666880" y="4767120"/>
            <a:ext cx="3352320" cy="273600"/>
          </a:xfrm>
          <a:prstGeom prst="rect">
            <a:avLst/>
          </a:prstGeom>
          <a:noFill/>
          <a:ln w="0">
            <a:noFill/>
          </a:ln>
        </p:spPr>
        <p:txBody>
          <a:bodyPr lIns="0" rIns="0" tIns="0" bIns="0" anchor="b">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5" name="PlaceHolder 4"/>
          <p:cNvSpPr>
            <a:spLocks noGrp="1"/>
          </p:cNvSpPr>
          <p:nvPr>
            <p:ph type="sldNum" idx="3"/>
          </p:nvPr>
        </p:nvSpPr>
        <p:spPr>
          <a:xfrm>
            <a:off x="7924680" y="4767120"/>
            <a:ext cx="761760" cy="273600"/>
          </a:xfrm>
          <a:prstGeom prst="rect">
            <a:avLst/>
          </a:prstGeom>
          <a:noFill/>
          <a:ln w="0">
            <a:noFill/>
          </a:ln>
        </p:spPr>
        <p:txBody>
          <a:bodyPr lIns="0" rIns="0" tIns="0" bIns="0" anchor="b">
            <a:noAutofit/>
          </a:bodyPr>
          <a:lstStyle>
            <a:lvl1pPr indent="0" algn="r">
              <a:lnSpc>
                <a:spcPct val="100000"/>
              </a:lnSpc>
              <a:buNone/>
              <a:defRPr b="0" lang="el-GR" sz="1200" spc="-1" strike="noStrike">
                <a:solidFill>
                  <a:srgbClr val="d1eaed"/>
                </a:solidFill>
                <a:latin typeface="Constantia"/>
              </a:defRPr>
            </a:lvl1pPr>
          </a:lstStyle>
          <a:p>
            <a:pPr indent="0" algn="r">
              <a:lnSpc>
                <a:spcPct val="100000"/>
              </a:lnSpc>
              <a:buNone/>
            </a:pPr>
            <a:fld id="{21FD1612-1EFB-4C11-884C-89CF652E7416}" type="slidenum">
              <a:rPr b="0" lang="el-GR" sz="1200" spc="-1" strike="noStrike">
                <a:solidFill>
                  <a:srgbClr val="d1eaed"/>
                </a:solidFill>
                <a:latin typeface="Constantia"/>
              </a:rPr>
              <a:t>&lt;number&gt;</a:t>
            </a:fld>
            <a:endParaRPr b="0" lang="en-US" sz="1200" spc="-1" strike="noStrike">
              <a:solidFill>
                <a:srgbClr val="000000"/>
              </a:solidFill>
              <a:latin typeface="Times New Roman"/>
            </a:endParaRPr>
          </a:p>
        </p:txBody>
      </p:sp>
      <p:sp>
        <p:nvSpPr>
          <p:cNvPr id="6" name="PlaceHolder 5"/>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2600" spc="-1" strike="noStrike">
                <a:solidFill>
                  <a:srgbClr val="ffffff"/>
                </a:solidFill>
                <a:latin typeface="Calibri"/>
              </a:rPr>
              <a:t>Click to edit the outline text format</a:t>
            </a:r>
            <a:endParaRPr b="0" lang="el-GR" sz="2600" spc="-1" strike="noStrike">
              <a:solidFill>
                <a:srgbClr val="ffffff"/>
              </a:solidFill>
              <a:latin typeface="Calibri"/>
            </a:endParaRPr>
          </a:p>
          <a:p>
            <a:pPr lvl="1" marL="864000" indent="-324000">
              <a:spcBef>
                <a:spcPts val="1134"/>
              </a:spcBef>
              <a:buClr>
                <a:srgbClr val="000000"/>
              </a:buClr>
              <a:buSzPct val="75000"/>
              <a:buFont typeface="Symbol" charset="2"/>
              <a:buChar char=""/>
            </a:pPr>
            <a:r>
              <a:rPr b="0" lang="el-GR" sz="2100" spc="-1" strike="noStrike">
                <a:solidFill>
                  <a:srgbClr val="ffffff"/>
                </a:solidFill>
                <a:latin typeface="Calibri"/>
              </a:rPr>
              <a:t>Second Outline Level</a:t>
            </a:r>
            <a:endParaRPr b="0" lang="el-GR" sz="2100" spc="-1" strike="noStrike">
              <a:solidFill>
                <a:srgbClr val="ffffff"/>
              </a:solidFill>
              <a:latin typeface="Calibri"/>
            </a:endParaRPr>
          </a:p>
          <a:p>
            <a:pPr lvl="2" marL="1296000" indent="-288000">
              <a:spcBef>
                <a:spcPts val="850"/>
              </a:spcBef>
              <a:buClr>
                <a:srgbClr val="000000"/>
              </a:buClr>
              <a:buSzPct val="45000"/>
              <a:buFont typeface="Wingdings" charset="2"/>
              <a:buChar char=""/>
            </a:pPr>
            <a:r>
              <a:rPr b="0" lang="el-GR" sz="2000" spc="-1" strike="noStrike">
                <a:solidFill>
                  <a:srgbClr val="ffffff"/>
                </a:solidFill>
                <a:latin typeface="Calibri"/>
              </a:rPr>
              <a:t>Third Outline Level</a:t>
            </a:r>
            <a:endParaRPr b="0" lang="el-GR" sz="2000" spc="-1" strike="noStrike">
              <a:solidFill>
                <a:srgbClr val="ffffff"/>
              </a:solidFill>
              <a:latin typeface="Calibri"/>
            </a:endParaRPr>
          </a:p>
          <a:p>
            <a:pPr lvl="3" marL="1728000" indent="-216000">
              <a:spcBef>
                <a:spcPts val="567"/>
              </a:spcBef>
              <a:buClr>
                <a:srgbClr val="000000"/>
              </a:buClr>
              <a:buSzPct val="75000"/>
              <a:buFont typeface="Symbol" charset="2"/>
              <a:buChar char=""/>
            </a:pPr>
            <a:r>
              <a:rPr b="0" lang="el-GR" sz="2000" spc="-1" strike="noStrike">
                <a:solidFill>
                  <a:srgbClr val="ffffff"/>
                </a:solidFill>
                <a:latin typeface="Calibri"/>
              </a:rPr>
              <a:t>Fourth Outline Level</a:t>
            </a:r>
            <a:endParaRPr b="0" lang="el-GR" sz="2000" spc="-1" strike="noStrike">
              <a:solidFill>
                <a:srgbClr val="ffffff"/>
              </a:solidFill>
              <a:latin typeface="Calibri"/>
            </a:endParaRPr>
          </a:p>
          <a:p>
            <a:pPr lvl="4" marL="2160000" indent="-216000">
              <a:spcBef>
                <a:spcPts val="283"/>
              </a:spcBef>
              <a:buClr>
                <a:srgbClr val="000000"/>
              </a:buClr>
              <a:buSzPct val="45000"/>
              <a:buFont typeface="Wingdings" charset="2"/>
              <a:buChar char=""/>
            </a:pPr>
            <a:r>
              <a:rPr b="0" lang="el-GR" sz="2000" spc="-1" strike="noStrike">
                <a:solidFill>
                  <a:srgbClr val="ffffff"/>
                </a:solidFill>
                <a:latin typeface="Calibri"/>
              </a:rPr>
              <a:t>Fifth Outline Level</a:t>
            </a:r>
            <a:endParaRPr b="0" lang="el-GR" sz="2000" spc="-1" strike="noStrike">
              <a:solidFill>
                <a:srgbClr val="ffffff"/>
              </a:solidFill>
              <a:latin typeface="Calibri"/>
            </a:endParaRPr>
          </a:p>
          <a:p>
            <a:pPr lvl="5" marL="2592000" indent="-216000">
              <a:spcBef>
                <a:spcPts val="283"/>
              </a:spcBef>
              <a:buClr>
                <a:srgbClr val="000000"/>
              </a:buClr>
              <a:buSzPct val="45000"/>
              <a:buFont typeface="Wingdings" charset="2"/>
              <a:buChar char=""/>
            </a:pPr>
            <a:r>
              <a:rPr b="0" lang="el-GR" sz="2000" spc="-1" strike="noStrike">
                <a:solidFill>
                  <a:srgbClr val="ffffff"/>
                </a:solidFill>
                <a:latin typeface="Calibri"/>
              </a:rPr>
              <a:t>Sixth Outline Level</a:t>
            </a:r>
            <a:endParaRPr b="0" lang="el-GR" sz="2000" spc="-1" strike="noStrike">
              <a:solidFill>
                <a:srgbClr val="ffffff"/>
              </a:solidFill>
              <a:latin typeface="Calibri"/>
            </a:endParaRPr>
          </a:p>
          <a:p>
            <a:pPr lvl="6" marL="3024000" indent="-216000">
              <a:spcBef>
                <a:spcPts val="283"/>
              </a:spcBef>
              <a:buClr>
                <a:srgbClr val="000000"/>
              </a:buClr>
              <a:buSzPct val="45000"/>
              <a:buFont typeface="Wingdings" charset="2"/>
              <a:buChar char=""/>
            </a:pPr>
            <a:r>
              <a:rPr b="0" lang="el-GR" sz="2000" spc="-1" strike="noStrike">
                <a:solidFill>
                  <a:srgbClr val="ffffff"/>
                </a:solidFill>
                <a:latin typeface="Calibri"/>
              </a:rPr>
              <a:t>Seventh Outline Level</a:t>
            </a:r>
            <a:endParaRPr b="0" lang="el-GR" sz="2000" spc="-1" strike="noStrike">
              <a:solidFill>
                <a:srgbClr val="ffffff"/>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772" sy="64772" algn="tl"/>
        </a:blipFill>
      </p:bgPr>
    </p:bg>
    <p:spTree>
      <p:nvGrpSpPr>
        <p:cNvPr id="1" name=""/>
        <p:cNvGrpSpPr/>
        <p:nvPr/>
      </p:nvGrpSpPr>
      <p:grpSpPr>
        <a:xfrm>
          <a:off x="0" y="0"/>
          <a:ext cx="0" cy="0"/>
          <a:chOff x="0" y="0"/>
          <a:chExt cx="0" cy="0"/>
        </a:xfrm>
      </p:grpSpPr>
      <p:sp>
        <p:nvSpPr>
          <p:cNvPr id="43" name="6 - Ελεύθερη σχεδίαση"/>
          <p:cNvSpPr/>
          <p:nvPr/>
        </p:nvSpPr>
        <p:spPr>
          <a:xfrm>
            <a:off x="-9360" y="-5400"/>
            <a:ext cx="9162720" cy="78084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44" name="7 - Ελεύθερη σχεδίαση"/>
          <p:cNvSpPr/>
          <p:nvPr/>
        </p:nvSpPr>
        <p:spPr>
          <a:xfrm>
            <a:off x="4381560" y="-5400"/>
            <a:ext cx="4762080" cy="47844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45" name="PlaceHolder 1"/>
          <p:cNvSpPr>
            <a:spLocks noGrp="1"/>
          </p:cNvSpPr>
          <p:nvPr>
            <p:ph type="title"/>
          </p:nvPr>
        </p:nvSpPr>
        <p:spPr>
          <a:xfrm>
            <a:off x="457200" y="-20520"/>
            <a:ext cx="8229240" cy="359640"/>
          </a:xfrm>
          <a:prstGeom prst="rect">
            <a:avLst/>
          </a:prstGeom>
          <a:noFill/>
          <a:ln w="0">
            <a:noFill/>
          </a:ln>
        </p:spPr>
        <p:txBody>
          <a:bodyPr lIns="90000" rIns="90000" tIns="45000" bIns="45000" anchor="t">
            <a:noAutofit/>
          </a:bodyPr>
          <a:p>
            <a:pPr indent="0" algn="ctr">
              <a:lnSpc>
                <a:spcPct val="100000"/>
              </a:lnSpc>
              <a:buNone/>
            </a:pPr>
            <a:r>
              <a:rPr b="0" lang="el-GR" sz="2300" spc="-1" strike="noStrike">
                <a:solidFill>
                  <a:srgbClr val="04617b"/>
                </a:solidFill>
                <a:latin typeface="Calibri"/>
              </a:rPr>
              <a:t>Ιστορική αναδρομή - Εισαγωγή</a:t>
            </a:r>
            <a:endParaRPr b="0" lang="el-GR" sz="2300" spc="-1" strike="noStrike">
              <a:solidFill>
                <a:srgbClr val="000000"/>
              </a:solidFill>
              <a:latin typeface="Constantia"/>
            </a:endParaRPr>
          </a:p>
        </p:txBody>
      </p:sp>
      <p:sp>
        <p:nvSpPr>
          <p:cNvPr id="46" name="PlaceHolder 2"/>
          <p:cNvSpPr>
            <a:spLocks noGrp="1"/>
          </p:cNvSpPr>
          <p:nvPr>
            <p:ph type="body"/>
          </p:nvPr>
        </p:nvSpPr>
        <p:spPr>
          <a:xfrm>
            <a:off x="457200" y="555480"/>
            <a:ext cx="8229240" cy="418752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l-GR" sz="2600" spc="-1" strike="noStrike">
                <a:solidFill>
                  <a:srgbClr val="000000"/>
                </a:solidFill>
                <a:latin typeface="Calibri"/>
              </a:rPr>
              <a:t>Kλικ για επεξεργασία των στυλ του υποδείγματος</a:t>
            </a:r>
            <a:endParaRPr b="0" lang="el-GR" sz="2600" spc="-1" strike="noStrike">
              <a:solidFill>
                <a:srgbClr val="000000"/>
              </a:solidFill>
              <a:latin typeface="Calibri"/>
            </a:endParaRPr>
          </a:p>
          <a:p>
            <a:pPr lvl="1" marL="640080" indent="-246960">
              <a:lnSpc>
                <a:spcPct val="100000"/>
              </a:lnSpc>
              <a:spcBef>
                <a:spcPts val="479"/>
              </a:spcBef>
              <a:buClr>
                <a:srgbClr val="0f6fc6"/>
              </a:buClr>
              <a:buSzPct val="85000"/>
              <a:buFont typeface="Wingdings 2" charset="2"/>
              <a:buChar char=""/>
            </a:pPr>
            <a:r>
              <a:rPr b="0" lang="el-GR" sz="2400" spc="-1" strike="noStrike">
                <a:solidFill>
                  <a:srgbClr val="000000"/>
                </a:solidFill>
                <a:latin typeface="Calibri"/>
              </a:rPr>
              <a:t>Δεύτερου επιπέδου</a:t>
            </a:r>
            <a:endParaRPr b="0" lang="el-GR" sz="2400" spc="-1" strike="noStrike">
              <a:solidFill>
                <a:srgbClr val="000000"/>
              </a:solidFill>
              <a:latin typeface="Calibri"/>
            </a:endParaRPr>
          </a:p>
          <a:p>
            <a:pPr lvl="2" marL="914400" indent="-246960">
              <a:lnSpc>
                <a:spcPct val="100000"/>
              </a:lnSpc>
              <a:spcBef>
                <a:spcPts val="420"/>
              </a:spcBef>
              <a:buClr>
                <a:srgbClr val="009dd9"/>
              </a:buClr>
              <a:buSzPct val="70000"/>
              <a:buFont typeface="Wingdings 2" charset="2"/>
              <a:buChar char=""/>
            </a:pPr>
            <a:r>
              <a:rPr b="0" lang="el-GR" sz="2100" spc="-1" strike="noStrike">
                <a:solidFill>
                  <a:srgbClr val="000000"/>
                </a:solidFill>
                <a:latin typeface="Calibri"/>
              </a:rPr>
              <a:t>Τρίτου επιπέδου</a:t>
            </a:r>
            <a:endParaRPr b="0" lang="el-GR" sz="2100" spc="-1" strike="noStrike">
              <a:solidFill>
                <a:srgbClr val="000000"/>
              </a:solidFill>
              <a:latin typeface="Calibri"/>
            </a:endParaRPr>
          </a:p>
          <a:p>
            <a:pPr lvl="3" marL="1188720" indent="-210240">
              <a:lnSpc>
                <a:spcPct val="100000"/>
              </a:lnSpc>
              <a:spcBef>
                <a:spcPts val="400"/>
              </a:spcBef>
              <a:buClr>
                <a:srgbClr val="0bd0d9"/>
              </a:buClr>
              <a:buSzPct val="65000"/>
              <a:buFont typeface="Wingdings 2" charset="2"/>
              <a:buChar char=""/>
            </a:pPr>
            <a:r>
              <a:rPr b="0" lang="el-GR" sz="2000" spc="-1" strike="noStrike">
                <a:solidFill>
                  <a:srgbClr val="000000"/>
                </a:solidFill>
                <a:latin typeface="Calibri"/>
              </a:rPr>
              <a:t>Τέταρτου επιπέδου</a:t>
            </a:r>
            <a:endParaRPr b="0" lang="el-GR" sz="2000" spc="-1" strike="noStrike">
              <a:solidFill>
                <a:srgbClr val="000000"/>
              </a:solidFill>
              <a:latin typeface="Calibri"/>
            </a:endParaRPr>
          </a:p>
          <a:p>
            <a:pPr lvl="4" marL="1463040" indent="-210240">
              <a:lnSpc>
                <a:spcPct val="100000"/>
              </a:lnSpc>
              <a:spcBef>
                <a:spcPts val="400"/>
              </a:spcBef>
              <a:buClr>
                <a:srgbClr val="10cf9b"/>
              </a:buClr>
              <a:buSzPct val="65000"/>
              <a:buFont typeface="Wingdings 2" charset="2"/>
              <a:buChar char=""/>
            </a:pPr>
            <a:r>
              <a:rPr b="0" lang="el-GR" sz="2000" spc="-1" strike="noStrike">
                <a:solidFill>
                  <a:srgbClr val="000000"/>
                </a:solidFill>
                <a:latin typeface="Calibri"/>
              </a:rPr>
              <a:t>Πέμπτου επιπέδου</a:t>
            </a:r>
            <a:endParaRPr b="0" lang="el-GR" sz="2000" spc="-1" strike="noStrike">
              <a:solidFill>
                <a:srgbClr val="000000"/>
              </a:solidFill>
              <a:latin typeface="Calibri"/>
            </a:endParaRPr>
          </a:p>
        </p:txBody>
      </p:sp>
      <p:sp>
        <p:nvSpPr>
          <p:cNvPr id="47" name="6 - TextBox"/>
          <p:cNvSpPr/>
          <p:nvPr/>
        </p:nvSpPr>
        <p:spPr>
          <a:xfrm>
            <a:off x="467640" y="4875840"/>
            <a:ext cx="8208720" cy="272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200" spc="-1" strike="noStrike">
                <a:solidFill>
                  <a:srgbClr val="000000"/>
                </a:solidFill>
                <a:latin typeface="Constantia"/>
              </a:rPr>
              <a:t>Σαλής Αναστάσιος – Μηχανολόγος 1</a:t>
            </a:r>
            <a:r>
              <a:rPr b="0" i="1" lang="el-GR" sz="1200" spc="-1" strike="noStrike" baseline="30000">
                <a:solidFill>
                  <a:srgbClr val="000000"/>
                </a:solidFill>
                <a:latin typeface="Constantia"/>
              </a:rPr>
              <a:t>ου</a:t>
            </a:r>
            <a:r>
              <a:rPr b="0" i="1" lang="el-GR" sz="1200" spc="-1" strike="noStrike">
                <a:solidFill>
                  <a:srgbClr val="000000"/>
                </a:solidFill>
                <a:latin typeface="Constantia"/>
              </a:rPr>
              <a:t> ΕΠΑ.Λ.  Δράμας</a:t>
            </a:r>
            <a:endParaRPr b="0" lang="en-US"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jpeg"/><Relationship Id="rId3" Type="http://schemas.openxmlformats.org/officeDocument/2006/relationships/image" Target="../media/image33.jpeg"/><Relationship Id="rId4"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533520" y="339480"/>
            <a:ext cx="7851240" cy="935640"/>
          </a:xfrm>
          <a:prstGeom prst="rect">
            <a:avLst/>
          </a:prstGeom>
          <a:noFill/>
          <a:ln w="0">
            <a:noFill/>
          </a:ln>
        </p:spPr>
        <p:txBody>
          <a:bodyPr lIns="90000" rIns="18360" tIns="0" bIns="0" anchor="b">
            <a:normAutofit/>
          </a:bodyPr>
          <a:p>
            <a:pPr indent="0" algn="ctr">
              <a:lnSpc>
                <a:spcPct val="100000"/>
              </a:lnSpc>
              <a:buNone/>
            </a:pPr>
            <a:r>
              <a:rPr b="1" lang="el-GR" sz="5600" spc="-1" strike="noStrike">
                <a:solidFill>
                  <a:srgbClr val="50e0ea"/>
                </a:solidFill>
                <a:latin typeface="Calibri"/>
              </a:rPr>
              <a:t>Μ.Ε.Κ.  Ι</a:t>
            </a:r>
            <a:endParaRPr b="0" lang="el-GR" sz="5600" spc="-1" strike="noStrike">
              <a:solidFill>
                <a:srgbClr val="ffffff"/>
              </a:solidFill>
              <a:latin typeface="Constantia"/>
            </a:endParaRPr>
          </a:p>
        </p:txBody>
      </p:sp>
      <p:sp>
        <p:nvSpPr>
          <p:cNvPr id="85" name="PlaceHolder 2"/>
          <p:cNvSpPr>
            <a:spLocks noGrp="1"/>
          </p:cNvSpPr>
          <p:nvPr>
            <p:ph type="subTitle"/>
          </p:nvPr>
        </p:nvSpPr>
        <p:spPr>
          <a:xfrm>
            <a:off x="533520" y="987480"/>
            <a:ext cx="7854480" cy="2592000"/>
          </a:xfrm>
          <a:prstGeom prst="rect">
            <a:avLst/>
          </a:prstGeom>
          <a:noFill/>
          <a:ln w="0">
            <a:noFill/>
          </a:ln>
        </p:spPr>
        <p:txBody>
          <a:bodyPr lIns="0" rIns="18360" tIns="45000" bIns="45000" anchor="t">
            <a:normAutofit fontScale="99000"/>
          </a:bodyPr>
          <a:p>
            <a:pPr indent="0" algn="r">
              <a:lnSpc>
                <a:spcPct val="150000"/>
              </a:lnSpc>
              <a:spcBef>
                <a:spcPts val="799"/>
              </a:spcBef>
              <a:buNone/>
              <a:tabLst>
                <a:tab algn="l" pos="0"/>
              </a:tabLst>
            </a:pPr>
            <a:r>
              <a:rPr b="0" lang="el-GR" sz="4000" spc="-1" strike="noStrike">
                <a:solidFill>
                  <a:srgbClr val="ffffff"/>
                </a:solidFill>
                <a:latin typeface="Calibri"/>
              </a:rPr>
              <a:t>Κεφάλαιο  4</a:t>
            </a:r>
            <a:endParaRPr b="0" lang="en-US" sz="4000" spc="-1" strike="noStrike">
              <a:solidFill>
                <a:srgbClr val="000000"/>
              </a:solidFill>
              <a:latin typeface="Arial"/>
            </a:endParaRPr>
          </a:p>
          <a:p>
            <a:pPr indent="0" algn="ctr">
              <a:lnSpc>
                <a:spcPct val="100000"/>
              </a:lnSpc>
              <a:spcBef>
                <a:spcPts val="799"/>
              </a:spcBef>
              <a:buNone/>
              <a:tabLst>
                <a:tab algn="l" pos="0"/>
              </a:tabLst>
            </a:pPr>
            <a:r>
              <a:rPr b="1" lang="el-GR" sz="4000" spc="-1" strike="noStrike">
                <a:solidFill>
                  <a:schemeClr val="accent5">
                    <a:lumMod val="20000"/>
                    <a:lumOff val="80000"/>
                  </a:schemeClr>
                </a:solidFill>
                <a:latin typeface="Calibri"/>
              </a:rPr>
              <a:t>Βενζινομηχανές</a:t>
            </a:r>
            <a:endParaRPr b="0" lang="en-US" sz="4000" spc="-1" strike="noStrike">
              <a:solidFill>
                <a:srgbClr val="000000"/>
              </a:solidFill>
              <a:latin typeface="Arial"/>
            </a:endParaRPr>
          </a:p>
          <a:p>
            <a:pPr indent="0" algn="ctr">
              <a:lnSpc>
                <a:spcPct val="100000"/>
              </a:lnSpc>
              <a:spcBef>
                <a:spcPts val="541"/>
              </a:spcBef>
              <a:buNone/>
              <a:tabLst>
                <a:tab algn="l" pos="0"/>
              </a:tabLst>
            </a:pPr>
            <a:r>
              <a:rPr b="1" lang="el-GR" sz="2700" spc="-1" strike="noStrike">
                <a:solidFill>
                  <a:schemeClr val="accent5">
                    <a:lumMod val="40000"/>
                    <a:lumOff val="60000"/>
                  </a:schemeClr>
                </a:solidFill>
                <a:latin typeface="Calibri"/>
              </a:rPr>
              <a:t>Κύλινδρος - έμβολο - ελατήρια - πείρος -διωστήρας - στροφαλοφόρος άξονας - σφόνδυλος (βολάν)</a:t>
            </a:r>
            <a:endParaRPr b="0" lang="en-US" sz="2700" spc="-1" strike="noStrike">
              <a:solidFill>
                <a:srgbClr val="000000"/>
              </a:solidFill>
              <a:latin typeface="Arial"/>
            </a:endParaRPr>
          </a:p>
        </p:txBody>
      </p:sp>
      <p:sp>
        <p:nvSpPr>
          <p:cNvPr id="86" name="3 - TextBox"/>
          <p:cNvSpPr/>
          <p:nvPr/>
        </p:nvSpPr>
        <p:spPr>
          <a:xfrm>
            <a:off x="611640" y="3579840"/>
            <a:ext cx="7920360" cy="1247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400" spc="-1" strike="noStrike">
                <a:solidFill>
                  <a:srgbClr val="ffffff"/>
                </a:solidFill>
                <a:latin typeface="Constantia"/>
              </a:rPr>
              <a:t>ΣΑΛΗΣ  ΑΝΑΣΤΑΣΙΟΣ</a:t>
            </a:r>
            <a:endParaRPr b="0" lang="en-US" sz="2400" spc="-1" strike="noStrike">
              <a:solidFill>
                <a:srgbClr val="000000"/>
              </a:solidFill>
              <a:latin typeface="Arial"/>
            </a:endParaRPr>
          </a:p>
          <a:p>
            <a:pPr algn="ctr">
              <a:lnSpc>
                <a:spcPct val="100000"/>
              </a:lnSpc>
            </a:pPr>
            <a:r>
              <a:rPr b="1" lang="en-US" sz="1800" spc="-1" strike="noStrike">
                <a:solidFill>
                  <a:srgbClr val="f2f2f2"/>
                </a:solidFill>
                <a:latin typeface="Constantia"/>
              </a:rPr>
              <a:t>MSc in Management and Information Systems</a:t>
            </a:r>
            <a:endParaRPr b="0" lang="en-US" sz="1800" spc="-1" strike="noStrike">
              <a:solidFill>
                <a:srgbClr val="000000"/>
              </a:solidFill>
              <a:latin typeface="Arial"/>
            </a:endParaRPr>
          </a:p>
          <a:p>
            <a:pPr algn="ctr">
              <a:lnSpc>
                <a:spcPct val="100000"/>
              </a:lnSpc>
            </a:pPr>
            <a:r>
              <a:rPr b="0" lang="el-GR" sz="1800" spc="-1" strike="noStrike">
                <a:solidFill>
                  <a:srgbClr val="ffffff"/>
                </a:solidFill>
                <a:latin typeface="Constantia"/>
              </a:rPr>
              <a:t>Μηχανολόγος</a:t>
            </a:r>
            <a:endParaRPr b="0" lang="en-US" sz="1800" spc="-1" strike="noStrike">
              <a:solidFill>
                <a:srgbClr val="000000"/>
              </a:solidFill>
              <a:latin typeface="Arial"/>
            </a:endParaRPr>
          </a:p>
          <a:p>
            <a:pPr algn="ctr">
              <a:lnSpc>
                <a:spcPct val="100000"/>
              </a:lnSpc>
            </a:pPr>
            <a:r>
              <a:rPr b="0" lang="el-GR" sz="1600" spc="-1" strike="noStrike">
                <a:solidFill>
                  <a:srgbClr val="ffffff"/>
                </a:solidFill>
                <a:latin typeface="Constantia"/>
              </a:rPr>
              <a:t>Εκπαιδευτικός  1</a:t>
            </a:r>
            <a:r>
              <a:rPr b="0" lang="el-GR" sz="1600" spc="-1" strike="noStrike" baseline="30000">
                <a:solidFill>
                  <a:srgbClr val="ffffff"/>
                </a:solidFill>
                <a:latin typeface="Constantia"/>
              </a:rPr>
              <a:t>ου</a:t>
            </a:r>
            <a:r>
              <a:rPr b="0" lang="el-GR" sz="1600" spc="-1" strike="noStrike">
                <a:solidFill>
                  <a:srgbClr val="ffffff"/>
                </a:solidFill>
                <a:latin typeface="Constantia"/>
              </a:rPr>
              <a:t>  ΕΠΑ.Λ.  Δράμας</a:t>
            </a:r>
            <a:endParaRPr b="0" lang="en-US" sz="1600" spc="-1" strike="noStrike">
              <a:solidFill>
                <a:srgbClr val="000000"/>
              </a:solidFill>
              <a:latin typeface="Arial"/>
            </a:endParaRPr>
          </a:p>
        </p:txBody>
      </p:sp>
    </p:spTree>
  </p:cSld>
  <p:transition>
    <p:pull dir="rd"/>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Κύλινδρος</a:t>
            </a:r>
            <a:endParaRPr b="0" lang="en-US" sz="2300" spc="-1" strike="noStrike">
              <a:solidFill>
                <a:srgbClr val="000000"/>
              </a:solidFill>
              <a:latin typeface="Arial"/>
            </a:endParaRPr>
          </a:p>
        </p:txBody>
      </p:sp>
      <p:sp>
        <p:nvSpPr>
          <p:cNvPr id="120" name="8 - TextBox"/>
          <p:cNvSpPr/>
          <p:nvPr/>
        </p:nvSpPr>
        <p:spPr>
          <a:xfrm>
            <a:off x="395640" y="987480"/>
            <a:ext cx="5616360" cy="124740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900" spc="-1" strike="noStrike">
                <a:solidFill>
                  <a:srgbClr val="000000"/>
                </a:solidFill>
                <a:latin typeface="Calibri"/>
              </a:rPr>
              <a:t>α. Ξηρά χιτώνια. Αυτά τοποθετούνται μέσα σε κύλινδρο που σχηματίζει το σώμα του κινητήρα. Δεν έρχονται σε άμεση επαφή με το ψυκτικό υγρό και γι' αυτό λέγονται και ξηρά χιτώνια</a:t>
            </a:r>
            <a:endParaRPr b="0" lang="en-US" sz="1900" spc="-1" strike="noStrike">
              <a:solidFill>
                <a:srgbClr val="000000"/>
              </a:solidFill>
              <a:latin typeface="Arial"/>
            </a:endParaRPr>
          </a:p>
        </p:txBody>
      </p:sp>
      <p:sp>
        <p:nvSpPr>
          <p:cNvPr id="121" name="5 - TextBox"/>
          <p:cNvSpPr/>
          <p:nvPr/>
        </p:nvSpPr>
        <p:spPr>
          <a:xfrm>
            <a:off x="539640" y="483480"/>
            <a:ext cx="518436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Τα χιτώνια χωρίζονται σε δύο τύπους:</a:t>
            </a:r>
            <a:endParaRPr b="0" lang="en-US" sz="1900" spc="-1" strike="noStrike">
              <a:solidFill>
                <a:srgbClr val="000000"/>
              </a:solidFill>
              <a:latin typeface="Arial"/>
            </a:endParaRPr>
          </a:p>
        </p:txBody>
      </p:sp>
      <p:sp>
        <p:nvSpPr>
          <p:cNvPr id="122" name="9 - TextBox"/>
          <p:cNvSpPr/>
          <p:nvPr/>
        </p:nvSpPr>
        <p:spPr>
          <a:xfrm>
            <a:off x="395640" y="3334680"/>
            <a:ext cx="5472360" cy="66852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900" spc="-1" strike="noStrike">
                <a:solidFill>
                  <a:srgbClr val="000000"/>
                </a:solidFill>
                <a:latin typeface="Calibri"/>
              </a:rPr>
              <a:t>β. Υγρά χιτώνια. Σε αυτά το ψυκτικό υγρό έρχεται σε άμεση επαφή με το χιτώνιο</a:t>
            </a:r>
            <a:endParaRPr b="0" lang="en-US" sz="1900" spc="-1" strike="noStrike">
              <a:solidFill>
                <a:srgbClr val="000000"/>
              </a:solidFill>
              <a:latin typeface="Arial"/>
            </a:endParaRPr>
          </a:p>
        </p:txBody>
      </p:sp>
      <p:pic>
        <p:nvPicPr>
          <p:cNvPr id="123" name="Picture 3" descr=""/>
          <p:cNvPicPr/>
          <p:nvPr/>
        </p:nvPicPr>
        <p:blipFill>
          <a:blip r:embed="rId1"/>
          <a:stretch/>
        </p:blipFill>
        <p:spPr>
          <a:xfrm>
            <a:off x="6156000" y="592920"/>
            <a:ext cx="1656000" cy="1842120"/>
          </a:xfrm>
          <a:prstGeom prst="rect">
            <a:avLst/>
          </a:prstGeom>
          <a:ln w="9525">
            <a:noFill/>
          </a:ln>
        </p:spPr>
      </p:pic>
      <p:pic>
        <p:nvPicPr>
          <p:cNvPr id="124" name="Picture 4" descr=""/>
          <p:cNvPicPr/>
          <p:nvPr/>
        </p:nvPicPr>
        <p:blipFill>
          <a:blip r:embed="rId2"/>
          <a:stretch/>
        </p:blipFill>
        <p:spPr>
          <a:xfrm>
            <a:off x="6156000" y="2643840"/>
            <a:ext cx="1656000" cy="1884240"/>
          </a:xfrm>
          <a:prstGeom prst="rect">
            <a:avLst/>
          </a:prstGeom>
          <a:ln w="9525">
            <a:noFill/>
          </a:ln>
        </p:spPr>
      </p:pic>
    </p:spTree>
  </p:cSld>
  <p:transition>
    <p:pull dir="rd"/>
  </p:transition>
  <p:timing>
    <p:tnLst>
      <p:par>
        <p:cTn id="143" dur="indefinite" restart="never" nodeType="tmRoot">
          <p:childTnLst>
            <p:seq>
              <p:cTn id="144" dur="indefinite" nodeType="mainSeq">
                <p:childTnLst>
                  <p:par>
                    <p:cTn id="145" fill="hold">
                      <p:stCondLst>
                        <p:cond delay="indefinite"/>
                      </p:stCondLst>
                      <p:childTnLst>
                        <p:par>
                          <p:cTn id="146" fill="hold">
                            <p:stCondLst>
                              <p:cond delay="0"/>
                            </p:stCondLst>
                            <p:childTnLst>
                              <p:par>
                                <p:cTn id="147" nodeType="clickEffect" fill="hold" presetClass="entr" presetID="2" presetSubtype="4">
                                  <p:stCondLst>
                                    <p:cond delay="0"/>
                                  </p:stCondLst>
                                  <p:childTnLst>
                                    <p:set>
                                      <p:cBhvr>
                                        <p:cTn id="148" dur="1" fill="hold">
                                          <p:stCondLst>
                                            <p:cond delay="0"/>
                                          </p:stCondLst>
                                        </p:cTn>
                                        <p:tgtEl>
                                          <p:spTgt spid="120"/>
                                        </p:tgtEl>
                                        <p:attrNameLst>
                                          <p:attrName>style.visibility</p:attrName>
                                        </p:attrNameLst>
                                      </p:cBhvr>
                                      <p:to>
                                        <p:strVal val="visible"/>
                                      </p:to>
                                    </p:set>
                                    <p:anim calcmode="lin" valueType="num">
                                      <p:cBhvr additive="repl">
                                        <p:cTn id="149" dur="500" fill="hold"/>
                                        <p:tgtEl>
                                          <p:spTgt spid="120"/>
                                        </p:tgtEl>
                                        <p:attrNameLst>
                                          <p:attrName>ppt_x</p:attrName>
                                        </p:attrNameLst>
                                      </p:cBhvr>
                                      <p:tavLst>
                                        <p:tav tm="0">
                                          <p:val>
                                            <p:strVal val="#ppt_x"/>
                                          </p:val>
                                        </p:tav>
                                        <p:tav tm="100000">
                                          <p:val>
                                            <p:strVal val="#ppt_x"/>
                                          </p:val>
                                        </p:tav>
                                      </p:tavLst>
                                    </p:anim>
                                    <p:anim calcmode="lin" valueType="num">
                                      <p:cBhvr additive="repl">
                                        <p:cTn id="150" dur="500" fill="hold"/>
                                        <p:tgtEl>
                                          <p:spTgt spid="120"/>
                                        </p:tgtEl>
                                        <p:attrNameLst>
                                          <p:attrName>ppt_y</p:attrName>
                                        </p:attrNameLst>
                                      </p:cBhvr>
                                      <p:tavLst>
                                        <p:tav tm="0">
                                          <p:val>
                                            <p:strVal val="1+#ppt_h/2"/>
                                          </p:val>
                                        </p:tav>
                                        <p:tav tm="100000">
                                          <p:val>
                                            <p:strVal val="#ppt_y"/>
                                          </p:val>
                                        </p:tav>
                                      </p:tavLst>
                                    </p:anim>
                                  </p:childTnLst>
                                </p:cTn>
                              </p:par>
                              <p:par>
                                <p:cTn id="151" nodeType="withEffect" fill="hold" presetClass="entr" presetID="5" presetSubtype="10">
                                  <p:stCondLst>
                                    <p:cond delay="0"/>
                                  </p:stCondLst>
                                  <p:childTnLst>
                                    <p:set>
                                      <p:cBhvr>
                                        <p:cTn id="152" dur="1" fill="hold">
                                          <p:stCondLst>
                                            <p:cond delay="0"/>
                                          </p:stCondLst>
                                        </p:cTn>
                                        <p:tgtEl>
                                          <p:spTgt spid="123"/>
                                        </p:tgtEl>
                                        <p:attrNameLst>
                                          <p:attrName>style.visibility</p:attrName>
                                        </p:attrNameLst>
                                      </p:cBhvr>
                                      <p:to>
                                        <p:strVal val="visible"/>
                                      </p:to>
                                    </p:set>
                                    <p:animEffect filter="checkerboard(across)" transition="in">
                                      <p:cBhvr additive="repl">
                                        <p:cTn id="153" dur="500"/>
                                        <p:tgtEl>
                                          <p:spTgt spid="123"/>
                                        </p:tgtEl>
                                      </p:cBhvr>
                                    </p:animEffect>
                                  </p:childTnLst>
                                </p:cTn>
                              </p:par>
                            </p:childTnLst>
                          </p:cTn>
                        </p:par>
                      </p:childTnLst>
                    </p:cTn>
                  </p:par>
                  <p:par>
                    <p:cTn id="154" fill="hold">
                      <p:stCondLst>
                        <p:cond delay="indefinite"/>
                      </p:stCondLst>
                      <p:childTnLst>
                        <p:par>
                          <p:cTn id="155" fill="hold">
                            <p:stCondLst>
                              <p:cond delay="0"/>
                            </p:stCondLst>
                            <p:childTnLst>
                              <p:par>
                                <p:cTn id="156" nodeType="clickEffect" fill="hold" presetClass="entr" presetID="2" presetSubtype="4">
                                  <p:stCondLst>
                                    <p:cond delay="0"/>
                                  </p:stCondLst>
                                  <p:childTnLst>
                                    <p:set>
                                      <p:cBhvr>
                                        <p:cTn id="157" dur="1" fill="hold">
                                          <p:stCondLst>
                                            <p:cond delay="0"/>
                                          </p:stCondLst>
                                        </p:cTn>
                                        <p:tgtEl>
                                          <p:spTgt spid="122"/>
                                        </p:tgtEl>
                                        <p:attrNameLst>
                                          <p:attrName>style.visibility</p:attrName>
                                        </p:attrNameLst>
                                      </p:cBhvr>
                                      <p:to>
                                        <p:strVal val="visible"/>
                                      </p:to>
                                    </p:set>
                                    <p:anim calcmode="lin" valueType="num">
                                      <p:cBhvr additive="repl">
                                        <p:cTn id="158" dur="500" fill="hold"/>
                                        <p:tgtEl>
                                          <p:spTgt spid="122"/>
                                        </p:tgtEl>
                                        <p:attrNameLst>
                                          <p:attrName>ppt_x</p:attrName>
                                        </p:attrNameLst>
                                      </p:cBhvr>
                                      <p:tavLst>
                                        <p:tav tm="0">
                                          <p:val>
                                            <p:strVal val="#ppt_x"/>
                                          </p:val>
                                        </p:tav>
                                        <p:tav tm="100000">
                                          <p:val>
                                            <p:strVal val="#ppt_x"/>
                                          </p:val>
                                        </p:tav>
                                      </p:tavLst>
                                    </p:anim>
                                    <p:anim calcmode="lin" valueType="num">
                                      <p:cBhvr additive="repl">
                                        <p:cTn id="159" dur="500" fill="hold"/>
                                        <p:tgtEl>
                                          <p:spTgt spid="122"/>
                                        </p:tgtEl>
                                        <p:attrNameLst>
                                          <p:attrName>ppt_y</p:attrName>
                                        </p:attrNameLst>
                                      </p:cBhvr>
                                      <p:tavLst>
                                        <p:tav tm="0">
                                          <p:val>
                                            <p:strVal val="1+#ppt_h/2"/>
                                          </p:val>
                                        </p:tav>
                                        <p:tav tm="100000">
                                          <p:val>
                                            <p:strVal val="#ppt_y"/>
                                          </p:val>
                                        </p:tav>
                                      </p:tavLst>
                                    </p:anim>
                                  </p:childTnLst>
                                </p:cTn>
                              </p:par>
                              <p:par>
                                <p:cTn id="160" nodeType="withEffect" fill="hold" presetClass="entr" presetID="5" presetSubtype="10">
                                  <p:stCondLst>
                                    <p:cond delay="0"/>
                                  </p:stCondLst>
                                  <p:childTnLst>
                                    <p:set>
                                      <p:cBhvr>
                                        <p:cTn id="161" dur="1" fill="hold">
                                          <p:stCondLst>
                                            <p:cond delay="0"/>
                                          </p:stCondLst>
                                        </p:cTn>
                                        <p:tgtEl>
                                          <p:spTgt spid="124"/>
                                        </p:tgtEl>
                                        <p:attrNameLst>
                                          <p:attrName>style.visibility</p:attrName>
                                        </p:attrNameLst>
                                      </p:cBhvr>
                                      <p:to>
                                        <p:strVal val="visible"/>
                                      </p:to>
                                    </p:set>
                                    <p:animEffect filter="checkerboard(across)" transition="in">
                                      <p:cBhvr additive="repl">
                                        <p:cTn id="162" dur="5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3 - Οριζόντιος πάπυρος"/>
          <p:cNvSpPr/>
          <p:nvPr/>
        </p:nvSpPr>
        <p:spPr>
          <a:xfrm>
            <a:off x="2123640" y="2067840"/>
            <a:ext cx="4320000" cy="791640"/>
          </a:xfrm>
          <a:prstGeom prst="horizontalScroll">
            <a:avLst>
              <a:gd name="adj" fmla="val 12500"/>
            </a:avLst>
          </a:prstGeom>
          <a:gradFill rotWithShape="0">
            <a:gsLst>
              <a:gs pos="0">
                <a:srgbClr val="8ce9c2"/>
              </a:gs>
              <a:gs pos="100000">
                <a:srgbClr val="f7fefc"/>
              </a:gs>
            </a:gsLst>
            <a:path path="circle">
              <a:fillToRect l="50000" t="100000" r="50000" b="0"/>
            </a:path>
          </a:gradFill>
          <a:ln>
            <a:solidFill>
              <a:srgbClr val="099b73"/>
            </a:solidFill>
            <a:round/>
          </a:ln>
          <a:effectLst>
            <a:outerShdw algn="ctr" blurRad="57240" dir="5400000" dist="38160" rotWithShape="0">
              <a:schemeClr val="phClr">
                <a:shade val="9000"/>
                <a:satMod val="105000"/>
                <a:alpha val="48000"/>
              </a:scheme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gn="ctr">
              <a:lnSpc>
                <a:spcPct val="100000"/>
              </a:lnSpc>
            </a:pPr>
            <a:endParaRPr b="0" lang="el-GR" sz="1800" spc="-1" strike="noStrike">
              <a:solidFill>
                <a:schemeClr val="dk1"/>
              </a:solidFill>
              <a:latin typeface="Constantia"/>
            </a:endParaRPr>
          </a:p>
        </p:txBody>
      </p:sp>
      <p:sp>
        <p:nvSpPr>
          <p:cNvPr id="126" name="5 - TextBox"/>
          <p:cNvSpPr/>
          <p:nvPr/>
        </p:nvSpPr>
        <p:spPr>
          <a:xfrm>
            <a:off x="2195640" y="2211840"/>
            <a:ext cx="4176000" cy="424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200" spc="-1" strike="noStrike">
                <a:solidFill>
                  <a:srgbClr val="000000"/>
                </a:solidFill>
                <a:latin typeface="Constantia"/>
              </a:rPr>
              <a:t>Έμβολο</a:t>
            </a:r>
            <a:endParaRPr b="0" lang="en-US" sz="2200" spc="-1" strike="noStrike">
              <a:solidFill>
                <a:srgbClr val="000000"/>
              </a:solidFill>
              <a:latin typeface="Arial"/>
            </a:endParaRPr>
          </a:p>
        </p:txBody>
      </p:sp>
    </p:spTree>
  </p:cSld>
  <p:transition>
    <p:pull dir="rd"/>
  </p:transition>
  <p:timing>
    <p:tnLst>
      <p:par>
        <p:cTn id="163" dur="indefinite" restart="never" nodeType="tmRoot">
          <p:childTnLst>
            <p:seq>
              <p:cTn id="164" dur="indefinite" nodeType="mainSeq">
                <p:childTnLst>
                  <p:par>
                    <p:cTn id="165" fill="hold">
                      <p:stCondLst>
                        <p:cond delay="0"/>
                      </p:stCondLst>
                      <p:childTnLst>
                        <p:par>
                          <p:cTn id="166" fill="hold">
                            <p:stCondLst>
                              <p:cond delay="0"/>
                            </p:stCondLst>
                            <p:childTnLst>
                              <p:par>
                                <p:cTn id="167" nodeType="withEffect" fill="hold" presetClass="entr" presetID="29">
                                  <p:stCondLst>
                                    <p:cond delay="0"/>
                                  </p:stCondLst>
                                  <p:childTnLst>
                                    <p:set>
                                      <p:cBhvr>
                                        <p:cTn id="168" dur="1" fill="hold">
                                          <p:stCondLst>
                                            <p:cond delay="0"/>
                                          </p:stCondLst>
                                        </p:cTn>
                                        <p:tgtEl>
                                          <p:spTgt spid="126"/>
                                        </p:tgtEl>
                                        <p:attrNameLst>
                                          <p:attrName>style.visibility</p:attrName>
                                        </p:attrNameLst>
                                      </p:cBhvr>
                                      <p:to>
                                        <p:strVal val="visible"/>
                                      </p:to>
                                    </p:set>
                                    <p:anim calcmode="lin" valueType="num">
                                      <p:cBhvr additive="repl">
                                        <p:cTn id="169" dur="1000" fill="hold"/>
                                        <p:tgtEl>
                                          <p:spTgt spid="126"/>
                                        </p:tgtEl>
                                        <p:attrNameLst>
                                          <p:attrName>ppt_x</p:attrName>
                                        </p:attrNameLst>
                                      </p:cBhvr>
                                      <p:tavLst>
                                        <p:tav tm="0">
                                          <p:val>
                                            <p:strVal val="#ppt_x-.2"/>
                                          </p:val>
                                        </p:tav>
                                        <p:tav tm="100000">
                                          <p:val>
                                            <p:strVal val="#ppt_x"/>
                                          </p:val>
                                        </p:tav>
                                      </p:tavLst>
                                    </p:anim>
                                    <p:anim calcmode="lin" valueType="num">
                                      <p:cBhvr additive="repl">
                                        <p:cTn id="170" dur="1000" fill="hold"/>
                                        <p:tgtEl>
                                          <p:spTgt spid="126"/>
                                        </p:tgtEl>
                                        <p:attrNameLst>
                                          <p:attrName>ppt_y</p:attrName>
                                        </p:attrNameLst>
                                      </p:cBhvr>
                                      <p:tavLst>
                                        <p:tav tm="0">
                                          <p:val>
                                            <p:strVal val="#ppt_y"/>
                                          </p:val>
                                        </p:tav>
                                        <p:tav tm="100000">
                                          <p:val>
                                            <p:strVal val="#ppt_y"/>
                                          </p:val>
                                        </p:tav>
                                      </p:tavLst>
                                    </p:anim>
                                    <p:animEffect filter="wipe(right)" transition="in">
                                      <p:cBhvr additive="repl">
                                        <p:cTn id="171"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Έμβολο</a:t>
            </a:r>
            <a:endParaRPr b="0" lang="en-US" sz="2300" spc="-1" strike="noStrike">
              <a:solidFill>
                <a:srgbClr val="000000"/>
              </a:solidFill>
              <a:latin typeface="Arial"/>
            </a:endParaRPr>
          </a:p>
        </p:txBody>
      </p:sp>
      <p:sp>
        <p:nvSpPr>
          <p:cNvPr id="128" name="8 - TextBox"/>
          <p:cNvSpPr/>
          <p:nvPr/>
        </p:nvSpPr>
        <p:spPr>
          <a:xfrm>
            <a:off x="395640" y="699480"/>
            <a:ext cx="669636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Το έμβολο είναι από τα πιο σημαντικά μέρη του κινητήρα.</a:t>
            </a:r>
            <a:endParaRPr b="0" lang="en-US" sz="1900" spc="-1" strike="noStrike">
              <a:solidFill>
                <a:srgbClr val="000000"/>
              </a:solidFill>
              <a:latin typeface="Arial"/>
            </a:endParaRPr>
          </a:p>
        </p:txBody>
      </p:sp>
      <p:pic>
        <p:nvPicPr>
          <p:cNvPr id="129" name="Picture 2" descr=""/>
          <p:cNvPicPr/>
          <p:nvPr/>
        </p:nvPicPr>
        <p:blipFill>
          <a:blip r:embed="rId1"/>
          <a:stretch/>
        </p:blipFill>
        <p:spPr>
          <a:xfrm>
            <a:off x="971640" y="1203480"/>
            <a:ext cx="3174120" cy="3096000"/>
          </a:xfrm>
          <a:prstGeom prst="rect">
            <a:avLst/>
          </a:prstGeom>
          <a:ln w="9525">
            <a:noFill/>
          </a:ln>
        </p:spPr>
      </p:pic>
      <p:sp>
        <p:nvSpPr>
          <p:cNvPr id="130" name="7 - TextBox"/>
          <p:cNvSpPr/>
          <p:nvPr/>
        </p:nvSpPr>
        <p:spPr>
          <a:xfrm>
            <a:off x="971640" y="4280040"/>
            <a:ext cx="3168000" cy="302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400" spc="-1" strike="noStrike">
                <a:solidFill>
                  <a:srgbClr val="000000"/>
                </a:solidFill>
                <a:latin typeface="Calibri"/>
              </a:rPr>
              <a:t>Έμβολο και μπιέλα.</a:t>
            </a:r>
            <a:endParaRPr b="0" lang="en-US" sz="1400" spc="-1" strike="noStrike">
              <a:solidFill>
                <a:srgbClr val="000000"/>
              </a:solidFill>
              <a:latin typeface="Arial"/>
            </a:endParaRPr>
          </a:p>
        </p:txBody>
      </p:sp>
      <p:sp>
        <p:nvSpPr>
          <p:cNvPr id="131" name="10 - TextBox"/>
          <p:cNvSpPr/>
          <p:nvPr/>
        </p:nvSpPr>
        <p:spPr>
          <a:xfrm>
            <a:off x="4572000" y="1203480"/>
            <a:ext cx="4104000" cy="3085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901"/>
              </a:spcBef>
            </a:pPr>
            <a:r>
              <a:rPr b="0" lang="el-GR" sz="1800" spc="-1" strike="noStrike">
                <a:solidFill>
                  <a:srgbClr val="000000"/>
                </a:solidFill>
                <a:latin typeface="Calibri"/>
              </a:rPr>
              <a:t>1. Βίδα, </a:t>
            </a:r>
            <a:endParaRPr b="0" lang="en-US" sz="1800" spc="-1" strike="noStrike">
              <a:solidFill>
                <a:srgbClr val="000000"/>
              </a:solidFill>
              <a:latin typeface="Arial"/>
            </a:endParaRPr>
          </a:p>
          <a:p>
            <a:pPr>
              <a:lnSpc>
                <a:spcPct val="100000"/>
              </a:lnSpc>
              <a:spcBef>
                <a:spcPts val="901"/>
              </a:spcBef>
            </a:pPr>
            <a:r>
              <a:rPr b="0" lang="el-GR" sz="1800" spc="-1" strike="noStrike">
                <a:solidFill>
                  <a:srgbClr val="000000"/>
                </a:solidFill>
                <a:latin typeface="Calibri"/>
              </a:rPr>
              <a:t>2. Μπιέλα, </a:t>
            </a:r>
            <a:endParaRPr b="0" lang="en-US" sz="1800" spc="-1" strike="noStrike">
              <a:solidFill>
                <a:srgbClr val="000000"/>
              </a:solidFill>
              <a:latin typeface="Arial"/>
            </a:endParaRPr>
          </a:p>
          <a:p>
            <a:pPr>
              <a:lnSpc>
                <a:spcPct val="100000"/>
              </a:lnSpc>
              <a:spcBef>
                <a:spcPts val="901"/>
              </a:spcBef>
            </a:pPr>
            <a:r>
              <a:rPr b="0" lang="el-GR" sz="1800" spc="-1" strike="noStrike">
                <a:solidFill>
                  <a:srgbClr val="000000"/>
                </a:solidFill>
                <a:latin typeface="Calibri"/>
              </a:rPr>
              <a:t>3. Ελατήριο λαδιού, </a:t>
            </a:r>
            <a:endParaRPr b="0" lang="en-US" sz="1800" spc="-1" strike="noStrike">
              <a:solidFill>
                <a:srgbClr val="000000"/>
              </a:solidFill>
              <a:latin typeface="Arial"/>
            </a:endParaRPr>
          </a:p>
          <a:p>
            <a:pPr>
              <a:lnSpc>
                <a:spcPct val="100000"/>
              </a:lnSpc>
              <a:spcBef>
                <a:spcPts val="901"/>
              </a:spcBef>
            </a:pPr>
            <a:r>
              <a:rPr b="0" lang="el-GR" sz="1800" spc="-1" strike="noStrike">
                <a:solidFill>
                  <a:srgbClr val="000000"/>
                </a:solidFill>
                <a:latin typeface="Calibri"/>
              </a:rPr>
              <a:t>4. </a:t>
            </a:r>
            <a:r>
              <a:rPr b="0" lang="el-GR" sz="1800" spc="-1" strike="noStrike">
                <a:solidFill>
                  <a:srgbClr val="000000"/>
                </a:solidFill>
                <a:latin typeface="Constantia"/>
              </a:rPr>
              <a:t>Ελατήριο συμπίεσης</a:t>
            </a:r>
            <a:r>
              <a:rPr b="0" lang="el-GR" sz="1800" spc="-1" strike="noStrike">
                <a:solidFill>
                  <a:srgbClr val="000000"/>
                </a:solidFill>
                <a:latin typeface="Calibri"/>
              </a:rPr>
              <a:t>, </a:t>
            </a:r>
            <a:endParaRPr b="0" lang="en-US" sz="1800" spc="-1" strike="noStrike">
              <a:solidFill>
                <a:srgbClr val="000000"/>
              </a:solidFill>
              <a:latin typeface="Arial"/>
            </a:endParaRPr>
          </a:p>
          <a:p>
            <a:pPr>
              <a:lnSpc>
                <a:spcPct val="100000"/>
              </a:lnSpc>
              <a:spcBef>
                <a:spcPts val="901"/>
              </a:spcBef>
            </a:pPr>
            <a:r>
              <a:rPr b="0" lang="el-GR" sz="1800" spc="-1" strike="noStrike">
                <a:solidFill>
                  <a:srgbClr val="000000"/>
                </a:solidFill>
                <a:latin typeface="Calibri"/>
              </a:rPr>
              <a:t>5. Ελατήριο συμπίεσης, </a:t>
            </a:r>
            <a:endParaRPr b="0" lang="en-US" sz="1800" spc="-1" strike="noStrike">
              <a:solidFill>
                <a:srgbClr val="000000"/>
              </a:solidFill>
              <a:latin typeface="Arial"/>
            </a:endParaRPr>
          </a:p>
          <a:p>
            <a:pPr>
              <a:lnSpc>
                <a:spcPct val="100000"/>
              </a:lnSpc>
              <a:spcBef>
                <a:spcPts val="901"/>
              </a:spcBef>
            </a:pPr>
            <a:r>
              <a:rPr b="0" lang="el-GR" sz="1800" spc="-1" strike="noStrike">
                <a:solidFill>
                  <a:srgbClr val="000000"/>
                </a:solidFill>
                <a:latin typeface="Calibri"/>
              </a:rPr>
              <a:t>6. Πείρος πιστονιού, </a:t>
            </a:r>
            <a:endParaRPr b="0" lang="en-US" sz="1800" spc="-1" strike="noStrike">
              <a:solidFill>
                <a:srgbClr val="000000"/>
              </a:solidFill>
              <a:latin typeface="Arial"/>
            </a:endParaRPr>
          </a:p>
          <a:p>
            <a:pPr>
              <a:lnSpc>
                <a:spcPct val="100000"/>
              </a:lnSpc>
              <a:spcBef>
                <a:spcPts val="901"/>
              </a:spcBef>
            </a:pPr>
            <a:r>
              <a:rPr b="0" lang="el-GR" sz="1800" spc="-1" strike="noStrike">
                <a:solidFill>
                  <a:srgbClr val="000000"/>
                </a:solidFill>
                <a:latin typeface="Calibri"/>
              </a:rPr>
              <a:t>7. Έμβολο με τον πείρο, </a:t>
            </a:r>
            <a:endParaRPr b="0" lang="en-US" sz="1800" spc="-1" strike="noStrike">
              <a:solidFill>
                <a:srgbClr val="000000"/>
              </a:solidFill>
              <a:latin typeface="Arial"/>
            </a:endParaRPr>
          </a:p>
          <a:p>
            <a:pPr>
              <a:lnSpc>
                <a:spcPct val="100000"/>
              </a:lnSpc>
              <a:spcBef>
                <a:spcPts val="901"/>
              </a:spcBef>
            </a:pPr>
            <a:r>
              <a:rPr b="0" lang="el-GR" sz="1800" spc="-1" strike="noStrike">
                <a:solidFill>
                  <a:srgbClr val="000000"/>
                </a:solidFill>
                <a:latin typeface="Calibri"/>
              </a:rPr>
              <a:t>8. Κουζινέτα μπιέλας</a:t>
            </a:r>
            <a:endParaRPr b="0" lang="en-US" sz="1800" spc="-1" strike="noStrike">
              <a:solidFill>
                <a:srgbClr val="000000"/>
              </a:solidFill>
              <a:latin typeface="Arial"/>
            </a:endParaRPr>
          </a:p>
        </p:txBody>
      </p:sp>
    </p:spTree>
  </p:cSld>
  <p:transition>
    <p:pull dir="rd"/>
  </p:transition>
  <p:timing>
    <p:tnLst>
      <p:par>
        <p:cTn id="172" dur="indefinite" restart="never" nodeType="tmRoot">
          <p:childTnLst>
            <p:seq>
              <p:cTn id="173" dur="indefinite" nodeType="mainSeq">
                <p:childTnLst>
                  <p:par>
                    <p:cTn id="174" fill="hold">
                      <p:stCondLst>
                        <p:cond delay="indefinite"/>
                      </p:stCondLst>
                      <p:childTnLst>
                        <p:par>
                          <p:cTn id="175" fill="hold">
                            <p:stCondLst>
                              <p:cond delay="0"/>
                            </p:stCondLst>
                            <p:childTnLst>
                              <p:par>
                                <p:cTn id="176" nodeType="clickEffect" fill="hold" presetClass="entr" presetID="3" presetSubtype="10">
                                  <p:stCondLst>
                                    <p:cond delay="0"/>
                                  </p:stCondLst>
                                  <p:childTnLst>
                                    <p:set>
                                      <p:cBhvr>
                                        <p:cTn id="177" dur="1" fill="hold">
                                          <p:stCondLst>
                                            <p:cond delay="0"/>
                                          </p:stCondLst>
                                        </p:cTn>
                                        <p:tgtEl>
                                          <p:spTgt spid="129"/>
                                        </p:tgtEl>
                                        <p:attrNameLst>
                                          <p:attrName>style.visibility</p:attrName>
                                        </p:attrNameLst>
                                      </p:cBhvr>
                                      <p:to>
                                        <p:strVal val="visible"/>
                                      </p:to>
                                    </p:set>
                                    <p:animEffect filter="blinds(horizontal)" transition="in">
                                      <p:cBhvr additive="repl">
                                        <p:cTn id="178" dur="500"/>
                                        <p:tgtEl>
                                          <p:spTgt spid="129"/>
                                        </p:tgtEl>
                                      </p:cBhvr>
                                    </p:animEffect>
                                  </p:childTnLst>
                                </p:cTn>
                              </p:par>
                              <p:par>
                                <p:cTn id="179" nodeType="withEffect" fill="hold" presetClass="entr" presetID="3" presetSubtype="10">
                                  <p:stCondLst>
                                    <p:cond delay="0"/>
                                  </p:stCondLst>
                                  <p:childTnLst>
                                    <p:set>
                                      <p:cBhvr>
                                        <p:cTn id="180" dur="1" fill="hold">
                                          <p:stCondLst>
                                            <p:cond delay="0"/>
                                          </p:stCondLst>
                                        </p:cTn>
                                        <p:tgtEl>
                                          <p:spTgt spid="130"/>
                                        </p:tgtEl>
                                        <p:attrNameLst>
                                          <p:attrName>style.visibility</p:attrName>
                                        </p:attrNameLst>
                                      </p:cBhvr>
                                      <p:to>
                                        <p:strVal val="visible"/>
                                      </p:to>
                                    </p:set>
                                    <p:animEffect filter="blinds(horizontal)" transition="in">
                                      <p:cBhvr additive="repl">
                                        <p:cTn id="181" dur="500"/>
                                        <p:tgtEl>
                                          <p:spTgt spid="130"/>
                                        </p:tgtEl>
                                      </p:cBhvr>
                                    </p:animEffect>
                                  </p:childTnLst>
                                </p:cTn>
                              </p:par>
                            </p:childTnLst>
                          </p:cTn>
                        </p:par>
                      </p:childTnLst>
                    </p:cTn>
                  </p:par>
                  <p:par>
                    <p:cTn id="182" fill="hold">
                      <p:stCondLst>
                        <p:cond delay="indefinite"/>
                      </p:stCondLst>
                      <p:childTnLst>
                        <p:par>
                          <p:cTn id="183" fill="hold">
                            <p:stCondLst>
                              <p:cond delay="0"/>
                            </p:stCondLst>
                            <p:childTnLst>
                              <p:par>
                                <p:cTn id="184" nodeType="clickEffect" fill="hold" presetClass="entr" presetID="2" presetSubtype="4">
                                  <p:stCondLst>
                                    <p:cond delay="0"/>
                                  </p:stCondLst>
                                  <p:childTnLst>
                                    <p:set>
                                      <p:cBhvr>
                                        <p:cTn id="185" dur="1" fill="hold">
                                          <p:stCondLst>
                                            <p:cond delay="0"/>
                                          </p:stCondLst>
                                        </p:cTn>
                                        <p:tgtEl>
                                          <p:spTgt spid="131">
                                            <p:txEl>
                                              <p:pRg st="0" end="0"/>
                                            </p:txEl>
                                          </p:spTgt>
                                        </p:tgtEl>
                                        <p:attrNameLst>
                                          <p:attrName>style.visibility</p:attrName>
                                        </p:attrNameLst>
                                      </p:cBhvr>
                                      <p:to>
                                        <p:strVal val="visible"/>
                                      </p:to>
                                    </p:set>
                                    <p:anim calcmode="lin" valueType="num">
                                      <p:cBhvr additive="repl">
                                        <p:cTn id="186" dur="500" fill="hold"/>
                                        <p:tgtEl>
                                          <p:spTgt spid="131">
                                            <p:txEl>
                                              <p:pRg st="0" end="0"/>
                                            </p:txEl>
                                          </p:spTgt>
                                        </p:tgtEl>
                                        <p:attrNameLst>
                                          <p:attrName>ppt_x</p:attrName>
                                        </p:attrNameLst>
                                      </p:cBhvr>
                                      <p:tavLst>
                                        <p:tav tm="0">
                                          <p:val>
                                            <p:strVal val="#ppt_x"/>
                                          </p:val>
                                        </p:tav>
                                        <p:tav tm="100000">
                                          <p:val>
                                            <p:strVal val="#ppt_x"/>
                                          </p:val>
                                        </p:tav>
                                      </p:tavLst>
                                    </p:anim>
                                    <p:anim calcmode="lin" valueType="num">
                                      <p:cBhvr additive="repl">
                                        <p:cTn id="187" dur="500" fill="hold"/>
                                        <p:tgtEl>
                                          <p:spTgt spid="131">
                                            <p:txEl>
                                              <p:pRg st="0" end="0"/>
                                            </p:txEl>
                                          </p:spTgt>
                                        </p:tgtEl>
                                        <p:attrNameLst>
                                          <p:attrName>ppt_y</p:attrName>
                                        </p:attrNameLst>
                                      </p:cBhvr>
                                      <p:tavLst>
                                        <p:tav tm="0">
                                          <p:val>
                                            <p:strVal val="1+#ppt_h/2"/>
                                          </p:val>
                                        </p:tav>
                                        <p:tav tm="100000">
                                          <p:val>
                                            <p:strVal val="#ppt_y"/>
                                          </p:val>
                                        </p:tav>
                                      </p:tavLst>
                                    </p:anim>
                                  </p:childTnLst>
                                </p:cTn>
                              </p:par>
                            </p:childTnLst>
                          </p:cTn>
                        </p:par>
                        <p:par>
                          <p:cTn id="188" fill="hold">
                            <p:stCondLst>
                              <p:cond delay="500"/>
                            </p:stCondLst>
                            <p:childTnLst>
                              <p:par>
                                <p:cTn id="189" nodeType="afterEffect" fill="hold" presetClass="entr" presetID="2" presetSubtype="4">
                                  <p:stCondLst>
                                    <p:cond delay="0"/>
                                  </p:stCondLst>
                                  <p:childTnLst>
                                    <p:set>
                                      <p:cBhvr>
                                        <p:cTn id="190" dur="1" fill="hold">
                                          <p:stCondLst>
                                            <p:cond delay="0"/>
                                          </p:stCondLst>
                                        </p:cTn>
                                        <p:tgtEl>
                                          <p:spTgt spid="131">
                                            <p:txEl>
                                              <p:pRg st="1" end="1"/>
                                            </p:txEl>
                                          </p:spTgt>
                                        </p:tgtEl>
                                        <p:attrNameLst>
                                          <p:attrName>style.visibility</p:attrName>
                                        </p:attrNameLst>
                                      </p:cBhvr>
                                      <p:to>
                                        <p:strVal val="visible"/>
                                      </p:to>
                                    </p:set>
                                    <p:anim calcmode="lin" valueType="num">
                                      <p:cBhvr additive="repl">
                                        <p:cTn id="191" dur="500" fill="hold"/>
                                        <p:tgtEl>
                                          <p:spTgt spid="131">
                                            <p:txEl>
                                              <p:pRg st="1" end="1"/>
                                            </p:txEl>
                                          </p:spTgt>
                                        </p:tgtEl>
                                        <p:attrNameLst>
                                          <p:attrName>ppt_x</p:attrName>
                                        </p:attrNameLst>
                                      </p:cBhvr>
                                      <p:tavLst>
                                        <p:tav tm="0">
                                          <p:val>
                                            <p:strVal val="#ppt_x"/>
                                          </p:val>
                                        </p:tav>
                                        <p:tav tm="100000">
                                          <p:val>
                                            <p:strVal val="#ppt_x"/>
                                          </p:val>
                                        </p:tav>
                                      </p:tavLst>
                                    </p:anim>
                                    <p:anim calcmode="lin" valueType="num">
                                      <p:cBhvr additive="repl">
                                        <p:cTn id="192" dur="500" fill="hold"/>
                                        <p:tgtEl>
                                          <p:spTgt spid="131">
                                            <p:txEl>
                                              <p:pRg st="1" end="1"/>
                                            </p:txEl>
                                          </p:spTgt>
                                        </p:tgtEl>
                                        <p:attrNameLst>
                                          <p:attrName>ppt_y</p:attrName>
                                        </p:attrNameLst>
                                      </p:cBhvr>
                                      <p:tavLst>
                                        <p:tav tm="0">
                                          <p:val>
                                            <p:strVal val="1+#ppt_h/2"/>
                                          </p:val>
                                        </p:tav>
                                        <p:tav tm="100000">
                                          <p:val>
                                            <p:strVal val="#ppt_y"/>
                                          </p:val>
                                        </p:tav>
                                      </p:tavLst>
                                    </p:anim>
                                  </p:childTnLst>
                                </p:cTn>
                              </p:par>
                            </p:childTnLst>
                          </p:cTn>
                        </p:par>
                        <p:par>
                          <p:cTn id="193" fill="hold">
                            <p:stCondLst>
                              <p:cond delay="1000"/>
                            </p:stCondLst>
                            <p:childTnLst>
                              <p:par>
                                <p:cTn id="194" nodeType="afterEffect" fill="hold" presetClass="entr" presetID="2" presetSubtype="4">
                                  <p:stCondLst>
                                    <p:cond delay="0"/>
                                  </p:stCondLst>
                                  <p:childTnLst>
                                    <p:set>
                                      <p:cBhvr>
                                        <p:cTn id="195" dur="1" fill="hold">
                                          <p:stCondLst>
                                            <p:cond delay="0"/>
                                          </p:stCondLst>
                                        </p:cTn>
                                        <p:tgtEl>
                                          <p:spTgt spid="131">
                                            <p:txEl>
                                              <p:pRg st="2" end="2"/>
                                            </p:txEl>
                                          </p:spTgt>
                                        </p:tgtEl>
                                        <p:attrNameLst>
                                          <p:attrName>style.visibility</p:attrName>
                                        </p:attrNameLst>
                                      </p:cBhvr>
                                      <p:to>
                                        <p:strVal val="visible"/>
                                      </p:to>
                                    </p:set>
                                    <p:anim calcmode="lin" valueType="num">
                                      <p:cBhvr additive="repl">
                                        <p:cTn id="196" dur="500" fill="hold"/>
                                        <p:tgtEl>
                                          <p:spTgt spid="131">
                                            <p:txEl>
                                              <p:pRg st="2" end="2"/>
                                            </p:txEl>
                                          </p:spTgt>
                                        </p:tgtEl>
                                        <p:attrNameLst>
                                          <p:attrName>ppt_x</p:attrName>
                                        </p:attrNameLst>
                                      </p:cBhvr>
                                      <p:tavLst>
                                        <p:tav tm="0">
                                          <p:val>
                                            <p:strVal val="#ppt_x"/>
                                          </p:val>
                                        </p:tav>
                                        <p:tav tm="100000">
                                          <p:val>
                                            <p:strVal val="#ppt_x"/>
                                          </p:val>
                                        </p:tav>
                                      </p:tavLst>
                                    </p:anim>
                                    <p:anim calcmode="lin" valueType="num">
                                      <p:cBhvr additive="repl">
                                        <p:cTn id="197" dur="500" fill="hold"/>
                                        <p:tgtEl>
                                          <p:spTgt spid="131">
                                            <p:txEl>
                                              <p:pRg st="2" end="2"/>
                                            </p:txEl>
                                          </p:spTgt>
                                        </p:tgtEl>
                                        <p:attrNameLst>
                                          <p:attrName>ppt_y</p:attrName>
                                        </p:attrNameLst>
                                      </p:cBhvr>
                                      <p:tavLst>
                                        <p:tav tm="0">
                                          <p:val>
                                            <p:strVal val="1+#ppt_h/2"/>
                                          </p:val>
                                        </p:tav>
                                        <p:tav tm="100000">
                                          <p:val>
                                            <p:strVal val="#ppt_y"/>
                                          </p:val>
                                        </p:tav>
                                      </p:tavLst>
                                    </p:anim>
                                  </p:childTnLst>
                                </p:cTn>
                              </p:par>
                            </p:childTnLst>
                          </p:cTn>
                        </p:par>
                        <p:par>
                          <p:cTn id="198" fill="hold">
                            <p:stCondLst>
                              <p:cond delay="1500"/>
                            </p:stCondLst>
                            <p:childTnLst>
                              <p:par>
                                <p:cTn id="199" nodeType="afterEffect" fill="hold" presetClass="entr" presetID="2" presetSubtype="4">
                                  <p:stCondLst>
                                    <p:cond delay="0"/>
                                  </p:stCondLst>
                                  <p:childTnLst>
                                    <p:set>
                                      <p:cBhvr>
                                        <p:cTn id="200" dur="1" fill="hold">
                                          <p:stCondLst>
                                            <p:cond delay="0"/>
                                          </p:stCondLst>
                                        </p:cTn>
                                        <p:tgtEl>
                                          <p:spTgt spid="131">
                                            <p:txEl>
                                              <p:pRg st="3" end="3"/>
                                            </p:txEl>
                                          </p:spTgt>
                                        </p:tgtEl>
                                        <p:attrNameLst>
                                          <p:attrName>style.visibility</p:attrName>
                                        </p:attrNameLst>
                                      </p:cBhvr>
                                      <p:to>
                                        <p:strVal val="visible"/>
                                      </p:to>
                                    </p:set>
                                    <p:anim calcmode="lin" valueType="num">
                                      <p:cBhvr additive="repl">
                                        <p:cTn id="201" dur="500" fill="hold"/>
                                        <p:tgtEl>
                                          <p:spTgt spid="131">
                                            <p:txEl>
                                              <p:pRg st="3" end="3"/>
                                            </p:txEl>
                                          </p:spTgt>
                                        </p:tgtEl>
                                        <p:attrNameLst>
                                          <p:attrName>ppt_x</p:attrName>
                                        </p:attrNameLst>
                                      </p:cBhvr>
                                      <p:tavLst>
                                        <p:tav tm="0">
                                          <p:val>
                                            <p:strVal val="#ppt_x"/>
                                          </p:val>
                                        </p:tav>
                                        <p:tav tm="100000">
                                          <p:val>
                                            <p:strVal val="#ppt_x"/>
                                          </p:val>
                                        </p:tav>
                                      </p:tavLst>
                                    </p:anim>
                                    <p:anim calcmode="lin" valueType="num">
                                      <p:cBhvr additive="repl">
                                        <p:cTn id="202" dur="500" fill="hold"/>
                                        <p:tgtEl>
                                          <p:spTgt spid="131">
                                            <p:txEl>
                                              <p:pRg st="3" end="3"/>
                                            </p:txEl>
                                          </p:spTgt>
                                        </p:tgtEl>
                                        <p:attrNameLst>
                                          <p:attrName>ppt_y</p:attrName>
                                        </p:attrNameLst>
                                      </p:cBhvr>
                                      <p:tavLst>
                                        <p:tav tm="0">
                                          <p:val>
                                            <p:strVal val="1+#ppt_h/2"/>
                                          </p:val>
                                        </p:tav>
                                        <p:tav tm="100000">
                                          <p:val>
                                            <p:strVal val="#ppt_y"/>
                                          </p:val>
                                        </p:tav>
                                      </p:tavLst>
                                    </p:anim>
                                  </p:childTnLst>
                                </p:cTn>
                              </p:par>
                            </p:childTnLst>
                          </p:cTn>
                        </p:par>
                        <p:par>
                          <p:cTn id="203" fill="hold">
                            <p:stCondLst>
                              <p:cond delay="2000"/>
                            </p:stCondLst>
                            <p:childTnLst>
                              <p:par>
                                <p:cTn id="204" nodeType="afterEffect" fill="hold" presetClass="entr" presetID="2" presetSubtype="4">
                                  <p:stCondLst>
                                    <p:cond delay="0"/>
                                  </p:stCondLst>
                                  <p:childTnLst>
                                    <p:set>
                                      <p:cBhvr>
                                        <p:cTn id="205" dur="1" fill="hold">
                                          <p:stCondLst>
                                            <p:cond delay="0"/>
                                          </p:stCondLst>
                                        </p:cTn>
                                        <p:tgtEl>
                                          <p:spTgt spid="131">
                                            <p:txEl>
                                              <p:pRg st="4" end="4"/>
                                            </p:txEl>
                                          </p:spTgt>
                                        </p:tgtEl>
                                        <p:attrNameLst>
                                          <p:attrName>style.visibility</p:attrName>
                                        </p:attrNameLst>
                                      </p:cBhvr>
                                      <p:to>
                                        <p:strVal val="visible"/>
                                      </p:to>
                                    </p:set>
                                    <p:anim calcmode="lin" valueType="num">
                                      <p:cBhvr additive="repl">
                                        <p:cTn id="206" dur="500" fill="hold"/>
                                        <p:tgtEl>
                                          <p:spTgt spid="131">
                                            <p:txEl>
                                              <p:pRg st="4" end="4"/>
                                            </p:txEl>
                                          </p:spTgt>
                                        </p:tgtEl>
                                        <p:attrNameLst>
                                          <p:attrName>ppt_x</p:attrName>
                                        </p:attrNameLst>
                                      </p:cBhvr>
                                      <p:tavLst>
                                        <p:tav tm="0">
                                          <p:val>
                                            <p:strVal val="#ppt_x"/>
                                          </p:val>
                                        </p:tav>
                                        <p:tav tm="100000">
                                          <p:val>
                                            <p:strVal val="#ppt_x"/>
                                          </p:val>
                                        </p:tav>
                                      </p:tavLst>
                                    </p:anim>
                                    <p:anim calcmode="lin" valueType="num">
                                      <p:cBhvr additive="repl">
                                        <p:cTn id="207" dur="500" fill="hold"/>
                                        <p:tgtEl>
                                          <p:spTgt spid="131">
                                            <p:txEl>
                                              <p:pRg st="4" end="4"/>
                                            </p:txEl>
                                          </p:spTgt>
                                        </p:tgtEl>
                                        <p:attrNameLst>
                                          <p:attrName>ppt_y</p:attrName>
                                        </p:attrNameLst>
                                      </p:cBhvr>
                                      <p:tavLst>
                                        <p:tav tm="0">
                                          <p:val>
                                            <p:strVal val="1+#ppt_h/2"/>
                                          </p:val>
                                        </p:tav>
                                        <p:tav tm="100000">
                                          <p:val>
                                            <p:strVal val="#ppt_y"/>
                                          </p:val>
                                        </p:tav>
                                      </p:tavLst>
                                    </p:anim>
                                  </p:childTnLst>
                                </p:cTn>
                              </p:par>
                            </p:childTnLst>
                          </p:cTn>
                        </p:par>
                        <p:par>
                          <p:cTn id="208" fill="hold">
                            <p:stCondLst>
                              <p:cond delay="2500"/>
                            </p:stCondLst>
                            <p:childTnLst>
                              <p:par>
                                <p:cTn id="209" nodeType="afterEffect" fill="hold" presetClass="entr" presetID="2" presetSubtype="4">
                                  <p:stCondLst>
                                    <p:cond delay="0"/>
                                  </p:stCondLst>
                                  <p:childTnLst>
                                    <p:set>
                                      <p:cBhvr>
                                        <p:cTn id="210" dur="1" fill="hold">
                                          <p:stCondLst>
                                            <p:cond delay="0"/>
                                          </p:stCondLst>
                                        </p:cTn>
                                        <p:tgtEl>
                                          <p:spTgt spid="131">
                                            <p:txEl>
                                              <p:pRg st="5" end="5"/>
                                            </p:txEl>
                                          </p:spTgt>
                                        </p:tgtEl>
                                        <p:attrNameLst>
                                          <p:attrName>style.visibility</p:attrName>
                                        </p:attrNameLst>
                                      </p:cBhvr>
                                      <p:to>
                                        <p:strVal val="visible"/>
                                      </p:to>
                                    </p:set>
                                    <p:anim calcmode="lin" valueType="num">
                                      <p:cBhvr additive="repl">
                                        <p:cTn id="211" dur="500" fill="hold"/>
                                        <p:tgtEl>
                                          <p:spTgt spid="131">
                                            <p:txEl>
                                              <p:pRg st="5" end="5"/>
                                            </p:txEl>
                                          </p:spTgt>
                                        </p:tgtEl>
                                        <p:attrNameLst>
                                          <p:attrName>ppt_x</p:attrName>
                                        </p:attrNameLst>
                                      </p:cBhvr>
                                      <p:tavLst>
                                        <p:tav tm="0">
                                          <p:val>
                                            <p:strVal val="#ppt_x"/>
                                          </p:val>
                                        </p:tav>
                                        <p:tav tm="100000">
                                          <p:val>
                                            <p:strVal val="#ppt_x"/>
                                          </p:val>
                                        </p:tav>
                                      </p:tavLst>
                                    </p:anim>
                                    <p:anim calcmode="lin" valueType="num">
                                      <p:cBhvr additive="repl">
                                        <p:cTn id="212" dur="500" fill="hold"/>
                                        <p:tgtEl>
                                          <p:spTgt spid="131">
                                            <p:txEl>
                                              <p:pRg st="5" end="5"/>
                                            </p:txEl>
                                          </p:spTgt>
                                        </p:tgtEl>
                                        <p:attrNameLst>
                                          <p:attrName>ppt_y</p:attrName>
                                        </p:attrNameLst>
                                      </p:cBhvr>
                                      <p:tavLst>
                                        <p:tav tm="0">
                                          <p:val>
                                            <p:strVal val="1+#ppt_h/2"/>
                                          </p:val>
                                        </p:tav>
                                        <p:tav tm="100000">
                                          <p:val>
                                            <p:strVal val="#ppt_y"/>
                                          </p:val>
                                        </p:tav>
                                      </p:tavLst>
                                    </p:anim>
                                  </p:childTnLst>
                                </p:cTn>
                              </p:par>
                            </p:childTnLst>
                          </p:cTn>
                        </p:par>
                        <p:par>
                          <p:cTn id="213" fill="hold">
                            <p:stCondLst>
                              <p:cond delay="3000"/>
                            </p:stCondLst>
                            <p:childTnLst>
                              <p:par>
                                <p:cTn id="214" nodeType="afterEffect" fill="hold" presetClass="entr" presetID="2" presetSubtype="4">
                                  <p:stCondLst>
                                    <p:cond delay="0"/>
                                  </p:stCondLst>
                                  <p:childTnLst>
                                    <p:set>
                                      <p:cBhvr>
                                        <p:cTn id="215" dur="1" fill="hold">
                                          <p:stCondLst>
                                            <p:cond delay="0"/>
                                          </p:stCondLst>
                                        </p:cTn>
                                        <p:tgtEl>
                                          <p:spTgt spid="131">
                                            <p:txEl>
                                              <p:pRg st="6" end="6"/>
                                            </p:txEl>
                                          </p:spTgt>
                                        </p:tgtEl>
                                        <p:attrNameLst>
                                          <p:attrName>style.visibility</p:attrName>
                                        </p:attrNameLst>
                                      </p:cBhvr>
                                      <p:to>
                                        <p:strVal val="visible"/>
                                      </p:to>
                                    </p:set>
                                    <p:anim calcmode="lin" valueType="num">
                                      <p:cBhvr additive="repl">
                                        <p:cTn id="216" dur="500" fill="hold"/>
                                        <p:tgtEl>
                                          <p:spTgt spid="131">
                                            <p:txEl>
                                              <p:pRg st="6" end="6"/>
                                            </p:txEl>
                                          </p:spTgt>
                                        </p:tgtEl>
                                        <p:attrNameLst>
                                          <p:attrName>ppt_x</p:attrName>
                                        </p:attrNameLst>
                                      </p:cBhvr>
                                      <p:tavLst>
                                        <p:tav tm="0">
                                          <p:val>
                                            <p:strVal val="#ppt_x"/>
                                          </p:val>
                                        </p:tav>
                                        <p:tav tm="100000">
                                          <p:val>
                                            <p:strVal val="#ppt_x"/>
                                          </p:val>
                                        </p:tav>
                                      </p:tavLst>
                                    </p:anim>
                                    <p:anim calcmode="lin" valueType="num">
                                      <p:cBhvr additive="repl">
                                        <p:cTn id="217" dur="500" fill="hold"/>
                                        <p:tgtEl>
                                          <p:spTgt spid="131">
                                            <p:txEl>
                                              <p:pRg st="6" end="6"/>
                                            </p:txEl>
                                          </p:spTgt>
                                        </p:tgtEl>
                                        <p:attrNameLst>
                                          <p:attrName>ppt_y</p:attrName>
                                        </p:attrNameLst>
                                      </p:cBhvr>
                                      <p:tavLst>
                                        <p:tav tm="0">
                                          <p:val>
                                            <p:strVal val="1+#ppt_h/2"/>
                                          </p:val>
                                        </p:tav>
                                        <p:tav tm="100000">
                                          <p:val>
                                            <p:strVal val="#ppt_y"/>
                                          </p:val>
                                        </p:tav>
                                      </p:tavLst>
                                    </p:anim>
                                  </p:childTnLst>
                                </p:cTn>
                              </p:par>
                            </p:childTnLst>
                          </p:cTn>
                        </p:par>
                        <p:par>
                          <p:cTn id="218" fill="hold">
                            <p:stCondLst>
                              <p:cond delay="3500"/>
                            </p:stCondLst>
                            <p:childTnLst>
                              <p:par>
                                <p:cTn id="219" nodeType="afterEffect" fill="hold" presetClass="entr" presetID="2" presetSubtype="4">
                                  <p:stCondLst>
                                    <p:cond delay="0"/>
                                  </p:stCondLst>
                                  <p:childTnLst>
                                    <p:set>
                                      <p:cBhvr>
                                        <p:cTn id="220" dur="1" fill="hold">
                                          <p:stCondLst>
                                            <p:cond delay="0"/>
                                          </p:stCondLst>
                                        </p:cTn>
                                        <p:tgtEl>
                                          <p:spTgt spid="131">
                                            <p:txEl>
                                              <p:pRg st="7" end="7"/>
                                            </p:txEl>
                                          </p:spTgt>
                                        </p:tgtEl>
                                        <p:attrNameLst>
                                          <p:attrName>style.visibility</p:attrName>
                                        </p:attrNameLst>
                                      </p:cBhvr>
                                      <p:to>
                                        <p:strVal val="visible"/>
                                      </p:to>
                                    </p:set>
                                    <p:anim calcmode="lin" valueType="num">
                                      <p:cBhvr additive="repl">
                                        <p:cTn id="221" dur="500" fill="hold"/>
                                        <p:tgtEl>
                                          <p:spTgt spid="131">
                                            <p:txEl>
                                              <p:pRg st="7" end="7"/>
                                            </p:txEl>
                                          </p:spTgt>
                                        </p:tgtEl>
                                        <p:attrNameLst>
                                          <p:attrName>ppt_x</p:attrName>
                                        </p:attrNameLst>
                                      </p:cBhvr>
                                      <p:tavLst>
                                        <p:tav tm="0">
                                          <p:val>
                                            <p:strVal val="#ppt_x"/>
                                          </p:val>
                                        </p:tav>
                                        <p:tav tm="100000">
                                          <p:val>
                                            <p:strVal val="#ppt_x"/>
                                          </p:val>
                                        </p:tav>
                                      </p:tavLst>
                                    </p:anim>
                                    <p:anim calcmode="lin" valueType="num">
                                      <p:cBhvr additive="repl">
                                        <p:cTn id="222" dur="500" fill="hold"/>
                                        <p:tgtEl>
                                          <p:spTgt spid="13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Έμβολο</a:t>
            </a:r>
            <a:endParaRPr b="0" lang="en-US" sz="2300" spc="-1" strike="noStrike">
              <a:solidFill>
                <a:srgbClr val="000000"/>
              </a:solidFill>
              <a:latin typeface="Arial"/>
            </a:endParaRPr>
          </a:p>
        </p:txBody>
      </p:sp>
      <p:sp>
        <p:nvSpPr>
          <p:cNvPr id="133" name="8 - TextBox"/>
          <p:cNvSpPr/>
          <p:nvPr/>
        </p:nvSpPr>
        <p:spPr>
          <a:xfrm>
            <a:off x="395640" y="555480"/>
            <a:ext cx="8424720" cy="15519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799"/>
              </a:spcBef>
            </a:pPr>
            <a:r>
              <a:rPr b="0" lang="el-GR" sz="1900" spc="-1" strike="noStrike">
                <a:solidFill>
                  <a:srgbClr val="000000"/>
                </a:solidFill>
                <a:latin typeface="Calibri"/>
              </a:rPr>
              <a:t>Τα αέρια της καύσης του καυσίμου εξασκούν πιέσεις στην επιφάνεια του εμβόλου και έτσι: </a:t>
            </a:r>
            <a:endParaRPr b="0" lang="en-US" sz="1900" spc="-1" strike="noStrike">
              <a:solidFill>
                <a:srgbClr val="000000"/>
              </a:solidFill>
              <a:latin typeface="Arial"/>
            </a:endParaRPr>
          </a:p>
          <a:p>
            <a:pPr>
              <a:lnSpc>
                <a:spcPct val="100000"/>
              </a:lnSpc>
              <a:spcBef>
                <a:spcPts val="1199"/>
              </a:spcBef>
            </a:pPr>
            <a:r>
              <a:rPr b="0" lang="el-GR" sz="1900" spc="-1" strike="noStrike">
                <a:solidFill>
                  <a:srgbClr val="000000"/>
                </a:solidFill>
                <a:latin typeface="Calibri"/>
              </a:rPr>
              <a:t>μετατρέπεται η παραγόμενη θερμική ενέργεια σε κινητική, </a:t>
            </a:r>
            <a:endParaRPr b="0" lang="en-US" sz="1900" spc="-1" strike="noStrike">
              <a:solidFill>
                <a:srgbClr val="000000"/>
              </a:solidFill>
              <a:latin typeface="Arial"/>
            </a:endParaRPr>
          </a:p>
          <a:p>
            <a:pPr algn="r">
              <a:lnSpc>
                <a:spcPct val="100000"/>
              </a:lnSpc>
              <a:spcBef>
                <a:spcPts val="1199"/>
              </a:spcBef>
            </a:pPr>
            <a:r>
              <a:rPr b="0" lang="el-GR" sz="1900" spc="-1" strike="noStrike">
                <a:solidFill>
                  <a:srgbClr val="000000"/>
                </a:solidFill>
                <a:latin typeface="Calibri"/>
              </a:rPr>
              <a:t>η οποία -</a:t>
            </a:r>
            <a:r>
              <a:rPr b="0" i="1" lang="el-GR" sz="1900" spc="-1" strike="noStrike">
                <a:solidFill>
                  <a:srgbClr val="000000"/>
                </a:solidFill>
                <a:latin typeface="Calibri"/>
              </a:rPr>
              <a:t>μέσω του διωστήρα- </a:t>
            </a:r>
            <a:r>
              <a:rPr b="0" lang="el-GR" sz="1900" spc="-1" strike="noStrike">
                <a:solidFill>
                  <a:srgbClr val="000000"/>
                </a:solidFill>
                <a:latin typeface="Calibri"/>
              </a:rPr>
              <a:t>μεταφέρεται στο στροφαλοφόρο άξονα. </a:t>
            </a:r>
            <a:endParaRPr b="0" lang="en-US" sz="1900" spc="-1" strike="noStrike">
              <a:solidFill>
                <a:srgbClr val="000000"/>
              </a:solidFill>
              <a:latin typeface="Arial"/>
            </a:endParaRPr>
          </a:p>
        </p:txBody>
      </p:sp>
      <p:sp>
        <p:nvSpPr>
          <p:cNvPr id="134" name="6 - TextBox"/>
          <p:cNvSpPr/>
          <p:nvPr/>
        </p:nvSpPr>
        <p:spPr>
          <a:xfrm>
            <a:off x="395640" y="2357280"/>
            <a:ext cx="8424720" cy="2420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1199"/>
              </a:spcBef>
            </a:pPr>
            <a:r>
              <a:rPr b="0" lang="el-GR" sz="1900" spc="-1" strike="noStrike">
                <a:solidFill>
                  <a:srgbClr val="000000"/>
                </a:solidFill>
                <a:latin typeface="Calibri"/>
              </a:rPr>
              <a:t>Επιπλέον, το έμβολο είναι αυτό που δημιουργεί την απαραίτητη υποπίεση (αναρρόφηση) για την εισαγωγή του μίγματος και διώχνει τα καυσαέρια για να καθαρίσει ο κύλινδρος. </a:t>
            </a:r>
            <a:endParaRPr b="0" lang="en-US" sz="1900" spc="-1" strike="noStrike">
              <a:solidFill>
                <a:srgbClr val="000000"/>
              </a:solidFill>
              <a:latin typeface="Arial"/>
            </a:endParaRPr>
          </a:p>
          <a:p>
            <a:pPr algn="ctr">
              <a:lnSpc>
                <a:spcPct val="100000"/>
              </a:lnSpc>
              <a:spcBef>
                <a:spcPts val="1199"/>
              </a:spcBef>
            </a:pPr>
            <a:r>
              <a:rPr b="0" i="1" lang="el-GR" sz="1900" spc="-1" strike="noStrike">
                <a:solidFill>
                  <a:srgbClr val="000000"/>
                </a:solidFill>
                <a:latin typeface="Calibri"/>
              </a:rPr>
              <a:t>Οι καταπονήσεις του εμβόλου είναι ιδιαίτερα μεγάλες</a:t>
            </a:r>
            <a:r>
              <a:rPr b="0" lang="el-GR" sz="1900" spc="-1" strike="noStrike">
                <a:solidFill>
                  <a:srgbClr val="000000"/>
                </a:solidFill>
                <a:latin typeface="Calibri"/>
              </a:rPr>
              <a:t>. </a:t>
            </a:r>
            <a:endParaRPr b="0" lang="en-US" sz="1900" spc="-1" strike="noStrike">
              <a:solidFill>
                <a:srgbClr val="000000"/>
              </a:solidFill>
              <a:latin typeface="Arial"/>
            </a:endParaRPr>
          </a:p>
          <a:p>
            <a:pPr algn="ctr">
              <a:lnSpc>
                <a:spcPct val="100000"/>
              </a:lnSpc>
              <a:spcBef>
                <a:spcPts val="1199"/>
              </a:spcBef>
            </a:pPr>
            <a:r>
              <a:rPr b="0" lang="el-GR" sz="1900" spc="-1" strike="noStrike">
                <a:solidFill>
                  <a:srgbClr val="000000"/>
                </a:solidFill>
                <a:latin typeface="Calibri"/>
              </a:rPr>
              <a:t>Η κεφαλή του είναι εκτεθειμένη σε θερμοκρασίες που φτάνουν, συνήθως, τους 2.000 "C μέχρι 2.500 "C, ενώ δέχεται και μεγάλες πιέσεις. Για το λόγο αυτό, πρέπει η κατασκευή του, αλλά και τα υλικά κατασκευής του να έχουν την ανάλογη αντοχή.</a:t>
            </a:r>
            <a:endParaRPr b="0" lang="en-US" sz="1900" spc="-1" strike="noStrike">
              <a:solidFill>
                <a:srgbClr val="000000"/>
              </a:solidFill>
              <a:latin typeface="Arial"/>
            </a:endParaRPr>
          </a:p>
        </p:txBody>
      </p:sp>
    </p:spTree>
  </p:cSld>
  <p:transition>
    <p:pull dir="rd"/>
  </p:transition>
  <p:timing>
    <p:tnLst>
      <p:par>
        <p:cTn id="223" dur="indefinite" restart="never" nodeType="tmRoot">
          <p:childTnLst>
            <p:seq>
              <p:cTn id="224" dur="indefinite" nodeType="mainSeq">
                <p:childTnLst>
                  <p:par>
                    <p:cTn id="225" fill="hold">
                      <p:stCondLst>
                        <p:cond delay="indefinite"/>
                      </p:stCondLst>
                      <p:childTnLst>
                        <p:par>
                          <p:cTn id="226" fill="hold">
                            <p:stCondLst>
                              <p:cond delay="0"/>
                            </p:stCondLst>
                            <p:childTnLst>
                              <p:par>
                                <p:cTn id="227" nodeType="clickEffect" fill="hold" presetClass="entr" presetID="2" presetSubtype="4">
                                  <p:stCondLst>
                                    <p:cond delay="0"/>
                                  </p:stCondLst>
                                  <p:childTnLst>
                                    <p:set>
                                      <p:cBhvr>
                                        <p:cTn id="228" dur="1" fill="hold">
                                          <p:stCondLst>
                                            <p:cond delay="0"/>
                                          </p:stCondLst>
                                        </p:cTn>
                                        <p:tgtEl>
                                          <p:spTgt spid="133">
                                            <p:txEl>
                                              <p:pRg st="0" end="0"/>
                                            </p:txEl>
                                          </p:spTgt>
                                        </p:tgtEl>
                                        <p:attrNameLst>
                                          <p:attrName>style.visibility</p:attrName>
                                        </p:attrNameLst>
                                      </p:cBhvr>
                                      <p:to>
                                        <p:strVal val="visible"/>
                                      </p:to>
                                    </p:set>
                                    <p:anim calcmode="lin" valueType="num">
                                      <p:cBhvr additive="repl">
                                        <p:cTn id="229" dur="500" fill="hold"/>
                                        <p:tgtEl>
                                          <p:spTgt spid="133">
                                            <p:txEl>
                                              <p:pRg st="0" end="0"/>
                                            </p:txEl>
                                          </p:spTgt>
                                        </p:tgtEl>
                                        <p:attrNameLst>
                                          <p:attrName>ppt_x</p:attrName>
                                        </p:attrNameLst>
                                      </p:cBhvr>
                                      <p:tavLst>
                                        <p:tav tm="0">
                                          <p:val>
                                            <p:strVal val="#ppt_x"/>
                                          </p:val>
                                        </p:tav>
                                        <p:tav tm="100000">
                                          <p:val>
                                            <p:strVal val="#ppt_x"/>
                                          </p:val>
                                        </p:tav>
                                      </p:tavLst>
                                    </p:anim>
                                    <p:anim calcmode="lin" valueType="num">
                                      <p:cBhvr additive="repl">
                                        <p:cTn id="230" dur="500" fill="hold"/>
                                        <p:tgtEl>
                                          <p:spTgt spid="1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nodeType="clickEffect" fill="hold" presetClass="entr" presetID="29">
                                  <p:stCondLst>
                                    <p:cond delay="0"/>
                                  </p:stCondLst>
                                  <p:childTnLst>
                                    <p:set>
                                      <p:cBhvr>
                                        <p:cTn id="234" dur="1" fill="hold">
                                          <p:stCondLst>
                                            <p:cond delay="0"/>
                                          </p:stCondLst>
                                        </p:cTn>
                                        <p:tgtEl>
                                          <p:spTgt spid="133">
                                            <p:txEl>
                                              <p:pRg st="1" end="1"/>
                                            </p:txEl>
                                          </p:spTgt>
                                        </p:tgtEl>
                                        <p:attrNameLst>
                                          <p:attrName>style.visibility</p:attrName>
                                        </p:attrNameLst>
                                      </p:cBhvr>
                                      <p:to>
                                        <p:strVal val="visible"/>
                                      </p:to>
                                    </p:set>
                                    <p:anim calcmode="lin" valueType="num">
                                      <p:cBhvr additive="repl">
                                        <p:cTn id="235" dur="500" fill="hold"/>
                                        <p:tgtEl>
                                          <p:spTgt spid="133">
                                            <p:txEl>
                                              <p:pRg st="1" end="1"/>
                                            </p:txEl>
                                          </p:spTgt>
                                        </p:tgtEl>
                                        <p:attrNameLst>
                                          <p:attrName>ppt_x</p:attrName>
                                        </p:attrNameLst>
                                      </p:cBhvr>
                                      <p:tavLst>
                                        <p:tav tm="0">
                                          <p:val>
                                            <p:strVal val="#ppt_x-.2"/>
                                          </p:val>
                                        </p:tav>
                                        <p:tav tm="100000">
                                          <p:val>
                                            <p:strVal val="#ppt_x"/>
                                          </p:val>
                                        </p:tav>
                                      </p:tavLst>
                                    </p:anim>
                                    <p:anim calcmode="lin" valueType="num">
                                      <p:cBhvr additive="repl">
                                        <p:cTn id="236" dur="500" fill="hold"/>
                                        <p:tgtEl>
                                          <p:spTgt spid="133">
                                            <p:txEl>
                                              <p:pRg st="1" end="1"/>
                                            </p:txEl>
                                          </p:spTgt>
                                        </p:tgtEl>
                                        <p:attrNameLst>
                                          <p:attrName>ppt_y</p:attrName>
                                        </p:attrNameLst>
                                      </p:cBhvr>
                                      <p:tavLst>
                                        <p:tav tm="0">
                                          <p:val>
                                            <p:strVal val="#ppt_y"/>
                                          </p:val>
                                        </p:tav>
                                        <p:tav tm="100000">
                                          <p:val>
                                            <p:strVal val="#ppt_y"/>
                                          </p:val>
                                        </p:tav>
                                      </p:tavLst>
                                    </p:anim>
                                    <p:animEffect filter="wipe(right)" transition="in">
                                      <p:cBhvr additive="repl">
                                        <p:cTn id="237" dur="500"/>
                                        <p:tgtEl>
                                          <p:spTgt spid="133">
                                            <p:txEl>
                                              <p:pRg st="1" end="1"/>
                                            </p:txEl>
                                          </p:spTgt>
                                        </p:tgtEl>
                                      </p:cBhvr>
                                    </p:animEffect>
                                  </p:childTnLst>
                                </p:cTn>
                              </p:par>
                            </p:childTnLst>
                          </p:cTn>
                        </p:par>
                        <p:par>
                          <p:cTn id="238" fill="hold">
                            <p:stCondLst>
                              <p:cond delay="500"/>
                            </p:stCondLst>
                            <p:childTnLst>
                              <p:par>
                                <p:cTn id="239" nodeType="afterEffect" fill="hold" presetClass="entr" presetID="2" presetSubtype="2">
                                  <p:stCondLst>
                                    <p:cond delay="0"/>
                                  </p:stCondLst>
                                  <p:childTnLst>
                                    <p:set>
                                      <p:cBhvr>
                                        <p:cTn id="240" dur="1" fill="hold">
                                          <p:stCondLst>
                                            <p:cond delay="0"/>
                                          </p:stCondLst>
                                        </p:cTn>
                                        <p:tgtEl>
                                          <p:spTgt spid="133">
                                            <p:txEl>
                                              <p:pRg st="2" end="2"/>
                                            </p:txEl>
                                          </p:spTgt>
                                        </p:tgtEl>
                                        <p:attrNameLst>
                                          <p:attrName>style.visibility</p:attrName>
                                        </p:attrNameLst>
                                      </p:cBhvr>
                                      <p:to>
                                        <p:strVal val="visible"/>
                                      </p:to>
                                    </p:set>
                                    <p:anim calcmode="lin" valueType="num">
                                      <p:cBhvr additive="repl">
                                        <p:cTn id="241" dur="500" fill="hold"/>
                                        <p:tgtEl>
                                          <p:spTgt spid="133">
                                            <p:txEl>
                                              <p:pRg st="2" end="2"/>
                                            </p:txEl>
                                          </p:spTgt>
                                        </p:tgtEl>
                                        <p:attrNameLst>
                                          <p:attrName>ppt_x</p:attrName>
                                        </p:attrNameLst>
                                      </p:cBhvr>
                                      <p:tavLst>
                                        <p:tav tm="0">
                                          <p:val>
                                            <p:strVal val="1+#ppt_w/2"/>
                                          </p:val>
                                        </p:tav>
                                        <p:tav tm="100000">
                                          <p:val>
                                            <p:strVal val="#ppt_x"/>
                                          </p:val>
                                        </p:tav>
                                      </p:tavLst>
                                    </p:anim>
                                    <p:anim calcmode="lin" valueType="num">
                                      <p:cBhvr additive="repl">
                                        <p:cTn id="242" dur="500" fill="hold"/>
                                        <p:tgtEl>
                                          <p:spTgt spid="1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nodeType="clickEffect" fill="hold" presetClass="entr" presetID="5" presetSubtype="10">
                                  <p:stCondLst>
                                    <p:cond delay="0"/>
                                  </p:stCondLst>
                                  <p:childTnLst>
                                    <p:set>
                                      <p:cBhvr>
                                        <p:cTn id="246" dur="1" fill="hold">
                                          <p:stCondLst>
                                            <p:cond delay="0"/>
                                          </p:stCondLst>
                                        </p:cTn>
                                        <p:tgtEl>
                                          <p:spTgt spid="134">
                                            <p:txEl>
                                              <p:pRg st="0" end="0"/>
                                            </p:txEl>
                                          </p:spTgt>
                                        </p:tgtEl>
                                        <p:attrNameLst>
                                          <p:attrName>style.visibility</p:attrName>
                                        </p:attrNameLst>
                                      </p:cBhvr>
                                      <p:to>
                                        <p:strVal val="visible"/>
                                      </p:to>
                                    </p:set>
                                    <p:animEffect filter="checkerboard(across)" transition="in">
                                      <p:cBhvr additive="repl">
                                        <p:cTn id="247" dur="500"/>
                                        <p:tgtEl>
                                          <p:spTgt spid="134">
                                            <p:txEl>
                                              <p:pRg st="0" end="0"/>
                                            </p:txEl>
                                          </p:spTgt>
                                        </p:tgtEl>
                                      </p:cBhvr>
                                    </p:animEffect>
                                  </p:childTnLst>
                                </p:cTn>
                              </p:par>
                            </p:childTnLst>
                          </p:cTn>
                        </p:par>
                      </p:childTnLst>
                    </p:cTn>
                  </p:par>
                  <p:par>
                    <p:cTn id="248" fill="hold">
                      <p:stCondLst>
                        <p:cond delay="indefinite"/>
                      </p:stCondLst>
                      <p:childTnLst>
                        <p:par>
                          <p:cTn id="249" fill="hold">
                            <p:stCondLst>
                              <p:cond delay="0"/>
                            </p:stCondLst>
                            <p:childTnLst>
                              <p:par>
                                <p:cTn id="250" nodeType="clickEffect" fill="hold" presetClass="entr" presetID="29">
                                  <p:stCondLst>
                                    <p:cond delay="0"/>
                                  </p:stCondLst>
                                  <p:childTnLst>
                                    <p:set>
                                      <p:cBhvr>
                                        <p:cTn id="251" dur="1" fill="hold">
                                          <p:stCondLst>
                                            <p:cond delay="0"/>
                                          </p:stCondLst>
                                        </p:cTn>
                                        <p:tgtEl>
                                          <p:spTgt spid="134">
                                            <p:txEl>
                                              <p:pRg st="1" end="1"/>
                                            </p:txEl>
                                          </p:spTgt>
                                        </p:tgtEl>
                                        <p:attrNameLst>
                                          <p:attrName>style.visibility</p:attrName>
                                        </p:attrNameLst>
                                      </p:cBhvr>
                                      <p:to>
                                        <p:strVal val="visible"/>
                                      </p:to>
                                    </p:set>
                                    <p:anim calcmode="lin" valueType="num">
                                      <p:cBhvr additive="repl">
                                        <p:cTn id="252" dur="500" fill="hold"/>
                                        <p:tgtEl>
                                          <p:spTgt spid="134">
                                            <p:txEl>
                                              <p:pRg st="1" end="1"/>
                                            </p:txEl>
                                          </p:spTgt>
                                        </p:tgtEl>
                                        <p:attrNameLst>
                                          <p:attrName>ppt_x</p:attrName>
                                        </p:attrNameLst>
                                      </p:cBhvr>
                                      <p:tavLst>
                                        <p:tav tm="0">
                                          <p:val>
                                            <p:strVal val="#ppt_x-.2"/>
                                          </p:val>
                                        </p:tav>
                                        <p:tav tm="100000">
                                          <p:val>
                                            <p:strVal val="#ppt_x"/>
                                          </p:val>
                                        </p:tav>
                                      </p:tavLst>
                                    </p:anim>
                                    <p:anim calcmode="lin" valueType="num">
                                      <p:cBhvr additive="repl">
                                        <p:cTn id="253" dur="500" fill="hold"/>
                                        <p:tgtEl>
                                          <p:spTgt spid="134">
                                            <p:txEl>
                                              <p:pRg st="1" end="1"/>
                                            </p:txEl>
                                          </p:spTgt>
                                        </p:tgtEl>
                                        <p:attrNameLst>
                                          <p:attrName>ppt_y</p:attrName>
                                        </p:attrNameLst>
                                      </p:cBhvr>
                                      <p:tavLst>
                                        <p:tav tm="0">
                                          <p:val>
                                            <p:strVal val="#ppt_y"/>
                                          </p:val>
                                        </p:tav>
                                        <p:tav tm="100000">
                                          <p:val>
                                            <p:strVal val="#ppt_y"/>
                                          </p:val>
                                        </p:tav>
                                      </p:tavLst>
                                    </p:anim>
                                    <p:animEffect filter="wipe(right)" transition="in">
                                      <p:cBhvr additive="repl">
                                        <p:cTn id="254" dur="500"/>
                                        <p:tgtEl>
                                          <p:spTgt spid="134">
                                            <p:txEl>
                                              <p:pRg st="1" end="1"/>
                                            </p:txEl>
                                          </p:spTgt>
                                        </p:tgtEl>
                                      </p:cBhvr>
                                    </p:animEffect>
                                  </p:childTnLst>
                                </p:cTn>
                              </p:par>
                            </p:childTnLst>
                          </p:cTn>
                        </p:par>
                      </p:childTnLst>
                    </p:cTn>
                  </p:par>
                  <p:par>
                    <p:cTn id="255" fill="hold">
                      <p:stCondLst>
                        <p:cond delay="indefinite"/>
                      </p:stCondLst>
                      <p:childTnLst>
                        <p:par>
                          <p:cTn id="256" fill="hold">
                            <p:stCondLst>
                              <p:cond delay="0"/>
                            </p:stCondLst>
                            <p:childTnLst>
                              <p:par>
                                <p:cTn id="257" nodeType="clickEffect" fill="hold" presetClass="entr" presetID="29">
                                  <p:stCondLst>
                                    <p:cond delay="0"/>
                                  </p:stCondLst>
                                  <p:childTnLst>
                                    <p:set>
                                      <p:cBhvr>
                                        <p:cTn id="258" dur="1" fill="hold">
                                          <p:stCondLst>
                                            <p:cond delay="0"/>
                                          </p:stCondLst>
                                        </p:cTn>
                                        <p:tgtEl>
                                          <p:spTgt spid="134">
                                            <p:txEl>
                                              <p:pRg st="2" end="2"/>
                                            </p:txEl>
                                          </p:spTgt>
                                        </p:tgtEl>
                                        <p:attrNameLst>
                                          <p:attrName>style.visibility</p:attrName>
                                        </p:attrNameLst>
                                      </p:cBhvr>
                                      <p:to>
                                        <p:strVal val="visible"/>
                                      </p:to>
                                    </p:set>
                                    <p:anim calcmode="lin" valueType="num">
                                      <p:cBhvr additive="repl">
                                        <p:cTn id="259" dur="1000" fill="hold"/>
                                        <p:tgtEl>
                                          <p:spTgt spid="134">
                                            <p:txEl>
                                              <p:pRg st="2" end="2"/>
                                            </p:txEl>
                                          </p:spTgt>
                                        </p:tgtEl>
                                        <p:attrNameLst>
                                          <p:attrName>ppt_x</p:attrName>
                                        </p:attrNameLst>
                                      </p:cBhvr>
                                      <p:tavLst>
                                        <p:tav tm="0">
                                          <p:val>
                                            <p:strVal val="#ppt_x-.2"/>
                                          </p:val>
                                        </p:tav>
                                        <p:tav tm="100000">
                                          <p:val>
                                            <p:strVal val="#ppt_x"/>
                                          </p:val>
                                        </p:tav>
                                      </p:tavLst>
                                    </p:anim>
                                    <p:anim calcmode="lin" valueType="num">
                                      <p:cBhvr additive="repl">
                                        <p:cTn id="260" dur="1000" fill="hold"/>
                                        <p:tgtEl>
                                          <p:spTgt spid="134">
                                            <p:txEl>
                                              <p:pRg st="2" end="2"/>
                                            </p:txEl>
                                          </p:spTgt>
                                        </p:tgtEl>
                                        <p:attrNameLst>
                                          <p:attrName>ppt_y</p:attrName>
                                        </p:attrNameLst>
                                      </p:cBhvr>
                                      <p:tavLst>
                                        <p:tav tm="0">
                                          <p:val>
                                            <p:strVal val="#ppt_y"/>
                                          </p:val>
                                        </p:tav>
                                        <p:tav tm="100000">
                                          <p:val>
                                            <p:strVal val="#ppt_y"/>
                                          </p:val>
                                        </p:tav>
                                      </p:tavLst>
                                    </p:anim>
                                    <p:animEffect filter="wipe(right)" transition="in">
                                      <p:cBhvr additive="repl">
                                        <p:cTn id="261" dur="1000"/>
                                        <p:tgtEl>
                                          <p:spTgt spid="13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Έμβολο</a:t>
            </a:r>
            <a:endParaRPr b="0" lang="en-US" sz="2300" spc="-1" strike="noStrike">
              <a:solidFill>
                <a:srgbClr val="000000"/>
              </a:solidFill>
              <a:latin typeface="Arial"/>
            </a:endParaRPr>
          </a:p>
        </p:txBody>
      </p:sp>
      <p:sp>
        <p:nvSpPr>
          <p:cNvPr id="136" name="8 - TextBox"/>
          <p:cNvSpPr/>
          <p:nvPr/>
        </p:nvSpPr>
        <p:spPr>
          <a:xfrm>
            <a:off x="395640" y="987480"/>
            <a:ext cx="8424720" cy="208044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1" lang="el-GR" sz="1900" spc="-1" strike="noStrike">
                <a:solidFill>
                  <a:srgbClr val="000000"/>
                </a:solidFill>
                <a:latin typeface="Calibri"/>
              </a:rPr>
              <a:t>Χυτοσίδηρος</a:t>
            </a:r>
            <a:r>
              <a:rPr b="0" lang="el-GR" sz="1900" spc="-1" strike="noStrike">
                <a:solidFill>
                  <a:srgbClr val="000000"/>
                </a:solidFill>
                <a:latin typeface="Calibri"/>
              </a:rPr>
              <a:t>. Ο χυτοσίδηρος έχει σταματήσει σχεδόν να χρησιμοποιείται σήμερα για την κατασκευή εμβόλων, τα οποία κατασκευάζονται από αλουμίνιο. </a:t>
            </a:r>
            <a:endParaRPr b="0" lang="en-US" sz="1900" spc="-1" strike="noStrike">
              <a:solidFill>
                <a:srgbClr val="000000"/>
              </a:solidFill>
              <a:latin typeface="Arial"/>
            </a:endParaRPr>
          </a:p>
          <a:p>
            <a:pPr>
              <a:lnSpc>
                <a:spcPct val="100000"/>
              </a:lnSpc>
              <a:spcAft>
                <a:spcPts val="1001"/>
              </a:spcAft>
            </a:pPr>
            <a:r>
              <a:rPr b="0" lang="el-GR" sz="1900" spc="-1" strike="noStrike">
                <a:solidFill>
                  <a:srgbClr val="000000"/>
                </a:solidFill>
                <a:latin typeface="Calibri"/>
              </a:rPr>
              <a:t>Λόγω: </a:t>
            </a:r>
            <a:r>
              <a:rPr b="1" lang="el-GR" sz="1900" spc="-1" strike="noStrike">
                <a:solidFill>
                  <a:srgbClr val="000000"/>
                </a:solidFill>
                <a:latin typeface="Calibri"/>
              </a:rPr>
              <a:t>α) </a:t>
            </a:r>
            <a:r>
              <a:rPr b="0" lang="el-GR" sz="1900" spc="-1" strike="noStrike">
                <a:solidFill>
                  <a:srgbClr val="000000"/>
                </a:solidFill>
                <a:latin typeface="Calibri"/>
              </a:rPr>
              <a:t>Βάρους και </a:t>
            </a:r>
            <a:r>
              <a:rPr b="1" lang="el-GR" sz="1900" spc="-1" strike="noStrike">
                <a:solidFill>
                  <a:srgbClr val="000000"/>
                </a:solidFill>
                <a:latin typeface="Calibri"/>
              </a:rPr>
              <a:t>β) </a:t>
            </a:r>
            <a:r>
              <a:rPr b="0" lang="el-GR" sz="1900" spc="-1" strike="noStrike">
                <a:solidFill>
                  <a:srgbClr val="000000"/>
                </a:solidFill>
                <a:latin typeface="Calibri"/>
              </a:rPr>
              <a:t>πολύ εξελιγμένων μεθόδων χύτευσης</a:t>
            </a:r>
            <a:endParaRPr b="0" lang="en-US" sz="1900" spc="-1" strike="noStrike">
              <a:solidFill>
                <a:srgbClr val="000000"/>
              </a:solidFill>
              <a:latin typeface="Arial"/>
            </a:endParaRPr>
          </a:p>
          <a:p>
            <a:pPr algn="ctr">
              <a:lnSpc>
                <a:spcPct val="100000"/>
              </a:lnSpc>
              <a:spcAft>
                <a:spcPts val="1001"/>
              </a:spcAft>
            </a:pPr>
            <a:r>
              <a:rPr b="0" lang="el-GR" sz="1900" spc="-1" strike="noStrike">
                <a:solidFill>
                  <a:srgbClr val="000000"/>
                </a:solidFill>
                <a:latin typeface="Calibri"/>
              </a:rPr>
              <a:t>Σήμερα, ο χυτοσίδηρος χρησιμοποιείται μόνο σε κινητήρες που τα έμβολά τους δέχονται μεγάλες καταπονήσεις και λειτουργούν κάτω από δύσκολες συνθήκες (κυρίως σε κινητήρες Diesel).</a:t>
            </a:r>
            <a:endParaRPr b="0" lang="en-US" sz="1900" spc="-1" strike="noStrike">
              <a:solidFill>
                <a:srgbClr val="000000"/>
              </a:solidFill>
              <a:latin typeface="Arial"/>
            </a:endParaRPr>
          </a:p>
        </p:txBody>
      </p:sp>
      <p:sp>
        <p:nvSpPr>
          <p:cNvPr id="137" name="5 - TextBox"/>
          <p:cNvSpPr/>
          <p:nvPr/>
        </p:nvSpPr>
        <p:spPr>
          <a:xfrm>
            <a:off x="539640" y="483480"/>
            <a:ext cx="518436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Υλικά κατασκευή των εμβόλων</a:t>
            </a:r>
            <a:endParaRPr b="0" lang="en-US" sz="1900" spc="-1" strike="noStrike">
              <a:solidFill>
                <a:srgbClr val="000000"/>
              </a:solidFill>
              <a:latin typeface="Arial"/>
            </a:endParaRPr>
          </a:p>
        </p:txBody>
      </p:sp>
      <p:sp>
        <p:nvSpPr>
          <p:cNvPr id="138" name="7 - TextBox"/>
          <p:cNvSpPr/>
          <p:nvPr/>
        </p:nvSpPr>
        <p:spPr>
          <a:xfrm>
            <a:off x="395640" y="3269880"/>
            <a:ext cx="8424720" cy="137448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1" lang="el-GR" sz="1900" spc="-1" strike="noStrike">
                <a:solidFill>
                  <a:srgbClr val="000000"/>
                </a:solidFill>
                <a:latin typeface="Calibri"/>
              </a:rPr>
              <a:t>Κράματα αλουμινίου. </a:t>
            </a:r>
            <a:r>
              <a:rPr b="0" lang="el-GR" sz="1900" spc="-1" strike="noStrike">
                <a:solidFill>
                  <a:srgbClr val="000000"/>
                </a:solidFill>
                <a:latin typeface="Calibri"/>
              </a:rPr>
              <a:t>Σήμερα, στην κατασκευή των εμβόλων χρησιμοποιούνται τα διάφορα κράματα αλουμινίου. </a:t>
            </a:r>
            <a:endParaRPr b="0" lang="en-US" sz="1900" spc="-1" strike="noStrike">
              <a:solidFill>
                <a:srgbClr val="000000"/>
              </a:solidFill>
              <a:latin typeface="Arial"/>
            </a:endParaRPr>
          </a:p>
          <a:p>
            <a:pPr algn="ctr">
              <a:lnSpc>
                <a:spcPct val="100000"/>
              </a:lnSpc>
              <a:spcAft>
                <a:spcPts val="1001"/>
              </a:spcAft>
            </a:pPr>
            <a:r>
              <a:rPr b="0" lang="el-GR" sz="1900" spc="-1" strike="noStrike">
                <a:solidFill>
                  <a:srgbClr val="000000"/>
                </a:solidFill>
                <a:latin typeface="Calibri"/>
              </a:rPr>
              <a:t>Τα έμβολα αυτά έχουν ενίσχυση στο εσωτερικό τους από ειδικά δακτυλίδια ενίσχυσης που κατασκευάζονται από διαφορετικό υλικό.</a:t>
            </a:r>
            <a:endParaRPr b="0" lang="en-US" sz="1900" spc="-1" strike="noStrike">
              <a:solidFill>
                <a:srgbClr val="000000"/>
              </a:solidFill>
              <a:latin typeface="Arial"/>
            </a:endParaRPr>
          </a:p>
        </p:txBody>
      </p:sp>
    </p:spTree>
  </p:cSld>
  <p:transition>
    <p:pull dir="rd"/>
  </p:transition>
  <p:timing>
    <p:tnLst>
      <p:par>
        <p:cTn id="262" dur="indefinite" restart="never" nodeType="tmRoot">
          <p:childTnLst>
            <p:seq>
              <p:cTn id="263" dur="indefinite" nodeType="mainSeq">
                <p:childTnLst>
                  <p:par>
                    <p:cTn id="264" fill="hold">
                      <p:stCondLst>
                        <p:cond delay="indefinite"/>
                      </p:stCondLst>
                      <p:childTnLst>
                        <p:par>
                          <p:cTn id="265" fill="hold">
                            <p:stCondLst>
                              <p:cond delay="0"/>
                            </p:stCondLst>
                            <p:childTnLst>
                              <p:par>
                                <p:cTn id="266" nodeType="clickEffect" fill="hold" presetClass="entr" presetID="2" presetSubtype="4">
                                  <p:stCondLst>
                                    <p:cond delay="0"/>
                                  </p:stCondLst>
                                  <p:childTnLst>
                                    <p:set>
                                      <p:cBhvr>
                                        <p:cTn id="267" dur="1" fill="hold">
                                          <p:stCondLst>
                                            <p:cond delay="0"/>
                                          </p:stCondLst>
                                        </p:cTn>
                                        <p:tgtEl>
                                          <p:spTgt spid="136">
                                            <p:txEl>
                                              <p:pRg st="0" end="0"/>
                                            </p:txEl>
                                          </p:spTgt>
                                        </p:tgtEl>
                                        <p:attrNameLst>
                                          <p:attrName>style.visibility</p:attrName>
                                        </p:attrNameLst>
                                      </p:cBhvr>
                                      <p:to>
                                        <p:strVal val="visible"/>
                                      </p:to>
                                    </p:set>
                                    <p:anim calcmode="lin" valueType="num">
                                      <p:cBhvr additive="repl">
                                        <p:cTn id="268" dur="500" fill="hold"/>
                                        <p:tgtEl>
                                          <p:spTgt spid="136">
                                            <p:txEl>
                                              <p:pRg st="0" end="0"/>
                                            </p:txEl>
                                          </p:spTgt>
                                        </p:tgtEl>
                                        <p:attrNameLst>
                                          <p:attrName>ppt_x</p:attrName>
                                        </p:attrNameLst>
                                      </p:cBhvr>
                                      <p:tavLst>
                                        <p:tav tm="0">
                                          <p:val>
                                            <p:strVal val="#ppt_x"/>
                                          </p:val>
                                        </p:tav>
                                        <p:tav tm="100000">
                                          <p:val>
                                            <p:strVal val="#ppt_x"/>
                                          </p:val>
                                        </p:tav>
                                      </p:tavLst>
                                    </p:anim>
                                    <p:anim calcmode="lin" valueType="num">
                                      <p:cBhvr additive="repl">
                                        <p:cTn id="269" dur="500" fill="hold"/>
                                        <p:tgtEl>
                                          <p:spTgt spid="1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0" fill="hold">
                      <p:stCondLst>
                        <p:cond delay="indefinite"/>
                      </p:stCondLst>
                      <p:childTnLst>
                        <p:par>
                          <p:cTn id="271" fill="hold">
                            <p:stCondLst>
                              <p:cond delay="0"/>
                            </p:stCondLst>
                            <p:childTnLst>
                              <p:par>
                                <p:cTn id="272" nodeType="clickEffect" fill="hold" presetClass="entr" presetID="29">
                                  <p:stCondLst>
                                    <p:cond delay="0"/>
                                  </p:stCondLst>
                                  <p:childTnLst>
                                    <p:set>
                                      <p:cBhvr>
                                        <p:cTn id="273" dur="1" fill="hold">
                                          <p:stCondLst>
                                            <p:cond delay="0"/>
                                          </p:stCondLst>
                                        </p:cTn>
                                        <p:tgtEl>
                                          <p:spTgt spid="136">
                                            <p:txEl>
                                              <p:pRg st="1" end="1"/>
                                            </p:txEl>
                                          </p:spTgt>
                                        </p:tgtEl>
                                        <p:attrNameLst>
                                          <p:attrName>style.visibility</p:attrName>
                                        </p:attrNameLst>
                                      </p:cBhvr>
                                      <p:to>
                                        <p:strVal val="visible"/>
                                      </p:to>
                                    </p:set>
                                    <p:anim calcmode="lin" valueType="num">
                                      <p:cBhvr additive="repl">
                                        <p:cTn id="274" dur="500" fill="hold"/>
                                        <p:tgtEl>
                                          <p:spTgt spid="136">
                                            <p:txEl>
                                              <p:pRg st="1" end="1"/>
                                            </p:txEl>
                                          </p:spTgt>
                                        </p:tgtEl>
                                        <p:attrNameLst>
                                          <p:attrName>ppt_x</p:attrName>
                                        </p:attrNameLst>
                                      </p:cBhvr>
                                      <p:tavLst>
                                        <p:tav tm="0">
                                          <p:val>
                                            <p:strVal val="#ppt_x-.2"/>
                                          </p:val>
                                        </p:tav>
                                        <p:tav tm="100000">
                                          <p:val>
                                            <p:strVal val="#ppt_x"/>
                                          </p:val>
                                        </p:tav>
                                      </p:tavLst>
                                    </p:anim>
                                    <p:anim calcmode="lin" valueType="num">
                                      <p:cBhvr additive="repl">
                                        <p:cTn id="275" dur="500" fill="hold"/>
                                        <p:tgtEl>
                                          <p:spTgt spid="136">
                                            <p:txEl>
                                              <p:pRg st="1" end="1"/>
                                            </p:txEl>
                                          </p:spTgt>
                                        </p:tgtEl>
                                        <p:attrNameLst>
                                          <p:attrName>ppt_y</p:attrName>
                                        </p:attrNameLst>
                                      </p:cBhvr>
                                      <p:tavLst>
                                        <p:tav tm="0">
                                          <p:val>
                                            <p:strVal val="#ppt_y"/>
                                          </p:val>
                                        </p:tav>
                                        <p:tav tm="100000">
                                          <p:val>
                                            <p:strVal val="#ppt_y"/>
                                          </p:val>
                                        </p:tav>
                                      </p:tavLst>
                                    </p:anim>
                                    <p:animEffect filter="wipe(right)" transition="in">
                                      <p:cBhvr additive="repl">
                                        <p:cTn id="276" dur="500"/>
                                        <p:tgtEl>
                                          <p:spTgt spid="136">
                                            <p:txEl>
                                              <p:pRg st="1" end="1"/>
                                            </p:txEl>
                                          </p:spTgt>
                                        </p:tgtEl>
                                      </p:cBhvr>
                                    </p:animEffect>
                                  </p:childTnLst>
                                </p:cTn>
                              </p:par>
                            </p:childTnLst>
                          </p:cTn>
                        </p:par>
                      </p:childTnLst>
                    </p:cTn>
                  </p:par>
                  <p:par>
                    <p:cTn id="277" fill="hold">
                      <p:stCondLst>
                        <p:cond delay="indefinite"/>
                      </p:stCondLst>
                      <p:childTnLst>
                        <p:par>
                          <p:cTn id="278" fill="hold">
                            <p:stCondLst>
                              <p:cond delay="0"/>
                            </p:stCondLst>
                            <p:childTnLst>
                              <p:par>
                                <p:cTn id="279" nodeType="clickEffect" fill="hold" presetClass="entr" presetID="29">
                                  <p:stCondLst>
                                    <p:cond delay="0"/>
                                  </p:stCondLst>
                                  <p:childTnLst>
                                    <p:set>
                                      <p:cBhvr>
                                        <p:cTn id="280" dur="1" fill="hold">
                                          <p:stCondLst>
                                            <p:cond delay="0"/>
                                          </p:stCondLst>
                                        </p:cTn>
                                        <p:tgtEl>
                                          <p:spTgt spid="136">
                                            <p:txEl>
                                              <p:pRg st="2" end="2"/>
                                            </p:txEl>
                                          </p:spTgt>
                                        </p:tgtEl>
                                        <p:attrNameLst>
                                          <p:attrName>style.visibility</p:attrName>
                                        </p:attrNameLst>
                                      </p:cBhvr>
                                      <p:to>
                                        <p:strVal val="visible"/>
                                      </p:to>
                                    </p:set>
                                    <p:anim calcmode="lin" valueType="num">
                                      <p:cBhvr additive="repl">
                                        <p:cTn id="281" dur="1000" fill="hold"/>
                                        <p:tgtEl>
                                          <p:spTgt spid="136">
                                            <p:txEl>
                                              <p:pRg st="2" end="2"/>
                                            </p:txEl>
                                          </p:spTgt>
                                        </p:tgtEl>
                                        <p:attrNameLst>
                                          <p:attrName>ppt_x</p:attrName>
                                        </p:attrNameLst>
                                      </p:cBhvr>
                                      <p:tavLst>
                                        <p:tav tm="0">
                                          <p:val>
                                            <p:strVal val="#ppt_x-.2"/>
                                          </p:val>
                                        </p:tav>
                                        <p:tav tm="100000">
                                          <p:val>
                                            <p:strVal val="#ppt_x"/>
                                          </p:val>
                                        </p:tav>
                                      </p:tavLst>
                                    </p:anim>
                                    <p:anim calcmode="lin" valueType="num">
                                      <p:cBhvr additive="repl">
                                        <p:cTn id="282" dur="1000" fill="hold"/>
                                        <p:tgtEl>
                                          <p:spTgt spid="136">
                                            <p:txEl>
                                              <p:pRg st="2" end="2"/>
                                            </p:txEl>
                                          </p:spTgt>
                                        </p:tgtEl>
                                        <p:attrNameLst>
                                          <p:attrName>ppt_y</p:attrName>
                                        </p:attrNameLst>
                                      </p:cBhvr>
                                      <p:tavLst>
                                        <p:tav tm="0">
                                          <p:val>
                                            <p:strVal val="#ppt_y"/>
                                          </p:val>
                                        </p:tav>
                                        <p:tav tm="100000">
                                          <p:val>
                                            <p:strVal val="#ppt_y"/>
                                          </p:val>
                                        </p:tav>
                                      </p:tavLst>
                                    </p:anim>
                                    <p:animEffect filter="wipe(right)" transition="in">
                                      <p:cBhvr additive="repl">
                                        <p:cTn id="283" dur="1000"/>
                                        <p:tgtEl>
                                          <p:spTgt spid="136">
                                            <p:txEl>
                                              <p:pRg st="2" end="2"/>
                                            </p:txEl>
                                          </p:spTgt>
                                        </p:tgtEl>
                                      </p:cBhvr>
                                    </p:animEffect>
                                  </p:childTnLst>
                                </p:cTn>
                              </p:par>
                            </p:childTnLst>
                          </p:cTn>
                        </p:par>
                      </p:childTnLst>
                    </p:cTn>
                  </p:par>
                  <p:par>
                    <p:cTn id="284" fill="hold">
                      <p:stCondLst>
                        <p:cond delay="indefinite"/>
                      </p:stCondLst>
                      <p:childTnLst>
                        <p:par>
                          <p:cTn id="285" fill="hold">
                            <p:stCondLst>
                              <p:cond delay="0"/>
                            </p:stCondLst>
                            <p:childTnLst>
                              <p:par>
                                <p:cTn id="286" nodeType="clickEffect" fill="hold" presetClass="entr" presetID="2" presetSubtype="4">
                                  <p:stCondLst>
                                    <p:cond delay="0"/>
                                  </p:stCondLst>
                                  <p:childTnLst>
                                    <p:set>
                                      <p:cBhvr>
                                        <p:cTn id="287" dur="1" fill="hold">
                                          <p:stCondLst>
                                            <p:cond delay="0"/>
                                          </p:stCondLst>
                                        </p:cTn>
                                        <p:tgtEl>
                                          <p:spTgt spid="138">
                                            <p:txEl>
                                              <p:pRg st="0" end="0"/>
                                            </p:txEl>
                                          </p:spTgt>
                                        </p:tgtEl>
                                        <p:attrNameLst>
                                          <p:attrName>style.visibility</p:attrName>
                                        </p:attrNameLst>
                                      </p:cBhvr>
                                      <p:to>
                                        <p:strVal val="visible"/>
                                      </p:to>
                                    </p:set>
                                    <p:anim calcmode="lin" valueType="num">
                                      <p:cBhvr additive="repl">
                                        <p:cTn id="288" dur="500" fill="hold"/>
                                        <p:tgtEl>
                                          <p:spTgt spid="138">
                                            <p:txEl>
                                              <p:pRg st="0" end="0"/>
                                            </p:txEl>
                                          </p:spTgt>
                                        </p:tgtEl>
                                        <p:attrNameLst>
                                          <p:attrName>ppt_x</p:attrName>
                                        </p:attrNameLst>
                                      </p:cBhvr>
                                      <p:tavLst>
                                        <p:tav tm="0">
                                          <p:val>
                                            <p:strVal val="#ppt_x"/>
                                          </p:val>
                                        </p:tav>
                                        <p:tav tm="100000">
                                          <p:val>
                                            <p:strVal val="#ppt_x"/>
                                          </p:val>
                                        </p:tav>
                                      </p:tavLst>
                                    </p:anim>
                                    <p:anim calcmode="lin" valueType="num">
                                      <p:cBhvr additive="repl">
                                        <p:cTn id="289" dur="500" fill="hold"/>
                                        <p:tgtEl>
                                          <p:spTgt spid="1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0" fill="hold">
                      <p:stCondLst>
                        <p:cond delay="indefinite"/>
                      </p:stCondLst>
                      <p:childTnLst>
                        <p:par>
                          <p:cTn id="291" fill="hold">
                            <p:stCondLst>
                              <p:cond delay="0"/>
                            </p:stCondLst>
                            <p:childTnLst>
                              <p:par>
                                <p:cTn id="292" nodeType="clickEffect" fill="hold" presetClass="entr" presetID="2" presetSubtype="4">
                                  <p:stCondLst>
                                    <p:cond delay="0"/>
                                  </p:stCondLst>
                                  <p:childTnLst>
                                    <p:set>
                                      <p:cBhvr>
                                        <p:cTn id="293" dur="1" fill="hold">
                                          <p:stCondLst>
                                            <p:cond delay="0"/>
                                          </p:stCondLst>
                                        </p:cTn>
                                        <p:tgtEl>
                                          <p:spTgt spid="138">
                                            <p:txEl>
                                              <p:pRg st="1" end="1"/>
                                            </p:txEl>
                                          </p:spTgt>
                                        </p:tgtEl>
                                        <p:attrNameLst>
                                          <p:attrName>style.visibility</p:attrName>
                                        </p:attrNameLst>
                                      </p:cBhvr>
                                      <p:to>
                                        <p:strVal val="visible"/>
                                      </p:to>
                                    </p:set>
                                    <p:anim calcmode="lin" valueType="num">
                                      <p:cBhvr additive="repl">
                                        <p:cTn id="294" dur="500" fill="hold"/>
                                        <p:tgtEl>
                                          <p:spTgt spid="138">
                                            <p:txEl>
                                              <p:pRg st="1" end="1"/>
                                            </p:txEl>
                                          </p:spTgt>
                                        </p:tgtEl>
                                        <p:attrNameLst>
                                          <p:attrName>ppt_x</p:attrName>
                                        </p:attrNameLst>
                                      </p:cBhvr>
                                      <p:tavLst>
                                        <p:tav tm="0">
                                          <p:val>
                                            <p:strVal val="#ppt_x"/>
                                          </p:val>
                                        </p:tav>
                                        <p:tav tm="100000">
                                          <p:val>
                                            <p:strVal val="#ppt_x"/>
                                          </p:val>
                                        </p:tav>
                                      </p:tavLst>
                                    </p:anim>
                                    <p:anim calcmode="lin" valueType="num">
                                      <p:cBhvr additive="repl">
                                        <p:cTn id="295" dur="500" fill="hold"/>
                                        <p:tgtEl>
                                          <p:spTgt spid="13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Έμβολο</a:t>
            </a:r>
            <a:endParaRPr b="0" lang="en-US" sz="2300" spc="-1" strike="noStrike">
              <a:solidFill>
                <a:srgbClr val="000000"/>
              </a:solidFill>
              <a:latin typeface="Arial"/>
            </a:endParaRPr>
          </a:p>
        </p:txBody>
      </p:sp>
      <p:sp>
        <p:nvSpPr>
          <p:cNvPr id="140" name="8 - TextBox"/>
          <p:cNvSpPr/>
          <p:nvPr/>
        </p:nvSpPr>
        <p:spPr>
          <a:xfrm>
            <a:off x="395640" y="987480"/>
            <a:ext cx="8424720" cy="170460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800"/>
              </a:spcAft>
            </a:pPr>
            <a:r>
              <a:rPr b="0" lang="el-GR" sz="1900" spc="-1" strike="noStrike">
                <a:solidFill>
                  <a:srgbClr val="000000"/>
                </a:solidFill>
                <a:latin typeface="Calibri"/>
              </a:rPr>
              <a:t>1. Έχουν μικρότερο βάρος (50 με 60%) από τα αντίστοιχα χυτοσιδηρά.</a:t>
            </a:r>
            <a:endParaRPr b="0" lang="en-US" sz="1900" spc="-1" strike="noStrike">
              <a:solidFill>
                <a:srgbClr val="000000"/>
              </a:solidFill>
              <a:latin typeface="Arial"/>
            </a:endParaRPr>
          </a:p>
          <a:p>
            <a:pPr>
              <a:lnSpc>
                <a:spcPct val="100000"/>
              </a:lnSpc>
              <a:spcAft>
                <a:spcPts val="1800"/>
              </a:spcAft>
            </a:pPr>
            <a:r>
              <a:rPr b="0" lang="el-GR" sz="1900" spc="-1" strike="noStrike">
                <a:solidFill>
                  <a:srgbClr val="000000"/>
                </a:solidFill>
                <a:latin typeface="Calibri"/>
              </a:rPr>
              <a:t>2. Έχουν μεγαλύτερη θερμική αγωγιμότητα και γι' αυτό ψύχονται ευκολότερα.</a:t>
            </a:r>
            <a:endParaRPr b="0" lang="en-US" sz="1900" spc="-1" strike="noStrike">
              <a:solidFill>
                <a:srgbClr val="000000"/>
              </a:solidFill>
              <a:latin typeface="Arial"/>
            </a:endParaRPr>
          </a:p>
          <a:p>
            <a:pPr>
              <a:lnSpc>
                <a:spcPct val="100000"/>
              </a:lnSpc>
              <a:spcAft>
                <a:spcPts val="1800"/>
              </a:spcAft>
            </a:pPr>
            <a:r>
              <a:rPr b="0" lang="el-GR" sz="1900" spc="-1" strike="noStrike">
                <a:solidFill>
                  <a:srgbClr val="000000"/>
                </a:solidFill>
                <a:latin typeface="Calibri"/>
              </a:rPr>
              <a:t>3. Παρουσιάζουν μικρότερη τάση στο σχηματισμό ανθρακωμάτων πάνω στην κεφαλή.</a:t>
            </a:r>
            <a:endParaRPr b="0" lang="en-US" sz="1900" spc="-1" strike="noStrike">
              <a:solidFill>
                <a:srgbClr val="000000"/>
              </a:solidFill>
              <a:latin typeface="Arial"/>
            </a:endParaRPr>
          </a:p>
        </p:txBody>
      </p:sp>
      <p:sp>
        <p:nvSpPr>
          <p:cNvPr id="141" name="5 - TextBox"/>
          <p:cNvSpPr/>
          <p:nvPr/>
        </p:nvSpPr>
        <p:spPr>
          <a:xfrm>
            <a:off x="539640" y="483480"/>
            <a:ext cx="518436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7030a0"/>
                </a:solidFill>
                <a:latin typeface="Calibri"/>
              </a:rPr>
              <a:t>Πλεονεκτήματα</a:t>
            </a:r>
            <a:r>
              <a:rPr b="0" lang="el-GR" sz="1900" spc="-1" strike="noStrike">
                <a:solidFill>
                  <a:srgbClr val="000000"/>
                </a:solidFill>
                <a:latin typeface="Calibri"/>
              </a:rPr>
              <a:t> των κραμάτων αλουμινίου:</a:t>
            </a:r>
            <a:endParaRPr b="0" lang="en-US" sz="1900" spc="-1" strike="noStrike">
              <a:solidFill>
                <a:srgbClr val="000000"/>
              </a:solidFill>
              <a:latin typeface="Arial"/>
            </a:endParaRPr>
          </a:p>
        </p:txBody>
      </p:sp>
    </p:spTree>
  </p:cSld>
  <p:transition>
    <p:pull dir="rd"/>
  </p:transition>
  <p:timing>
    <p:tnLst>
      <p:par>
        <p:cTn id="296" dur="indefinite" restart="never" nodeType="tmRoot">
          <p:childTnLst>
            <p:seq>
              <p:cTn id="297" dur="indefinite" nodeType="mainSeq">
                <p:childTnLst>
                  <p:par>
                    <p:cTn id="298" fill="hold">
                      <p:stCondLst>
                        <p:cond delay="indefinite"/>
                      </p:stCondLst>
                      <p:childTnLst>
                        <p:par>
                          <p:cTn id="299" fill="hold">
                            <p:stCondLst>
                              <p:cond delay="0"/>
                            </p:stCondLst>
                            <p:childTnLst>
                              <p:par>
                                <p:cTn id="300" nodeType="clickEffect" fill="hold" presetClass="entr" presetID="29">
                                  <p:stCondLst>
                                    <p:cond delay="0"/>
                                  </p:stCondLst>
                                  <p:childTnLst>
                                    <p:set>
                                      <p:cBhvr>
                                        <p:cTn id="301" dur="1" fill="hold">
                                          <p:stCondLst>
                                            <p:cond delay="0"/>
                                          </p:stCondLst>
                                        </p:cTn>
                                        <p:tgtEl>
                                          <p:spTgt spid="140">
                                            <p:txEl>
                                              <p:pRg st="0" end="0"/>
                                            </p:txEl>
                                          </p:spTgt>
                                        </p:tgtEl>
                                        <p:attrNameLst>
                                          <p:attrName>style.visibility</p:attrName>
                                        </p:attrNameLst>
                                      </p:cBhvr>
                                      <p:to>
                                        <p:strVal val="visible"/>
                                      </p:to>
                                    </p:set>
                                    <p:anim calcmode="lin" valueType="num">
                                      <p:cBhvr additive="repl">
                                        <p:cTn id="302" dur="500" fill="hold"/>
                                        <p:tgtEl>
                                          <p:spTgt spid="140">
                                            <p:txEl>
                                              <p:pRg st="0" end="0"/>
                                            </p:txEl>
                                          </p:spTgt>
                                        </p:tgtEl>
                                        <p:attrNameLst>
                                          <p:attrName>ppt_x</p:attrName>
                                        </p:attrNameLst>
                                      </p:cBhvr>
                                      <p:tavLst>
                                        <p:tav tm="0">
                                          <p:val>
                                            <p:strVal val="#ppt_x-.2"/>
                                          </p:val>
                                        </p:tav>
                                        <p:tav tm="100000">
                                          <p:val>
                                            <p:strVal val="#ppt_x"/>
                                          </p:val>
                                        </p:tav>
                                      </p:tavLst>
                                    </p:anim>
                                    <p:anim calcmode="lin" valueType="num">
                                      <p:cBhvr additive="repl">
                                        <p:cTn id="303" dur="500" fill="hold"/>
                                        <p:tgtEl>
                                          <p:spTgt spid="140">
                                            <p:txEl>
                                              <p:pRg st="0" end="0"/>
                                            </p:txEl>
                                          </p:spTgt>
                                        </p:tgtEl>
                                        <p:attrNameLst>
                                          <p:attrName>ppt_y</p:attrName>
                                        </p:attrNameLst>
                                      </p:cBhvr>
                                      <p:tavLst>
                                        <p:tav tm="0">
                                          <p:val>
                                            <p:strVal val="#ppt_y"/>
                                          </p:val>
                                        </p:tav>
                                        <p:tav tm="100000">
                                          <p:val>
                                            <p:strVal val="#ppt_y"/>
                                          </p:val>
                                        </p:tav>
                                      </p:tavLst>
                                    </p:anim>
                                    <p:animEffect filter="wipe(right)" transition="in">
                                      <p:cBhvr additive="repl">
                                        <p:cTn id="304" dur="500"/>
                                        <p:tgtEl>
                                          <p:spTgt spid="140">
                                            <p:txEl>
                                              <p:pRg st="0" end="0"/>
                                            </p:txEl>
                                          </p:spTgt>
                                        </p:tgtEl>
                                      </p:cBhvr>
                                    </p:animEffect>
                                  </p:childTnLst>
                                </p:cTn>
                              </p:par>
                            </p:childTnLst>
                          </p:cTn>
                        </p:par>
                      </p:childTnLst>
                    </p:cTn>
                  </p:par>
                  <p:par>
                    <p:cTn id="305" fill="hold">
                      <p:stCondLst>
                        <p:cond delay="indefinite"/>
                      </p:stCondLst>
                      <p:childTnLst>
                        <p:par>
                          <p:cTn id="306" fill="hold">
                            <p:stCondLst>
                              <p:cond delay="0"/>
                            </p:stCondLst>
                            <p:childTnLst>
                              <p:par>
                                <p:cTn id="307" nodeType="clickEffect" fill="hold" presetClass="entr" presetID="29">
                                  <p:stCondLst>
                                    <p:cond delay="0"/>
                                  </p:stCondLst>
                                  <p:childTnLst>
                                    <p:set>
                                      <p:cBhvr>
                                        <p:cTn id="308" dur="1" fill="hold">
                                          <p:stCondLst>
                                            <p:cond delay="0"/>
                                          </p:stCondLst>
                                        </p:cTn>
                                        <p:tgtEl>
                                          <p:spTgt spid="140">
                                            <p:txEl>
                                              <p:pRg st="1" end="1"/>
                                            </p:txEl>
                                          </p:spTgt>
                                        </p:tgtEl>
                                        <p:attrNameLst>
                                          <p:attrName>style.visibility</p:attrName>
                                        </p:attrNameLst>
                                      </p:cBhvr>
                                      <p:to>
                                        <p:strVal val="visible"/>
                                      </p:to>
                                    </p:set>
                                    <p:anim calcmode="lin" valueType="num">
                                      <p:cBhvr additive="repl">
                                        <p:cTn id="309" dur="500" fill="hold"/>
                                        <p:tgtEl>
                                          <p:spTgt spid="140">
                                            <p:txEl>
                                              <p:pRg st="1" end="1"/>
                                            </p:txEl>
                                          </p:spTgt>
                                        </p:tgtEl>
                                        <p:attrNameLst>
                                          <p:attrName>ppt_x</p:attrName>
                                        </p:attrNameLst>
                                      </p:cBhvr>
                                      <p:tavLst>
                                        <p:tav tm="0">
                                          <p:val>
                                            <p:strVal val="#ppt_x-.2"/>
                                          </p:val>
                                        </p:tav>
                                        <p:tav tm="100000">
                                          <p:val>
                                            <p:strVal val="#ppt_x"/>
                                          </p:val>
                                        </p:tav>
                                      </p:tavLst>
                                    </p:anim>
                                    <p:anim calcmode="lin" valueType="num">
                                      <p:cBhvr additive="repl">
                                        <p:cTn id="310" dur="500" fill="hold"/>
                                        <p:tgtEl>
                                          <p:spTgt spid="140">
                                            <p:txEl>
                                              <p:pRg st="1" end="1"/>
                                            </p:txEl>
                                          </p:spTgt>
                                        </p:tgtEl>
                                        <p:attrNameLst>
                                          <p:attrName>ppt_y</p:attrName>
                                        </p:attrNameLst>
                                      </p:cBhvr>
                                      <p:tavLst>
                                        <p:tav tm="0">
                                          <p:val>
                                            <p:strVal val="#ppt_y"/>
                                          </p:val>
                                        </p:tav>
                                        <p:tav tm="100000">
                                          <p:val>
                                            <p:strVal val="#ppt_y"/>
                                          </p:val>
                                        </p:tav>
                                      </p:tavLst>
                                    </p:anim>
                                    <p:animEffect filter="wipe(right)" transition="in">
                                      <p:cBhvr additive="repl">
                                        <p:cTn id="311" dur="500"/>
                                        <p:tgtEl>
                                          <p:spTgt spid="140">
                                            <p:txEl>
                                              <p:pRg st="1" end="1"/>
                                            </p:txEl>
                                          </p:spTgt>
                                        </p:tgtEl>
                                      </p:cBhvr>
                                    </p:animEffect>
                                  </p:childTnLst>
                                </p:cTn>
                              </p:par>
                            </p:childTnLst>
                          </p:cTn>
                        </p:par>
                      </p:childTnLst>
                    </p:cTn>
                  </p:par>
                  <p:par>
                    <p:cTn id="312" fill="hold">
                      <p:stCondLst>
                        <p:cond delay="indefinite"/>
                      </p:stCondLst>
                      <p:childTnLst>
                        <p:par>
                          <p:cTn id="313" fill="hold">
                            <p:stCondLst>
                              <p:cond delay="0"/>
                            </p:stCondLst>
                            <p:childTnLst>
                              <p:par>
                                <p:cTn id="314" nodeType="clickEffect" fill="hold" presetClass="entr" presetID="29">
                                  <p:stCondLst>
                                    <p:cond delay="0"/>
                                  </p:stCondLst>
                                  <p:childTnLst>
                                    <p:set>
                                      <p:cBhvr>
                                        <p:cTn id="315" dur="1" fill="hold">
                                          <p:stCondLst>
                                            <p:cond delay="0"/>
                                          </p:stCondLst>
                                        </p:cTn>
                                        <p:tgtEl>
                                          <p:spTgt spid="140">
                                            <p:txEl>
                                              <p:pRg st="2" end="2"/>
                                            </p:txEl>
                                          </p:spTgt>
                                        </p:tgtEl>
                                        <p:attrNameLst>
                                          <p:attrName>style.visibility</p:attrName>
                                        </p:attrNameLst>
                                      </p:cBhvr>
                                      <p:to>
                                        <p:strVal val="visible"/>
                                      </p:to>
                                    </p:set>
                                    <p:anim calcmode="lin" valueType="num">
                                      <p:cBhvr additive="repl">
                                        <p:cTn id="316" dur="500" fill="hold"/>
                                        <p:tgtEl>
                                          <p:spTgt spid="140">
                                            <p:txEl>
                                              <p:pRg st="2" end="2"/>
                                            </p:txEl>
                                          </p:spTgt>
                                        </p:tgtEl>
                                        <p:attrNameLst>
                                          <p:attrName>ppt_x</p:attrName>
                                        </p:attrNameLst>
                                      </p:cBhvr>
                                      <p:tavLst>
                                        <p:tav tm="0">
                                          <p:val>
                                            <p:strVal val="#ppt_x-.2"/>
                                          </p:val>
                                        </p:tav>
                                        <p:tav tm="100000">
                                          <p:val>
                                            <p:strVal val="#ppt_x"/>
                                          </p:val>
                                        </p:tav>
                                      </p:tavLst>
                                    </p:anim>
                                    <p:anim calcmode="lin" valueType="num">
                                      <p:cBhvr additive="repl">
                                        <p:cTn id="317" dur="500" fill="hold"/>
                                        <p:tgtEl>
                                          <p:spTgt spid="140">
                                            <p:txEl>
                                              <p:pRg st="2" end="2"/>
                                            </p:txEl>
                                          </p:spTgt>
                                        </p:tgtEl>
                                        <p:attrNameLst>
                                          <p:attrName>ppt_y</p:attrName>
                                        </p:attrNameLst>
                                      </p:cBhvr>
                                      <p:tavLst>
                                        <p:tav tm="0">
                                          <p:val>
                                            <p:strVal val="#ppt_y"/>
                                          </p:val>
                                        </p:tav>
                                        <p:tav tm="100000">
                                          <p:val>
                                            <p:strVal val="#ppt_y"/>
                                          </p:val>
                                        </p:tav>
                                      </p:tavLst>
                                    </p:anim>
                                    <p:animEffect filter="wipe(right)" transition="in">
                                      <p:cBhvr additive="repl">
                                        <p:cTn id="318" dur="500"/>
                                        <p:tgtEl>
                                          <p:spTgt spid="14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Έμβολο</a:t>
            </a:r>
            <a:endParaRPr b="0" lang="en-US" sz="2300" spc="-1" strike="noStrike">
              <a:solidFill>
                <a:srgbClr val="000000"/>
              </a:solidFill>
              <a:latin typeface="Arial"/>
            </a:endParaRPr>
          </a:p>
        </p:txBody>
      </p:sp>
      <p:sp>
        <p:nvSpPr>
          <p:cNvPr id="143" name="8 - TextBox"/>
          <p:cNvSpPr/>
          <p:nvPr/>
        </p:nvSpPr>
        <p:spPr>
          <a:xfrm>
            <a:off x="395640" y="987480"/>
            <a:ext cx="8424720" cy="257292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800"/>
              </a:spcAft>
            </a:pPr>
            <a:r>
              <a:rPr b="0" lang="el-GR" sz="1900" spc="-1" strike="noStrike">
                <a:solidFill>
                  <a:srgbClr val="000000"/>
                </a:solidFill>
                <a:latin typeface="Calibri"/>
              </a:rPr>
              <a:t>1. Έχουν μεγαλύτερο συντελεστή διαστολής και γι' αυτό απαιτείται μεγαλύτερη ανοχή στη συναρμογή τους με τον κύλινδρο.</a:t>
            </a:r>
            <a:endParaRPr b="0" lang="en-US" sz="1900" spc="-1" strike="noStrike">
              <a:solidFill>
                <a:srgbClr val="000000"/>
              </a:solidFill>
              <a:latin typeface="Arial"/>
            </a:endParaRPr>
          </a:p>
          <a:p>
            <a:pPr>
              <a:lnSpc>
                <a:spcPct val="100000"/>
              </a:lnSpc>
              <a:spcAft>
                <a:spcPts val="1800"/>
              </a:spcAft>
            </a:pPr>
            <a:r>
              <a:rPr b="0" lang="el-GR" sz="1900" spc="-1" strike="noStrike">
                <a:solidFill>
                  <a:srgbClr val="000000"/>
                </a:solidFill>
                <a:latin typeface="Calibri"/>
              </a:rPr>
              <a:t>2. Έχουν μικρότερη αντοχή. </a:t>
            </a:r>
            <a:endParaRPr b="0" lang="en-US" sz="1900" spc="-1" strike="noStrike">
              <a:solidFill>
                <a:srgbClr val="000000"/>
              </a:solidFill>
              <a:latin typeface="Arial"/>
            </a:endParaRPr>
          </a:p>
          <a:p>
            <a:pPr algn="ctr">
              <a:lnSpc>
                <a:spcPct val="100000"/>
              </a:lnSpc>
              <a:spcAft>
                <a:spcPts val="1800"/>
              </a:spcAft>
            </a:pPr>
            <a:r>
              <a:rPr b="0" i="1" lang="el-GR" sz="1900" spc="-1" strike="noStrike">
                <a:solidFill>
                  <a:srgbClr val="000000"/>
                </a:solidFill>
                <a:latin typeface="Calibri"/>
              </a:rPr>
              <a:t>Η αντοχή τους βελτιώνεται από τους κατασκευαστές με διάφορους τρόπους, όπως με την προσθήκη νικελιοσίδηρου στις ζώνες των ελατηρίων, με αυλακώσεις στην ποδιά για καλύτερη λίπανση, με περιτύλιξη της ποδιάς με σύρμα, με επικάλυψη με διάφορα οξείδια του αλουμινίου, κ.λπ</a:t>
            </a:r>
            <a:endParaRPr b="0" lang="en-US" sz="1900" spc="-1" strike="noStrike">
              <a:solidFill>
                <a:srgbClr val="000000"/>
              </a:solidFill>
              <a:latin typeface="Arial"/>
            </a:endParaRPr>
          </a:p>
        </p:txBody>
      </p:sp>
      <p:sp>
        <p:nvSpPr>
          <p:cNvPr id="144" name="5 - TextBox"/>
          <p:cNvSpPr/>
          <p:nvPr/>
        </p:nvSpPr>
        <p:spPr>
          <a:xfrm>
            <a:off x="539640" y="483480"/>
            <a:ext cx="518436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ff0000"/>
                </a:solidFill>
                <a:latin typeface="Calibri"/>
              </a:rPr>
              <a:t>Μειονεκτήματα</a:t>
            </a:r>
            <a:r>
              <a:rPr b="0" lang="el-GR" sz="1900" spc="-1" strike="noStrike">
                <a:solidFill>
                  <a:srgbClr val="000000"/>
                </a:solidFill>
                <a:latin typeface="Calibri"/>
              </a:rPr>
              <a:t> των κραμάτων αλουμινίου:</a:t>
            </a:r>
            <a:endParaRPr b="0" lang="en-US" sz="1900" spc="-1" strike="noStrike">
              <a:solidFill>
                <a:srgbClr val="000000"/>
              </a:solidFill>
              <a:latin typeface="Arial"/>
            </a:endParaRPr>
          </a:p>
        </p:txBody>
      </p:sp>
    </p:spTree>
  </p:cSld>
  <p:transition>
    <p:pull dir="rd"/>
  </p:transition>
  <p:timing>
    <p:tnLst>
      <p:par>
        <p:cTn id="319" dur="indefinite" restart="never" nodeType="tmRoot">
          <p:childTnLst>
            <p:seq>
              <p:cTn id="320" dur="indefinite" nodeType="mainSeq">
                <p:childTnLst>
                  <p:par>
                    <p:cTn id="321" fill="hold">
                      <p:stCondLst>
                        <p:cond delay="indefinite"/>
                      </p:stCondLst>
                      <p:childTnLst>
                        <p:par>
                          <p:cTn id="322" fill="hold">
                            <p:stCondLst>
                              <p:cond delay="0"/>
                            </p:stCondLst>
                            <p:childTnLst>
                              <p:par>
                                <p:cTn id="323" nodeType="clickEffect" fill="hold" presetClass="entr" presetID="2" presetSubtype="4">
                                  <p:stCondLst>
                                    <p:cond delay="0"/>
                                  </p:stCondLst>
                                  <p:childTnLst>
                                    <p:set>
                                      <p:cBhvr>
                                        <p:cTn id="324" dur="1" fill="hold">
                                          <p:stCondLst>
                                            <p:cond delay="0"/>
                                          </p:stCondLst>
                                        </p:cTn>
                                        <p:tgtEl>
                                          <p:spTgt spid="143">
                                            <p:txEl>
                                              <p:pRg st="0" end="0"/>
                                            </p:txEl>
                                          </p:spTgt>
                                        </p:tgtEl>
                                        <p:attrNameLst>
                                          <p:attrName>style.visibility</p:attrName>
                                        </p:attrNameLst>
                                      </p:cBhvr>
                                      <p:to>
                                        <p:strVal val="visible"/>
                                      </p:to>
                                    </p:set>
                                    <p:anim calcmode="lin" valueType="num">
                                      <p:cBhvr additive="repl">
                                        <p:cTn id="325" dur="500" fill="hold"/>
                                        <p:tgtEl>
                                          <p:spTgt spid="143">
                                            <p:txEl>
                                              <p:pRg st="0" end="0"/>
                                            </p:txEl>
                                          </p:spTgt>
                                        </p:tgtEl>
                                        <p:attrNameLst>
                                          <p:attrName>ppt_x</p:attrName>
                                        </p:attrNameLst>
                                      </p:cBhvr>
                                      <p:tavLst>
                                        <p:tav tm="0">
                                          <p:val>
                                            <p:strVal val="#ppt_x"/>
                                          </p:val>
                                        </p:tav>
                                        <p:tav tm="100000">
                                          <p:val>
                                            <p:strVal val="#ppt_x"/>
                                          </p:val>
                                        </p:tav>
                                      </p:tavLst>
                                    </p:anim>
                                    <p:anim calcmode="lin" valueType="num">
                                      <p:cBhvr additive="repl">
                                        <p:cTn id="326" dur="500" fill="hold"/>
                                        <p:tgtEl>
                                          <p:spTgt spid="1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7" fill="hold">
                      <p:stCondLst>
                        <p:cond delay="indefinite"/>
                      </p:stCondLst>
                      <p:childTnLst>
                        <p:par>
                          <p:cTn id="328" fill="hold">
                            <p:stCondLst>
                              <p:cond delay="0"/>
                            </p:stCondLst>
                            <p:childTnLst>
                              <p:par>
                                <p:cTn id="329" nodeType="clickEffect" fill="hold" presetClass="entr" presetID="2" presetSubtype="4">
                                  <p:stCondLst>
                                    <p:cond delay="0"/>
                                  </p:stCondLst>
                                  <p:childTnLst>
                                    <p:set>
                                      <p:cBhvr>
                                        <p:cTn id="330" dur="1" fill="hold">
                                          <p:stCondLst>
                                            <p:cond delay="0"/>
                                          </p:stCondLst>
                                        </p:cTn>
                                        <p:tgtEl>
                                          <p:spTgt spid="143">
                                            <p:txEl>
                                              <p:pRg st="1" end="1"/>
                                            </p:txEl>
                                          </p:spTgt>
                                        </p:tgtEl>
                                        <p:attrNameLst>
                                          <p:attrName>style.visibility</p:attrName>
                                        </p:attrNameLst>
                                      </p:cBhvr>
                                      <p:to>
                                        <p:strVal val="visible"/>
                                      </p:to>
                                    </p:set>
                                    <p:anim calcmode="lin" valueType="num">
                                      <p:cBhvr additive="repl">
                                        <p:cTn id="331" dur="500" fill="hold"/>
                                        <p:tgtEl>
                                          <p:spTgt spid="143">
                                            <p:txEl>
                                              <p:pRg st="1" end="1"/>
                                            </p:txEl>
                                          </p:spTgt>
                                        </p:tgtEl>
                                        <p:attrNameLst>
                                          <p:attrName>ppt_x</p:attrName>
                                        </p:attrNameLst>
                                      </p:cBhvr>
                                      <p:tavLst>
                                        <p:tav tm="0">
                                          <p:val>
                                            <p:strVal val="#ppt_x"/>
                                          </p:val>
                                        </p:tav>
                                        <p:tav tm="100000">
                                          <p:val>
                                            <p:strVal val="#ppt_x"/>
                                          </p:val>
                                        </p:tav>
                                      </p:tavLst>
                                    </p:anim>
                                    <p:anim calcmode="lin" valueType="num">
                                      <p:cBhvr additive="repl">
                                        <p:cTn id="332" dur="500" fill="hold"/>
                                        <p:tgtEl>
                                          <p:spTgt spid="1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3" fill="hold">
                      <p:stCondLst>
                        <p:cond delay="indefinite"/>
                      </p:stCondLst>
                      <p:childTnLst>
                        <p:par>
                          <p:cTn id="334" fill="hold">
                            <p:stCondLst>
                              <p:cond delay="0"/>
                            </p:stCondLst>
                            <p:childTnLst>
                              <p:par>
                                <p:cTn id="335" nodeType="clickEffect" fill="hold" presetClass="entr" presetID="5" presetSubtype="10">
                                  <p:stCondLst>
                                    <p:cond delay="0"/>
                                  </p:stCondLst>
                                  <p:childTnLst>
                                    <p:set>
                                      <p:cBhvr>
                                        <p:cTn id="336" dur="1" fill="hold">
                                          <p:stCondLst>
                                            <p:cond delay="0"/>
                                          </p:stCondLst>
                                        </p:cTn>
                                        <p:tgtEl>
                                          <p:spTgt spid="143">
                                            <p:txEl>
                                              <p:pRg st="2" end="2"/>
                                            </p:txEl>
                                          </p:spTgt>
                                        </p:tgtEl>
                                        <p:attrNameLst>
                                          <p:attrName>style.visibility</p:attrName>
                                        </p:attrNameLst>
                                      </p:cBhvr>
                                      <p:to>
                                        <p:strVal val="visible"/>
                                      </p:to>
                                    </p:set>
                                    <p:animEffect filter="checkerboard(across)" transition="in">
                                      <p:cBhvr additive="repl">
                                        <p:cTn id="337" dur="500"/>
                                        <p:tgtEl>
                                          <p:spTgt spid="14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Το έμβολο με τα εξαρτήματά του</a:t>
            </a:r>
            <a:endParaRPr b="0" lang="en-US" sz="2300" spc="-1" strike="noStrike">
              <a:solidFill>
                <a:srgbClr val="000000"/>
              </a:solidFill>
              <a:latin typeface="Arial"/>
            </a:endParaRPr>
          </a:p>
        </p:txBody>
      </p:sp>
      <p:sp>
        <p:nvSpPr>
          <p:cNvPr id="146" name="8 - TextBox"/>
          <p:cNvSpPr/>
          <p:nvPr/>
        </p:nvSpPr>
        <p:spPr>
          <a:xfrm>
            <a:off x="539640" y="483480"/>
            <a:ext cx="698436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Arial"/>
              </a:rPr>
              <a:t>Τα βασικά μέρη του εμβόλου:</a:t>
            </a:r>
            <a:endParaRPr b="0" lang="en-US" sz="1900" spc="-1" strike="noStrike">
              <a:solidFill>
                <a:srgbClr val="000000"/>
              </a:solidFill>
              <a:latin typeface="Arial"/>
            </a:endParaRPr>
          </a:p>
        </p:txBody>
      </p:sp>
      <p:sp>
        <p:nvSpPr>
          <p:cNvPr id="147" name="10 - TextBox"/>
          <p:cNvSpPr/>
          <p:nvPr/>
        </p:nvSpPr>
        <p:spPr>
          <a:xfrm>
            <a:off x="4644000" y="579240"/>
            <a:ext cx="4320000" cy="1186920"/>
          </a:xfrm>
          <a:prstGeom prst="rect">
            <a:avLst/>
          </a:prstGeom>
          <a:solidFill>
            <a:srgbClr val="ffffff"/>
          </a:solidFill>
          <a:ln>
            <a:solidFill>
              <a:srgbClr val="0f6fc6"/>
            </a:solidFill>
            <a:round/>
          </a:ln>
        </p:spPr>
        <p:style>
          <a:lnRef idx="2">
            <a:schemeClr val="accent1"/>
          </a:lnRef>
          <a:fillRef idx="1">
            <a:schemeClr val="lt1"/>
          </a:fillRef>
          <a:effectRef idx="0">
            <a:schemeClr val="accent1"/>
          </a:effectRef>
          <a:fontRef idx="minor"/>
        </p:style>
        <p:txBody>
          <a:bodyPr lIns="90000" rIns="90000" tIns="45000" bIns="45000" anchor="t">
            <a:spAutoFit/>
          </a:bodyPr>
          <a:p>
            <a:pPr algn="ctr">
              <a:lnSpc>
                <a:spcPct val="100000"/>
              </a:lnSpc>
            </a:pPr>
            <a:r>
              <a:rPr b="0" lang="el-GR" sz="1800" spc="-1" strike="noStrike">
                <a:solidFill>
                  <a:schemeClr val="dk1"/>
                </a:solidFill>
                <a:latin typeface="Calibri"/>
              </a:rPr>
              <a:t>Το σχήμα της μπορεί να είναι επίπεδο αλλά και άλλης μορφής, όπως σφαιρικό, ημισφαιρικό, με διαμορφωμένο πάνω σ' αυτήν το θάλαμο καύσης κλπ.</a:t>
            </a:r>
            <a:endParaRPr b="0" lang="en-US" sz="1800" spc="-1" strike="noStrike">
              <a:solidFill>
                <a:srgbClr val="000000"/>
              </a:solidFill>
              <a:latin typeface="Arial"/>
            </a:endParaRPr>
          </a:p>
        </p:txBody>
      </p:sp>
      <p:pic>
        <p:nvPicPr>
          <p:cNvPr id="148" name="Picture 2" descr=""/>
          <p:cNvPicPr/>
          <p:nvPr/>
        </p:nvPicPr>
        <p:blipFill>
          <a:blip r:embed="rId1"/>
          <a:stretch/>
        </p:blipFill>
        <p:spPr>
          <a:xfrm>
            <a:off x="1331640" y="1427760"/>
            <a:ext cx="2276280" cy="2800080"/>
          </a:xfrm>
          <a:prstGeom prst="rect">
            <a:avLst/>
          </a:prstGeom>
          <a:ln w="9525">
            <a:noFill/>
          </a:ln>
        </p:spPr>
      </p:pic>
      <p:sp>
        <p:nvSpPr>
          <p:cNvPr id="149" name="11 - TextBox"/>
          <p:cNvSpPr/>
          <p:nvPr/>
        </p:nvSpPr>
        <p:spPr>
          <a:xfrm>
            <a:off x="251640" y="915480"/>
            <a:ext cx="1295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Calibri"/>
              </a:rPr>
              <a:t>Η κεφαλή </a:t>
            </a:r>
            <a:endParaRPr b="0" lang="en-US" sz="1800" spc="-1" strike="noStrike">
              <a:solidFill>
                <a:srgbClr val="000000"/>
              </a:solidFill>
              <a:latin typeface="Arial"/>
            </a:endParaRPr>
          </a:p>
        </p:txBody>
      </p:sp>
      <p:cxnSp>
        <p:nvCxnSpPr>
          <p:cNvPr id="150" name="13 - Ευθύγραμμο βέλος σύνδεσης"/>
          <p:cNvCxnSpPr/>
          <p:nvPr/>
        </p:nvCxnSpPr>
        <p:spPr>
          <a:xfrm>
            <a:off x="1259280" y="1203480"/>
            <a:ext cx="504720" cy="792360"/>
          </a:xfrm>
          <a:prstGeom prst="straightConnector1">
            <a:avLst/>
          </a:prstGeom>
          <a:ln w="12700">
            <a:solidFill>
              <a:srgbClr val="095294"/>
            </a:solidFill>
            <a:round/>
            <a:tailEnd len="med" type="triangle" w="med"/>
          </a:ln>
        </p:spPr>
      </p:cxnSp>
      <p:sp>
        <p:nvSpPr>
          <p:cNvPr id="151" name="15 - TextBox"/>
          <p:cNvSpPr/>
          <p:nvPr/>
        </p:nvSpPr>
        <p:spPr>
          <a:xfrm>
            <a:off x="2411640" y="915480"/>
            <a:ext cx="2376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Calibri"/>
              </a:rPr>
              <a:t>Η ζώνη των ελατηρίων</a:t>
            </a:r>
            <a:endParaRPr b="0" lang="en-US" sz="1800" spc="-1" strike="noStrike">
              <a:solidFill>
                <a:srgbClr val="000000"/>
              </a:solidFill>
              <a:latin typeface="Arial"/>
            </a:endParaRPr>
          </a:p>
        </p:txBody>
      </p:sp>
      <p:cxnSp>
        <p:nvCxnSpPr>
          <p:cNvPr id="152" name="17 - Ευθύγραμμο βέλος σύνδεσης"/>
          <p:cNvCxnSpPr/>
          <p:nvPr/>
        </p:nvCxnSpPr>
        <p:spPr>
          <a:xfrm flipH="1">
            <a:off x="3563640" y="1275480"/>
            <a:ext cx="576360" cy="936360"/>
          </a:xfrm>
          <a:prstGeom prst="straightConnector1">
            <a:avLst/>
          </a:prstGeom>
          <a:ln w="12700">
            <a:solidFill>
              <a:srgbClr val="095294"/>
            </a:solidFill>
            <a:round/>
            <a:tailEnd len="med" type="triangle" w="med"/>
          </a:ln>
        </p:spPr>
      </p:cxnSp>
      <p:sp>
        <p:nvSpPr>
          <p:cNvPr id="153" name="19 - TextBox"/>
          <p:cNvSpPr/>
          <p:nvPr/>
        </p:nvSpPr>
        <p:spPr>
          <a:xfrm>
            <a:off x="251640" y="4443840"/>
            <a:ext cx="2376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Calibri"/>
              </a:rPr>
              <a:t>Τα έδρανα του πείρου</a:t>
            </a:r>
            <a:endParaRPr b="0" lang="en-US" sz="1800" spc="-1" strike="noStrike">
              <a:solidFill>
                <a:srgbClr val="000000"/>
              </a:solidFill>
              <a:latin typeface="Arial"/>
            </a:endParaRPr>
          </a:p>
        </p:txBody>
      </p:sp>
      <p:sp>
        <p:nvSpPr>
          <p:cNvPr id="154" name="20 - TextBox"/>
          <p:cNvSpPr/>
          <p:nvPr/>
        </p:nvSpPr>
        <p:spPr>
          <a:xfrm>
            <a:off x="2843640" y="4443840"/>
            <a:ext cx="2376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Calibri"/>
              </a:rPr>
              <a:t>Η ποδιά του εμβόλου</a:t>
            </a:r>
            <a:endParaRPr b="0" lang="en-US" sz="1800" spc="-1" strike="noStrike">
              <a:solidFill>
                <a:srgbClr val="000000"/>
              </a:solidFill>
              <a:latin typeface="Arial"/>
            </a:endParaRPr>
          </a:p>
        </p:txBody>
      </p:sp>
      <p:cxnSp>
        <p:nvCxnSpPr>
          <p:cNvPr id="155" name="22 - Ευθύγραμμο βέλος σύνδεσης"/>
          <p:cNvCxnSpPr/>
          <p:nvPr/>
        </p:nvCxnSpPr>
        <p:spPr>
          <a:xfrm flipV="1">
            <a:off x="971280" y="3003480"/>
            <a:ext cx="1152720" cy="1512720"/>
          </a:xfrm>
          <a:prstGeom prst="straightConnector1">
            <a:avLst/>
          </a:prstGeom>
          <a:ln w="12700">
            <a:solidFill>
              <a:srgbClr val="095294"/>
            </a:solidFill>
            <a:round/>
            <a:tailEnd len="med" type="triangle" w="med"/>
          </a:ln>
        </p:spPr>
      </p:cxnSp>
      <p:cxnSp>
        <p:nvCxnSpPr>
          <p:cNvPr id="156" name="24 - Ευθύγραμμο βέλος σύνδεσης"/>
          <p:cNvCxnSpPr/>
          <p:nvPr/>
        </p:nvCxnSpPr>
        <p:spPr>
          <a:xfrm flipH="1" flipV="1">
            <a:off x="2915640" y="3435840"/>
            <a:ext cx="1296360" cy="1080360"/>
          </a:xfrm>
          <a:prstGeom prst="straightConnector1">
            <a:avLst/>
          </a:prstGeom>
          <a:ln w="12700">
            <a:solidFill>
              <a:srgbClr val="095294"/>
            </a:solidFill>
            <a:round/>
            <a:tailEnd len="med" type="triangle" w="med"/>
          </a:ln>
        </p:spPr>
      </p:cxnSp>
      <p:sp>
        <p:nvSpPr>
          <p:cNvPr id="157" name="25 - TextBox"/>
          <p:cNvSpPr/>
          <p:nvPr/>
        </p:nvSpPr>
        <p:spPr>
          <a:xfrm>
            <a:off x="4644000" y="1936440"/>
            <a:ext cx="4320000" cy="912600"/>
          </a:xfrm>
          <a:prstGeom prst="rect">
            <a:avLst/>
          </a:prstGeom>
          <a:solidFill>
            <a:srgbClr val="ffffff"/>
          </a:solidFill>
          <a:ln>
            <a:solidFill>
              <a:srgbClr val="0bd0d9"/>
            </a:solidFill>
            <a:round/>
          </a:ln>
        </p:spPr>
        <p:style>
          <a:lnRef idx="2">
            <a:schemeClr val="accent3"/>
          </a:lnRef>
          <a:fillRef idx="1">
            <a:schemeClr val="lt1"/>
          </a:fillRef>
          <a:effectRef idx="0">
            <a:schemeClr val="accent3"/>
          </a:effectRef>
          <a:fontRef idx="minor"/>
        </p:style>
        <p:txBody>
          <a:bodyPr lIns="90000" rIns="90000" tIns="45000" bIns="45000" anchor="t">
            <a:spAutoFit/>
          </a:bodyPr>
          <a:p>
            <a:pPr algn="ctr">
              <a:lnSpc>
                <a:spcPct val="100000"/>
              </a:lnSpc>
            </a:pPr>
            <a:r>
              <a:rPr b="0" lang="el-GR" sz="1800" spc="-1" strike="noStrike">
                <a:solidFill>
                  <a:schemeClr val="dk1"/>
                </a:solidFill>
                <a:latin typeface="Calibri"/>
              </a:rPr>
              <a:t>Στην ζώνη των ελατηρίων υπάρχουν οι αυλακώσεις - οδηγοί για την τοποθέτηση των ελατηρίων συμπίεσης και λαδιού.</a:t>
            </a:r>
            <a:endParaRPr b="0" lang="en-US" sz="1800" spc="-1" strike="noStrike">
              <a:solidFill>
                <a:srgbClr val="000000"/>
              </a:solidFill>
              <a:latin typeface="Arial"/>
            </a:endParaRPr>
          </a:p>
        </p:txBody>
      </p:sp>
      <p:sp>
        <p:nvSpPr>
          <p:cNvPr id="158" name="26 - TextBox"/>
          <p:cNvSpPr/>
          <p:nvPr/>
        </p:nvSpPr>
        <p:spPr>
          <a:xfrm>
            <a:off x="4644000" y="3005640"/>
            <a:ext cx="4320000" cy="638280"/>
          </a:xfrm>
          <a:prstGeom prst="rect">
            <a:avLst/>
          </a:prstGeom>
          <a:solidFill>
            <a:srgbClr val="ffffff"/>
          </a:solidFill>
          <a:ln>
            <a:solidFill>
              <a:srgbClr val="10cf9b"/>
            </a:solidFill>
            <a:round/>
          </a:ln>
        </p:spPr>
        <p:style>
          <a:lnRef idx="2">
            <a:schemeClr val="accent4"/>
          </a:lnRef>
          <a:fillRef idx="1">
            <a:schemeClr val="lt1"/>
          </a:fillRef>
          <a:effectRef idx="0">
            <a:schemeClr val="accent4"/>
          </a:effectRef>
          <a:fontRef idx="minor"/>
        </p:style>
        <p:txBody>
          <a:bodyPr lIns="90000" rIns="90000" tIns="45000" bIns="45000" anchor="t">
            <a:spAutoFit/>
          </a:bodyPr>
          <a:p>
            <a:pPr algn="ctr">
              <a:lnSpc>
                <a:spcPct val="100000"/>
              </a:lnSpc>
            </a:pPr>
            <a:r>
              <a:rPr b="0" lang="el-GR" sz="1800" spc="-1" strike="noStrike">
                <a:solidFill>
                  <a:schemeClr val="dk1"/>
                </a:solidFill>
                <a:latin typeface="Calibri"/>
              </a:rPr>
              <a:t>Στα σημεία αυτά στερεώνεται ο πείρος που συνδέει το έμβολο με τη μπιέλα.</a:t>
            </a:r>
            <a:endParaRPr b="0" lang="en-US" sz="1800" spc="-1" strike="noStrike">
              <a:solidFill>
                <a:srgbClr val="000000"/>
              </a:solidFill>
              <a:latin typeface="Arial"/>
            </a:endParaRPr>
          </a:p>
        </p:txBody>
      </p:sp>
      <p:sp>
        <p:nvSpPr>
          <p:cNvPr id="159" name="16 - TextBox"/>
          <p:cNvSpPr/>
          <p:nvPr/>
        </p:nvSpPr>
        <p:spPr>
          <a:xfrm>
            <a:off x="4644000" y="3797640"/>
            <a:ext cx="4320000" cy="638280"/>
          </a:xfrm>
          <a:prstGeom prst="rect">
            <a:avLst/>
          </a:prstGeom>
          <a:solidFill>
            <a:srgbClr val="ffffff"/>
          </a:solidFill>
          <a:ln>
            <a:solidFill>
              <a:srgbClr val="a5c249"/>
            </a:solidFill>
            <a:round/>
          </a:ln>
        </p:spPr>
        <p:style>
          <a:lnRef idx="2">
            <a:schemeClr val="accent6"/>
          </a:lnRef>
          <a:fillRef idx="1">
            <a:schemeClr val="lt1"/>
          </a:fillRef>
          <a:effectRef idx="0">
            <a:schemeClr val="accent6"/>
          </a:effectRef>
          <a:fontRef idx="minor"/>
        </p:style>
        <p:txBody>
          <a:bodyPr lIns="90000" rIns="90000" tIns="45000" bIns="45000" anchor="t">
            <a:spAutoFit/>
          </a:bodyPr>
          <a:p>
            <a:pPr algn="ctr">
              <a:lnSpc>
                <a:spcPct val="100000"/>
              </a:lnSpc>
            </a:pPr>
            <a:r>
              <a:rPr b="0" lang="el-GR" sz="1800" spc="-1" strike="noStrike">
                <a:solidFill>
                  <a:schemeClr val="dk1"/>
                </a:solidFill>
                <a:latin typeface="Calibri"/>
              </a:rPr>
              <a:t>Η ποδιά έχει κύριο προορισμό τη σωστή οδήγηση του εμβόλου μέσα στον κύλινδρο.</a:t>
            </a:r>
            <a:endParaRPr b="0" lang="en-US" sz="1800" spc="-1" strike="noStrike">
              <a:solidFill>
                <a:srgbClr val="000000"/>
              </a:solidFill>
              <a:latin typeface="Arial"/>
            </a:endParaRPr>
          </a:p>
        </p:txBody>
      </p:sp>
    </p:spTree>
  </p:cSld>
  <p:transition>
    <p:pull dir="rd"/>
  </p:transition>
  <p:timing>
    <p:tnLst>
      <p:par>
        <p:cTn id="338" dur="indefinite" restart="never" nodeType="tmRoot">
          <p:childTnLst>
            <p:seq>
              <p:cTn id="339" dur="indefinite" nodeType="mainSeq">
                <p:childTnLst>
                  <p:par>
                    <p:cTn id="340" fill="hold">
                      <p:stCondLst>
                        <p:cond delay="0"/>
                      </p:stCondLst>
                      <p:childTnLst>
                        <p:par>
                          <p:cTn id="341" fill="hold">
                            <p:stCondLst>
                              <p:cond delay="0"/>
                            </p:stCondLst>
                            <p:childTnLst>
                              <p:par>
                                <p:cTn id="342" nodeType="afterEffect" fill="hold" presetClass="entr" presetID="5" presetSubtype="10">
                                  <p:stCondLst>
                                    <p:cond delay="500"/>
                                  </p:stCondLst>
                                  <p:childTnLst>
                                    <p:set>
                                      <p:cBhvr>
                                        <p:cTn id="343" dur="1" fill="hold">
                                          <p:stCondLst>
                                            <p:cond delay="0"/>
                                          </p:stCondLst>
                                        </p:cTn>
                                        <p:tgtEl>
                                          <p:spTgt spid="148"/>
                                        </p:tgtEl>
                                        <p:attrNameLst>
                                          <p:attrName>style.visibility</p:attrName>
                                        </p:attrNameLst>
                                      </p:cBhvr>
                                      <p:to>
                                        <p:strVal val="visible"/>
                                      </p:to>
                                    </p:set>
                                    <p:animEffect filter="checkerboard(across)" transition="in">
                                      <p:cBhvr additive="repl">
                                        <p:cTn id="344" dur="500"/>
                                        <p:tgtEl>
                                          <p:spTgt spid="148"/>
                                        </p:tgtEl>
                                      </p:cBhvr>
                                    </p:animEffect>
                                  </p:childTnLst>
                                </p:cTn>
                              </p:par>
                            </p:childTnLst>
                          </p:cTn>
                        </p:par>
                      </p:childTnLst>
                    </p:cTn>
                  </p:par>
                  <p:par>
                    <p:cTn id="345" fill="hold">
                      <p:stCondLst>
                        <p:cond delay="indefinite"/>
                      </p:stCondLst>
                      <p:childTnLst>
                        <p:par>
                          <p:cTn id="346" fill="hold">
                            <p:stCondLst>
                              <p:cond delay="0"/>
                            </p:stCondLst>
                            <p:childTnLst>
                              <p:par>
                                <p:cTn id="347" nodeType="clickEffect" fill="hold" presetClass="entr" presetID="29">
                                  <p:stCondLst>
                                    <p:cond delay="0"/>
                                  </p:stCondLst>
                                  <p:childTnLst>
                                    <p:set>
                                      <p:cBhvr>
                                        <p:cTn id="348" dur="1" fill="hold">
                                          <p:stCondLst>
                                            <p:cond delay="0"/>
                                          </p:stCondLst>
                                        </p:cTn>
                                        <p:tgtEl>
                                          <p:spTgt spid="150"/>
                                        </p:tgtEl>
                                        <p:attrNameLst>
                                          <p:attrName>style.visibility</p:attrName>
                                        </p:attrNameLst>
                                      </p:cBhvr>
                                      <p:to>
                                        <p:strVal val="visible"/>
                                      </p:to>
                                    </p:set>
                                    <p:anim calcmode="lin" valueType="num">
                                      <p:cBhvr additive="repl">
                                        <p:cTn id="349" dur="500" fill="hold"/>
                                        <p:tgtEl>
                                          <p:spTgt spid="150"/>
                                        </p:tgtEl>
                                        <p:attrNameLst>
                                          <p:attrName>ppt_x</p:attrName>
                                        </p:attrNameLst>
                                      </p:cBhvr>
                                      <p:tavLst>
                                        <p:tav tm="0">
                                          <p:val>
                                            <p:strVal val="#ppt_x-.2"/>
                                          </p:val>
                                        </p:tav>
                                        <p:tav tm="100000">
                                          <p:val>
                                            <p:strVal val="#ppt_x"/>
                                          </p:val>
                                        </p:tav>
                                      </p:tavLst>
                                    </p:anim>
                                    <p:anim calcmode="lin" valueType="num">
                                      <p:cBhvr additive="repl">
                                        <p:cTn id="350" dur="500" fill="hold"/>
                                        <p:tgtEl>
                                          <p:spTgt spid="150"/>
                                        </p:tgtEl>
                                        <p:attrNameLst>
                                          <p:attrName>ppt_y</p:attrName>
                                        </p:attrNameLst>
                                      </p:cBhvr>
                                      <p:tavLst>
                                        <p:tav tm="0">
                                          <p:val>
                                            <p:strVal val="#ppt_y"/>
                                          </p:val>
                                        </p:tav>
                                        <p:tav tm="100000">
                                          <p:val>
                                            <p:strVal val="#ppt_y"/>
                                          </p:val>
                                        </p:tav>
                                      </p:tavLst>
                                    </p:anim>
                                    <p:animEffect filter="wipe(right)" transition="in">
                                      <p:cBhvr additive="repl">
                                        <p:cTn id="351" dur="500"/>
                                        <p:tgtEl>
                                          <p:spTgt spid="150"/>
                                        </p:tgtEl>
                                      </p:cBhvr>
                                    </p:animEffect>
                                  </p:childTnLst>
                                </p:cTn>
                              </p:par>
                              <p:par>
                                <p:cTn id="352" nodeType="withEffect" fill="hold" presetClass="entr" presetID="29">
                                  <p:stCondLst>
                                    <p:cond delay="0"/>
                                  </p:stCondLst>
                                  <p:childTnLst>
                                    <p:set>
                                      <p:cBhvr>
                                        <p:cTn id="353" dur="1" fill="hold">
                                          <p:stCondLst>
                                            <p:cond delay="0"/>
                                          </p:stCondLst>
                                        </p:cTn>
                                        <p:tgtEl>
                                          <p:spTgt spid="149"/>
                                        </p:tgtEl>
                                        <p:attrNameLst>
                                          <p:attrName>style.visibility</p:attrName>
                                        </p:attrNameLst>
                                      </p:cBhvr>
                                      <p:to>
                                        <p:strVal val="visible"/>
                                      </p:to>
                                    </p:set>
                                    <p:anim calcmode="lin" valueType="num">
                                      <p:cBhvr additive="repl">
                                        <p:cTn id="354" dur="500" fill="hold"/>
                                        <p:tgtEl>
                                          <p:spTgt spid="149"/>
                                        </p:tgtEl>
                                        <p:attrNameLst>
                                          <p:attrName>ppt_x</p:attrName>
                                        </p:attrNameLst>
                                      </p:cBhvr>
                                      <p:tavLst>
                                        <p:tav tm="0">
                                          <p:val>
                                            <p:strVal val="#ppt_x-.2"/>
                                          </p:val>
                                        </p:tav>
                                        <p:tav tm="100000">
                                          <p:val>
                                            <p:strVal val="#ppt_x"/>
                                          </p:val>
                                        </p:tav>
                                      </p:tavLst>
                                    </p:anim>
                                    <p:anim calcmode="lin" valueType="num">
                                      <p:cBhvr additive="repl">
                                        <p:cTn id="355" dur="500" fill="hold"/>
                                        <p:tgtEl>
                                          <p:spTgt spid="149"/>
                                        </p:tgtEl>
                                        <p:attrNameLst>
                                          <p:attrName>ppt_y</p:attrName>
                                        </p:attrNameLst>
                                      </p:cBhvr>
                                      <p:tavLst>
                                        <p:tav tm="0">
                                          <p:val>
                                            <p:strVal val="#ppt_y"/>
                                          </p:val>
                                        </p:tav>
                                        <p:tav tm="100000">
                                          <p:val>
                                            <p:strVal val="#ppt_y"/>
                                          </p:val>
                                        </p:tav>
                                      </p:tavLst>
                                    </p:anim>
                                    <p:animEffect filter="wipe(right)" transition="in">
                                      <p:cBhvr additive="repl">
                                        <p:cTn id="356" dur="500"/>
                                        <p:tgtEl>
                                          <p:spTgt spid="149"/>
                                        </p:tgtEl>
                                      </p:cBhvr>
                                    </p:animEffect>
                                  </p:childTnLst>
                                </p:cTn>
                              </p:par>
                            </p:childTnLst>
                          </p:cTn>
                        </p:par>
                      </p:childTnLst>
                    </p:cTn>
                  </p:par>
                  <p:par>
                    <p:cTn id="357" fill="hold">
                      <p:stCondLst>
                        <p:cond delay="indefinite"/>
                      </p:stCondLst>
                      <p:childTnLst>
                        <p:par>
                          <p:cTn id="358" fill="hold">
                            <p:stCondLst>
                              <p:cond delay="0"/>
                            </p:stCondLst>
                            <p:childTnLst>
                              <p:par>
                                <p:cTn id="359" nodeType="clickEffect" fill="hold" presetClass="entr" presetID="2" presetSubtype="2">
                                  <p:stCondLst>
                                    <p:cond delay="0"/>
                                  </p:stCondLst>
                                  <p:childTnLst>
                                    <p:set>
                                      <p:cBhvr>
                                        <p:cTn id="360" dur="1" fill="hold">
                                          <p:stCondLst>
                                            <p:cond delay="0"/>
                                          </p:stCondLst>
                                        </p:cTn>
                                        <p:tgtEl>
                                          <p:spTgt spid="147"/>
                                        </p:tgtEl>
                                        <p:attrNameLst>
                                          <p:attrName>style.visibility</p:attrName>
                                        </p:attrNameLst>
                                      </p:cBhvr>
                                      <p:to>
                                        <p:strVal val="visible"/>
                                      </p:to>
                                    </p:set>
                                    <p:anim calcmode="lin" valueType="num">
                                      <p:cBhvr additive="repl">
                                        <p:cTn id="361" dur="500" fill="hold"/>
                                        <p:tgtEl>
                                          <p:spTgt spid="147"/>
                                        </p:tgtEl>
                                        <p:attrNameLst>
                                          <p:attrName>ppt_x</p:attrName>
                                        </p:attrNameLst>
                                      </p:cBhvr>
                                      <p:tavLst>
                                        <p:tav tm="0">
                                          <p:val>
                                            <p:strVal val="1+#ppt_w/2"/>
                                          </p:val>
                                        </p:tav>
                                        <p:tav tm="100000">
                                          <p:val>
                                            <p:strVal val="#ppt_x"/>
                                          </p:val>
                                        </p:tav>
                                      </p:tavLst>
                                    </p:anim>
                                    <p:anim calcmode="lin" valueType="num">
                                      <p:cBhvr additive="repl">
                                        <p:cTn id="362" dur="500" fill="hold"/>
                                        <p:tgtEl>
                                          <p:spTgt spid="147"/>
                                        </p:tgtEl>
                                        <p:attrNameLst>
                                          <p:attrName>ppt_y</p:attrName>
                                        </p:attrNameLst>
                                      </p:cBhvr>
                                      <p:tavLst>
                                        <p:tav tm="0">
                                          <p:val>
                                            <p:strVal val="#ppt_y"/>
                                          </p:val>
                                        </p:tav>
                                        <p:tav tm="100000">
                                          <p:val>
                                            <p:strVal val="#ppt_y"/>
                                          </p:val>
                                        </p:tav>
                                      </p:tavLst>
                                    </p:anim>
                                  </p:childTnLst>
                                </p:cTn>
                              </p:par>
                            </p:childTnLst>
                          </p:cTn>
                        </p:par>
                      </p:childTnLst>
                    </p:cTn>
                  </p:par>
                  <p:par>
                    <p:cTn id="363" fill="hold">
                      <p:stCondLst>
                        <p:cond delay="indefinite"/>
                      </p:stCondLst>
                      <p:childTnLst>
                        <p:par>
                          <p:cTn id="364" fill="hold">
                            <p:stCondLst>
                              <p:cond delay="0"/>
                            </p:stCondLst>
                            <p:childTnLst>
                              <p:par>
                                <p:cTn id="365" nodeType="clickEffect" fill="hold" presetClass="entr" presetID="29">
                                  <p:stCondLst>
                                    <p:cond delay="0"/>
                                  </p:stCondLst>
                                  <p:childTnLst>
                                    <p:set>
                                      <p:cBhvr>
                                        <p:cTn id="366" dur="1" fill="hold">
                                          <p:stCondLst>
                                            <p:cond delay="0"/>
                                          </p:stCondLst>
                                        </p:cTn>
                                        <p:tgtEl>
                                          <p:spTgt spid="152"/>
                                        </p:tgtEl>
                                        <p:attrNameLst>
                                          <p:attrName>style.visibility</p:attrName>
                                        </p:attrNameLst>
                                      </p:cBhvr>
                                      <p:to>
                                        <p:strVal val="visible"/>
                                      </p:to>
                                    </p:set>
                                    <p:anim calcmode="lin" valueType="num">
                                      <p:cBhvr additive="repl">
                                        <p:cTn id="367" dur="1000" fill="hold"/>
                                        <p:tgtEl>
                                          <p:spTgt spid="152"/>
                                        </p:tgtEl>
                                        <p:attrNameLst>
                                          <p:attrName>ppt_x</p:attrName>
                                        </p:attrNameLst>
                                      </p:cBhvr>
                                      <p:tavLst>
                                        <p:tav tm="0">
                                          <p:val>
                                            <p:strVal val="#ppt_x-.2"/>
                                          </p:val>
                                        </p:tav>
                                        <p:tav tm="100000">
                                          <p:val>
                                            <p:strVal val="#ppt_x"/>
                                          </p:val>
                                        </p:tav>
                                      </p:tavLst>
                                    </p:anim>
                                    <p:anim calcmode="lin" valueType="num">
                                      <p:cBhvr additive="repl">
                                        <p:cTn id="368" dur="1000" fill="hold"/>
                                        <p:tgtEl>
                                          <p:spTgt spid="152"/>
                                        </p:tgtEl>
                                        <p:attrNameLst>
                                          <p:attrName>ppt_y</p:attrName>
                                        </p:attrNameLst>
                                      </p:cBhvr>
                                      <p:tavLst>
                                        <p:tav tm="0">
                                          <p:val>
                                            <p:strVal val="#ppt_y"/>
                                          </p:val>
                                        </p:tav>
                                        <p:tav tm="100000">
                                          <p:val>
                                            <p:strVal val="#ppt_y"/>
                                          </p:val>
                                        </p:tav>
                                      </p:tavLst>
                                    </p:anim>
                                    <p:animEffect filter="wipe(right)" transition="in">
                                      <p:cBhvr additive="repl">
                                        <p:cTn id="369" dur="1000"/>
                                        <p:tgtEl>
                                          <p:spTgt spid="152"/>
                                        </p:tgtEl>
                                      </p:cBhvr>
                                    </p:animEffect>
                                  </p:childTnLst>
                                </p:cTn>
                              </p:par>
                              <p:par>
                                <p:cTn id="370" nodeType="withEffect" fill="hold" presetClass="entr" presetID="29">
                                  <p:stCondLst>
                                    <p:cond delay="0"/>
                                  </p:stCondLst>
                                  <p:childTnLst>
                                    <p:set>
                                      <p:cBhvr>
                                        <p:cTn id="371" dur="1" fill="hold">
                                          <p:stCondLst>
                                            <p:cond delay="0"/>
                                          </p:stCondLst>
                                        </p:cTn>
                                        <p:tgtEl>
                                          <p:spTgt spid="151"/>
                                        </p:tgtEl>
                                        <p:attrNameLst>
                                          <p:attrName>style.visibility</p:attrName>
                                        </p:attrNameLst>
                                      </p:cBhvr>
                                      <p:to>
                                        <p:strVal val="visible"/>
                                      </p:to>
                                    </p:set>
                                    <p:anim calcmode="lin" valueType="num">
                                      <p:cBhvr additive="repl">
                                        <p:cTn id="372" dur="1000" fill="hold"/>
                                        <p:tgtEl>
                                          <p:spTgt spid="151"/>
                                        </p:tgtEl>
                                        <p:attrNameLst>
                                          <p:attrName>ppt_x</p:attrName>
                                        </p:attrNameLst>
                                      </p:cBhvr>
                                      <p:tavLst>
                                        <p:tav tm="0">
                                          <p:val>
                                            <p:strVal val="#ppt_x-.2"/>
                                          </p:val>
                                        </p:tav>
                                        <p:tav tm="100000">
                                          <p:val>
                                            <p:strVal val="#ppt_x"/>
                                          </p:val>
                                        </p:tav>
                                      </p:tavLst>
                                    </p:anim>
                                    <p:anim calcmode="lin" valueType="num">
                                      <p:cBhvr additive="repl">
                                        <p:cTn id="373" dur="1000" fill="hold"/>
                                        <p:tgtEl>
                                          <p:spTgt spid="151"/>
                                        </p:tgtEl>
                                        <p:attrNameLst>
                                          <p:attrName>ppt_y</p:attrName>
                                        </p:attrNameLst>
                                      </p:cBhvr>
                                      <p:tavLst>
                                        <p:tav tm="0">
                                          <p:val>
                                            <p:strVal val="#ppt_y"/>
                                          </p:val>
                                        </p:tav>
                                        <p:tav tm="100000">
                                          <p:val>
                                            <p:strVal val="#ppt_y"/>
                                          </p:val>
                                        </p:tav>
                                      </p:tavLst>
                                    </p:anim>
                                    <p:animEffect filter="wipe(right)" transition="in">
                                      <p:cBhvr additive="repl">
                                        <p:cTn id="374" dur="1000"/>
                                        <p:tgtEl>
                                          <p:spTgt spid="151"/>
                                        </p:tgtEl>
                                      </p:cBhvr>
                                    </p:animEffect>
                                  </p:childTnLst>
                                </p:cTn>
                              </p:par>
                            </p:childTnLst>
                          </p:cTn>
                        </p:par>
                      </p:childTnLst>
                    </p:cTn>
                  </p:par>
                  <p:par>
                    <p:cTn id="375" fill="hold">
                      <p:stCondLst>
                        <p:cond delay="indefinite"/>
                      </p:stCondLst>
                      <p:childTnLst>
                        <p:par>
                          <p:cTn id="376" fill="hold">
                            <p:stCondLst>
                              <p:cond delay="0"/>
                            </p:stCondLst>
                            <p:childTnLst>
                              <p:par>
                                <p:cTn id="377" nodeType="clickEffect" fill="hold" presetClass="entr" presetID="2" presetSubtype="2">
                                  <p:stCondLst>
                                    <p:cond delay="0"/>
                                  </p:stCondLst>
                                  <p:childTnLst>
                                    <p:set>
                                      <p:cBhvr>
                                        <p:cTn id="378" dur="1" fill="hold">
                                          <p:stCondLst>
                                            <p:cond delay="0"/>
                                          </p:stCondLst>
                                        </p:cTn>
                                        <p:tgtEl>
                                          <p:spTgt spid="157"/>
                                        </p:tgtEl>
                                        <p:attrNameLst>
                                          <p:attrName>style.visibility</p:attrName>
                                        </p:attrNameLst>
                                      </p:cBhvr>
                                      <p:to>
                                        <p:strVal val="visible"/>
                                      </p:to>
                                    </p:set>
                                    <p:anim calcmode="lin" valueType="num">
                                      <p:cBhvr additive="repl">
                                        <p:cTn id="379" dur="500" fill="hold"/>
                                        <p:tgtEl>
                                          <p:spTgt spid="157"/>
                                        </p:tgtEl>
                                        <p:attrNameLst>
                                          <p:attrName>ppt_x</p:attrName>
                                        </p:attrNameLst>
                                      </p:cBhvr>
                                      <p:tavLst>
                                        <p:tav tm="0">
                                          <p:val>
                                            <p:strVal val="1+#ppt_w/2"/>
                                          </p:val>
                                        </p:tav>
                                        <p:tav tm="100000">
                                          <p:val>
                                            <p:strVal val="#ppt_x"/>
                                          </p:val>
                                        </p:tav>
                                      </p:tavLst>
                                    </p:anim>
                                    <p:anim calcmode="lin" valueType="num">
                                      <p:cBhvr additive="repl">
                                        <p:cTn id="380" dur="500" fill="hold"/>
                                        <p:tgtEl>
                                          <p:spTgt spid="157"/>
                                        </p:tgtEl>
                                        <p:attrNameLst>
                                          <p:attrName>ppt_y</p:attrName>
                                        </p:attrNameLst>
                                      </p:cBhvr>
                                      <p:tavLst>
                                        <p:tav tm="0">
                                          <p:val>
                                            <p:strVal val="#ppt_y"/>
                                          </p:val>
                                        </p:tav>
                                        <p:tav tm="100000">
                                          <p:val>
                                            <p:strVal val="#ppt_y"/>
                                          </p:val>
                                        </p:tav>
                                      </p:tavLst>
                                    </p:anim>
                                  </p:childTnLst>
                                </p:cTn>
                              </p:par>
                            </p:childTnLst>
                          </p:cTn>
                        </p:par>
                      </p:childTnLst>
                    </p:cTn>
                  </p:par>
                  <p:par>
                    <p:cTn id="381" fill="hold">
                      <p:stCondLst>
                        <p:cond delay="indefinite"/>
                      </p:stCondLst>
                      <p:childTnLst>
                        <p:par>
                          <p:cTn id="382" fill="hold">
                            <p:stCondLst>
                              <p:cond delay="0"/>
                            </p:stCondLst>
                            <p:childTnLst>
                              <p:par>
                                <p:cTn id="383" nodeType="clickEffect" fill="hold" presetClass="entr" presetID="29">
                                  <p:stCondLst>
                                    <p:cond delay="0"/>
                                  </p:stCondLst>
                                  <p:childTnLst>
                                    <p:set>
                                      <p:cBhvr>
                                        <p:cTn id="384" dur="1" fill="hold">
                                          <p:stCondLst>
                                            <p:cond delay="0"/>
                                          </p:stCondLst>
                                        </p:cTn>
                                        <p:tgtEl>
                                          <p:spTgt spid="155"/>
                                        </p:tgtEl>
                                        <p:attrNameLst>
                                          <p:attrName>style.visibility</p:attrName>
                                        </p:attrNameLst>
                                      </p:cBhvr>
                                      <p:to>
                                        <p:strVal val="visible"/>
                                      </p:to>
                                    </p:set>
                                    <p:anim calcmode="lin" valueType="num">
                                      <p:cBhvr additive="repl">
                                        <p:cTn id="385" dur="1000" fill="hold"/>
                                        <p:tgtEl>
                                          <p:spTgt spid="155"/>
                                        </p:tgtEl>
                                        <p:attrNameLst>
                                          <p:attrName>ppt_x</p:attrName>
                                        </p:attrNameLst>
                                      </p:cBhvr>
                                      <p:tavLst>
                                        <p:tav tm="0">
                                          <p:val>
                                            <p:strVal val="#ppt_x-.2"/>
                                          </p:val>
                                        </p:tav>
                                        <p:tav tm="100000">
                                          <p:val>
                                            <p:strVal val="#ppt_x"/>
                                          </p:val>
                                        </p:tav>
                                      </p:tavLst>
                                    </p:anim>
                                    <p:anim calcmode="lin" valueType="num">
                                      <p:cBhvr additive="repl">
                                        <p:cTn id="386" dur="1000" fill="hold"/>
                                        <p:tgtEl>
                                          <p:spTgt spid="155"/>
                                        </p:tgtEl>
                                        <p:attrNameLst>
                                          <p:attrName>ppt_y</p:attrName>
                                        </p:attrNameLst>
                                      </p:cBhvr>
                                      <p:tavLst>
                                        <p:tav tm="0">
                                          <p:val>
                                            <p:strVal val="#ppt_y"/>
                                          </p:val>
                                        </p:tav>
                                        <p:tav tm="100000">
                                          <p:val>
                                            <p:strVal val="#ppt_y"/>
                                          </p:val>
                                        </p:tav>
                                      </p:tavLst>
                                    </p:anim>
                                    <p:animEffect filter="wipe(right)" transition="in">
                                      <p:cBhvr additive="repl">
                                        <p:cTn id="387" dur="1000"/>
                                        <p:tgtEl>
                                          <p:spTgt spid="155"/>
                                        </p:tgtEl>
                                      </p:cBhvr>
                                    </p:animEffect>
                                  </p:childTnLst>
                                </p:cTn>
                              </p:par>
                              <p:par>
                                <p:cTn id="388" nodeType="withEffect" fill="hold" presetClass="entr" presetID="29">
                                  <p:stCondLst>
                                    <p:cond delay="0"/>
                                  </p:stCondLst>
                                  <p:childTnLst>
                                    <p:set>
                                      <p:cBhvr>
                                        <p:cTn id="389" dur="1" fill="hold">
                                          <p:stCondLst>
                                            <p:cond delay="0"/>
                                          </p:stCondLst>
                                        </p:cTn>
                                        <p:tgtEl>
                                          <p:spTgt spid="153"/>
                                        </p:tgtEl>
                                        <p:attrNameLst>
                                          <p:attrName>style.visibility</p:attrName>
                                        </p:attrNameLst>
                                      </p:cBhvr>
                                      <p:to>
                                        <p:strVal val="visible"/>
                                      </p:to>
                                    </p:set>
                                    <p:anim calcmode="lin" valueType="num">
                                      <p:cBhvr additive="repl">
                                        <p:cTn id="390" dur="1000" fill="hold"/>
                                        <p:tgtEl>
                                          <p:spTgt spid="153"/>
                                        </p:tgtEl>
                                        <p:attrNameLst>
                                          <p:attrName>ppt_x</p:attrName>
                                        </p:attrNameLst>
                                      </p:cBhvr>
                                      <p:tavLst>
                                        <p:tav tm="0">
                                          <p:val>
                                            <p:strVal val="#ppt_x-.2"/>
                                          </p:val>
                                        </p:tav>
                                        <p:tav tm="100000">
                                          <p:val>
                                            <p:strVal val="#ppt_x"/>
                                          </p:val>
                                        </p:tav>
                                      </p:tavLst>
                                    </p:anim>
                                    <p:anim calcmode="lin" valueType="num">
                                      <p:cBhvr additive="repl">
                                        <p:cTn id="391" dur="1000" fill="hold"/>
                                        <p:tgtEl>
                                          <p:spTgt spid="153"/>
                                        </p:tgtEl>
                                        <p:attrNameLst>
                                          <p:attrName>ppt_y</p:attrName>
                                        </p:attrNameLst>
                                      </p:cBhvr>
                                      <p:tavLst>
                                        <p:tav tm="0">
                                          <p:val>
                                            <p:strVal val="#ppt_y"/>
                                          </p:val>
                                        </p:tav>
                                        <p:tav tm="100000">
                                          <p:val>
                                            <p:strVal val="#ppt_y"/>
                                          </p:val>
                                        </p:tav>
                                      </p:tavLst>
                                    </p:anim>
                                    <p:animEffect filter="wipe(right)" transition="in">
                                      <p:cBhvr additive="repl">
                                        <p:cTn id="392" dur="1000"/>
                                        <p:tgtEl>
                                          <p:spTgt spid="153"/>
                                        </p:tgtEl>
                                      </p:cBhvr>
                                    </p:animEffect>
                                  </p:childTnLst>
                                </p:cTn>
                              </p:par>
                            </p:childTnLst>
                          </p:cTn>
                        </p:par>
                      </p:childTnLst>
                    </p:cTn>
                  </p:par>
                  <p:par>
                    <p:cTn id="393" fill="hold">
                      <p:stCondLst>
                        <p:cond delay="indefinite"/>
                      </p:stCondLst>
                      <p:childTnLst>
                        <p:par>
                          <p:cTn id="394" fill="hold">
                            <p:stCondLst>
                              <p:cond delay="0"/>
                            </p:stCondLst>
                            <p:childTnLst>
                              <p:par>
                                <p:cTn id="395" nodeType="clickEffect" fill="hold" presetClass="entr" presetID="2" presetSubtype="2">
                                  <p:stCondLst>
                                    <p:cond delay="0"/>
                                  </p:stCondLst>
                                  <p:childTnLst>
                                    <p:set>
                                      <p:cBhvr>
                                        <p:cTn id="396" dur="1" fill="hold">
                                          <p:stCondLst>
                                            <p:cond delay="0"/>
                                          </p:stCondLst>
                                        </p:cTn>
                                        <p:tgtEl>
                                          <p:spTgt spid="158"/>
                                        </p:tgtEl>
                                        <p:attrNameLst>
                                          <p:attrName>style.visibility</p:attrName>
                                        </p:attrNameLst>
                                      </p:cBhvr>
                                      <p:to>
                                        <p:strVal val="visible"/>
                                      </p:to>
                                    </p:set>
                                    <p:anim calcmode="lin" valueType="num">
                                      <p:cBhvr additive="repl">
                                        <p:cTn id="397" dur="500" fill="hold"/>
                                        <p:tgtEl>
                                          <p:spTgt spid="158"/>
                                        </p:tgtEl>
                                        <p:attrNameLst>
                                          <p:attrName>ppt_x</p:attrName>
                                        </p:attrNameLst>
                                      </p:cBhvr>
                                      <p:tavLst>
                                        <p:tav tm="0">
                                          <p:val>
                                            <p:strVal val="1+#ppt_w/2"/>
                                          </p:val>
                                        </p:tav>
                                        <p:tav tm="100000">
                                          <p:val>
                                            <p:strVal val="#ppt_x"/>
                                          </p:val>
                                        </p:tav>
                                      </p:tavLst>
                                    </p:anim>
                                    <p:anim calcmode="lin" valueType="num">
                                      <p:cBhvr additive="repl">
                                        <p:cTn id="398" dur="500" fill="hold"/>
                                        <p:tgtEl>
                                          <p:spTgt spid="158"/>
                                        </p:tgtEl>
                                        <p:attrNameLst>
                                          <p:attrName>ppt_y</p:attrName>
                                        </p:attrNameLst>
                                      </p:cBhvr>
                                      <p:tavLst>
                                        <p:tav tm="0">
                                          <p:val>
                                            <p:strVal val="#ppt_y"/>
                                          </p:val>
                                        </p:tav>
                                        <p:tav tm="100000">
                                          <p:val>
                                            <p:strVal val="#ppt_y"/>
                                          </p:val>
                                        </p:tav>
                                      </p:tavLst>
                                    </p:anim>
                                  </p:childTnLst>
                                </p:cTn>
                              </p:par>
                            </p:childTnLst>
                          </p:cTn>
                        </p:par>
                      </p:childTnLst>
                    </p:cTn>
                  </p:par>
                  <p:par>
                    <p:cTn id="399" fill="hold">
                      <p:stCondLst>
                        <p:cond delay="indefinite"/>
                      </p:stCondLst>
                      <p:childTnLst>
                        <p:par>
                          <p:cTn id="400" fill="hold">
                            <p:stCondLst>
                              <p:cond delay="0"/>
                            </p:stCondLst>
                            <p:childTnLst>
                              <p:par>
                                <p:cTn id="401" nodeType="clickEffect" fill="hold" presetClass="entr" presetID="29">
                                  <p:stCondLst>
                                    <p:cond delay="0"/>
                                  </p:stCondLst>
                                  <p:childTnLst>
                                    <p:set>
                                      <p:cBhvr>
                                        <p:cTn id="402" dur="1" fill="hold">
                                          <p:stCondLst>
                                            <p:cond delay="0"/>
                                          </p:stCondLst>
                                        </p:cTn>
                                        <p:tgtEl>
                                          <p:spTgt spid="156"/>
                                        </p:tgtEl>
                                        <p:attrNameLst>
                                          <p:attrName>style.visibility</p:attrName>
                                        </p:attrNameLst>
                                      </p:cBhvr>
                                      <p:to>
                                        <p:strVal val="visible"/>
                                      </p:to>
                                    </p:set>
                                    <p:anim calcmode="lin" valueType="num">
                                      <p:cBhvr additive="repl">
                                        <p:cTn id="403" dur="1000" fill="hold"/>
                                        <p:tgtEl>
                                          <p:spTgt spid="156"/>
                                        </p:tgtEl>
                                        <p:attrNameLst>
                                          <p:attrName>ppt_x</p:attrName>
                                        </p:attrNameLst>
                                      </p:cBhvr>
                                      <p:tavLst>
                                        <p:tav tm="0">
                                          <p:val>
                                            <p:strVal val="#ppt_x-.2"/>
                                          </p:val>
                                        </p:tav>
                                        <p:tav tm="100000">
                                          <p:val>
                                            <p:strVal val="#ppt_x"/>
                                          </p:val>
                                        </p:tav>
                                      </p:tavLst>
                                    </p:anim>
                                    <p:anim calcmode="lin" valueType="num">
                                      <p:cBhvr additive="repl">
                                        <p:cTn id="404" dur="1000" fill="hold"/>
                                        <p:tgtEl>
                                          <p:spTgt spid="156"/>
                                        </p:tgtEl>
                                        <p:attrNameLst>
                                          <p:attrName>ppt_y</p:attrName>
                                        </p:attrNameLst>
                                      </p:cBhvr>
                                      <p:tavLst>
                                        <p:tav tm="0">
                                          <p:val>
                                            <p:strVal val="#ppt_y"/>
                                          </p:val>
                                        </p:tav>
                                        <p:tav tm="100000">
                                          <p:val>
                                            <p:strVal val="#ppt_y"/>
                                          </p:val>
                                        </p:tav>
                                      </p:tavLst>
                                    </p:anim>
                                    <p:animEffect filter="wipe(right)" transition="in">
                                      <p:cBhvr additive="repl">
                                        <p:cTn id="405" dur="1000"/>
                                        <p:tgtEl>
                                          <p:spTgt spid="156"/>
                                        </p:tgtEl>
                                      </p:cBhvr>
                                    </p:animEffect>
                                  </p:childTnLst>
                                </p:cTn>
                              </p:par>
                              <p:par>
                                <p:cTn id="406" nodeType="withEffect" fill="hold" presetClass="entr" presetID="29">
                                  <p:stCondLst>
                                    <p:cond delay="0"/>
                                  </p:stCondLst>
                                  <p:childTnLst>
                                    <p:set>
                                      <p:cBhvr>
                                        <p:cTn id="407" dur="1" fill="hold">
                                          <p:stCondLst>
                                            <p:cond delay="0"/>
                                          </p:stCondLst>
                                        </p:cTn>
                                        <p:tgtEl>
                                          <p:spTgt spid="154"/>
                                        </p:tgtEl>
                                        <p:attrNameLst>
                                          <p:attrName>style.visibility</p:attrName>
                                        </p:attrNameLst>
                                      </p:cBhvr>
                                      <p:to>
                                        <p:strVal val="visible"/>
                                      </p:to>
                                    </p:set>
                                    <p:anim calcmode="lin" valueType="num">
                                      <p:cBhvr additive="repl">
                                        <p:cTn id="408" dur="1000" fill="hold"/>
                                        <p:tgtEl>
                                          <p:spTgt spid="154"/>
                                        </p:tgtEl>
                                        <p:attrNameLst>
                                          <p:attrName>ppt_x</p:attrName>
                                        </p:attrNameLst>
                                      </p:cBhvr>
                                      <p:tavLst>
                                        <p:tav tm="0">
                                          <p:val>
                                            <p:strVal val="#ppt_x-.2"/>
                                          </p:val>
                                        </p:tav>
                                        <p:tav tm="100000">
                                          <p:val>
                                            <p:strVal val="#ppt_x"/>
                                          </p:val>
                                        </p:tav>
                                      </p:tavLst>
                                    </p:anim>
                                    <p:anim calcmode="lin" valueType="num">
                                      <p:cBhvr additive="repl">
                                        <p:cTn id="409" dur="1000" fill="hold"/>
                                        <p:tgtEl>
                                          <p:spTgt spid="154"/>
                                        </p:tgtEl>
                                        <p:attrNameLst>
                                          <p:attrName>ppt_y</p:attrName>
                                        </p:attrNameLst>
                                      </p:cBhvr>
                                      <p:tavLst>
                                        <p:tav tm="0">
                                          <p:val>
                                            <p:strVal val="#ppt_y"/>
                                          </p:val>
                                        </p:tav>
                                        <p:tav tm="100000">
                                          <p:val>
                                            <p:strVal val="#ppt_y"/>
                                          </p:val>
                                        </p:tav>
                                      </p:tavLst>
                                    </p:anim>
                                    <p:animEffect filter="wipe(right)" transition="in">
                                      <p:cBhvr additive="repl">
                                        <p:cTn id="410" dur="1000"/>
                                        <p:tgtEl>
                                          <p:spTgt spid="154"/>
                                        </p:tgtEl>
                                      </p:cBhvr>
                                    </p:animEffect>
                                  </p:childTnLst>
                                </p:cTn>
                              </p:par>
                            </p:childTnLst>
                          </p:cTn>
                        </p:par>
                      </p:childTnLst>
                    </p:cTn>
                  </p:par>
                  <p:par>
                    <p:cTn id="411" fill="hold">
                      <p:stCondLst>
                        <p:cond delay="indefinite"/>
                      </p:stCondLst>
                      <p:childTnLst>
                        <p:par>
                          <p:cTn id="412" fill="hold">
                            <p:stCondLst>
                              <p:cond delay="0"/>
                            </p:stCondLst>
                            <p:childTnLst>
                              <p:par>
                                <p:cTn id="413" nodeType="clickEffect" fill="hold" presetClass="entr" presetID="2" presetSubtype="2">
                                  <p:stCondLst>
                                    <p:cond delay="0"/>
                                  </p:stCondLst>
                                  <p:childTnLst>
                                    <p:set>
                                      <p:cBhvr>
                                        <p:cTn id="414" dur="1" fill="hold">
                                          <p:stCondLst>
                                            <p:cond delay="0"/>
                                          </p:stCondLst>
                                        </p:cTn>
                                        <p:tgtEl>
                                          <p:spTgt spid="159"/>
                                        </p:tgtEl>
                                        <p:attrNameLst>
                                          <p:attrName>style.visibility</p:attrName>
                                        </p:attrNameLst>
                                      </p:cBhvr>
                                      <p:to>
                                        <p:strVal val="visible"/>
                                      </p:to>
                                    </p:set>
                                    <p:anim calcmode="lin" valueType="num">
                                      <p:cBhvr additive="repl">
                                        <p:cTn id="415" dur="500" fill="hold"/>
                                        <p:tgtEl>
                                          <p:spTgt spid="159"/>
                                        </p:tgtEl>
                                        <p:attrNameLst>
                                          <p:attrName>ppt_x</p:attrName>
                                        </p:attrNameLst>
                                      </p:cBhvr>
                                      <p:tavLst>
                                        <p:tav tm="0">
                                          <p:val>
                                            <p:strVal val="1+#ppt_w/2"/>
                                          </p:val>
                                        </p:tav>
                                        <p:tav tm="100000">
                                          <p:val>
                                            <p:strVal val="#ppt_x"/>
                                          </p:val>
                                        </p:tav>
                                      </p:tavLst>
                                    </p:anim>
                                    <p:anim calcmode="lin" valueType="num">
                                      <p:cBhvr additive="repl">
                                        <p:cTn id="416" dur="500" fill="hold"/>
                                        <p:tgtEl>
                                          <p:spTgt spid="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Έμβολο</a:t>
            </a:r>
            <a:endParaRPr b="0" lang="en-US" sz="2300" spc="-1" strike="noStrike">
              <a:solidFill>
                <a:srgbClr val="000000"/>
              </a:solidFill>
              <a:latin typeface="Arial"/>
            </a:endParaRPr>
          </a:p>
        </p:txBody>
      </p:sp>
      <p:sp>
        <p:nvSpPr>
          <p:cNvPr id="161" name="8 - TextBox"/>
          <p:cNvSpPr/>
          <p:nvPr/>
        </p:nvSpPr>
        <p:spPr>
          <a:xfrm>
            <a:off x="395640" y="987480"/>
            <a:ext cx="8424720" cy="66852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900" spc="-1" strike="noStrike">
                <a:solidFill>
                  <a:srgbClr val="000000"/>
                </a:solidFill>
                <a:latin typeface="Calibri"/>
              </a:rPr>
              <a:t>Στις κεφαλές των εμβόλων υπάρχουν διάφορα σημάδια που δίνουν σχετικές πληροφορίες στο μηχανικό για τη σωστή τοποθέτηση του εμβόλου στον κύλινδρο.</a:t>
            </a:r>
            <a:endParaRPr b="0" lang="en-US" sz="1900" spc="-1" strike="noStrike">
              <a:solidFill>
                <a:srgbClr val="000000"/>
              </a:solidFill>
              <a:latin typeface="Arial"/>
            </a:endParaRPr>
          </a:p>
        </p:txBody>
      </p:sp>
      <p:sp>
        <p:nvSpPr>
          <p:cNvPr id="162" name="5 - TextBox"/>
          <p:cNvSpPr/>
          <p:nvPr/>
        </p:nvSpPr>
        <p:spPr>
          <a:xfrm>
            <a:off x="539640" y="483480"/>
            <a:ext cx="518436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Χαρακτηριστικά σημάδια εμβόλων.</a:t>
            </a:r>
            <a:endParaRPr b="0" lang="en-US" sz="1900" spc="-1" strike="noStrike">
              <a:solidFill>
                <a:srgbClr val="000000"/>
              </a:solidFill>
              <a:latin typeface="Arial"/>
            </a:endParaRPr>
          </a:p>
        </p:txBody>
      </p:sp>
      <p:pic>
        <p:nvPicPr>
          <p:cNvPr id="163" name="Picture 2" descr=""/>
          <p:cNvPicPr/>
          <p:nvPr/>
        </p:nvPicPr>
        <p:blipFill>
          <a:blip r:embed="rId1"/>
          <a:stretch/>
        </p:blipFill>
        <p:spPr>
          <a:xfrm>
            <a:off x="1187640" y="1851840"/>
            <a:ext cx="2592000" cy="2865960"/>
          </a:xfrm>
          <a:prstGeom prst="rect">
            <a:avLst/>
          </a:prstGeom>
          <a:ln w="9525">
            <a:noFill/>
          </a:ln>
        </p:spPr>
      </p:pic>
      <p:sp>
        <p:nvSpPr>
          <p:cNvPr id="164" name="6 - TextBox"/>
          <p:cNvSpPr/>
          <p:nvPr/>
        </p:nvSpPr>
        <p:spPr>
          <a:xfrm>
            <a:off x="4140000" y="1779840"/>
            <a:ext cx="4536000" cy="2863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Calibri"/>
              </a:rPr>
              <a:t>1. Διάμετρος περιφέρειας του εμβόλου σε χιλιοστά μετρούμενη κάτω από τη ζώνη των ελατηρίων στο ύψος του πείρου, ανάλογα με την κατασκευή του εμβόλου (π.χ. 84,00mm),</a:t>
            </a:r>
            <a:endParaRPr b="0" lang="en-US" sz="1800" spc="-1" strike="noStrike">
              <a:solidFill>
                <a:srgbClr val="000000"/>
              </a:solidFill>
              <a:latin typeface="Arial"/>
            </a:endParaRPr>
          </a:p>
          <a:p>
            <a:pPr>
              <a:lnSpc>
                <a:spcPct val="100000"/>
              </a:lnSpc>
              <a:spcAft>
                <a:spcPts val="601"/>
              </a:spcAft>
            </a:pPr>
            <a:r>
              <a:rPr b="0" lang="el-GR" sz="1800" spc="-1" strike="noStrike">
                <a:solidFill>
                  <a:srgbClr val="000000"/>
                </a:solidFill>
                <a:latin typeface="Calibri"/>
              </a:rPr>
              <a:t>2. Ανοχή τοποθέτησης του εμβόλου σε χιλιοστά (π.χ. 0,04mm),</a:t>
            </a:r>
            <a:endParaRPr b="0" lang="en-US" sz="1800" spc="-1" strike="noStrike">
              <a:solidFill>
                <a:srgbClr val="000000"/>
              </a:solidFill>
              <a:latin typeface="Arial"/>
            </a:endParaRPr>
          </a:p>
          <a:p>
            <a:pPr>
              <a:lnSpc>
                <a:spcPct val="100000"/>
              </a:lnSpc>
              <a:spcAft>
                <a:spcPts val="601"/>
              </a:spcAft>
            </a:pPr>
            <a:r>
              <a:rPr b="0" lang="el-GR" sz="1800" spc="-1" strike="noStrike">
                <a:solidFill>
                  <a:srgbClr val="000000"/>
                </a:solidFill>
                <a:latin typeface="Calibri"/>
              </a:rPr>
              <a:t>3. Κατεύθυνση μονταρίσματος του εμβόλου,</a:t>
            </a:r>
            <a:endParaRPr b="0" lang="en-US" sz="1800" spc="-1" strike="noStrike">
              <a:solidFill>
                <a:srgbClr val="000000"/>
              </a:solidFill>
              <a:latin typeface="Arial"/>
            </a:endParaRPr>
          </a:p>
          <a:p>
            <a:pPr>
              <a:lnSpc>
                <a:spcPct val="100000"/>
              </a:lnSpc>
              <a:spcAft>
                <a:spcPts val="601"/>
              </a:spcAft>
            </a:pPr>
            <a:r>
              <a:rPr b="0" lang="el-GR" sz="1800" spc="-1" strike="noStrike">
                <a:solidFill>
                  <a:srgbClr val="000000"/>
                </a:solidFill>
                <a:latin typeface="Calibri"/>
              </a:rPr>
              <a:t>4. Στοιχεία - σήμα κατασκευαστή,</a:t>
            </a:r>
            <a:endParaRPr b="0" lang="en-US" sz="1800" spc="-1" strike="noStrike">
              <a:solidFill>
                <a:srgbClr val="000000"/>
              </a:solidFill>
              <a:latin typeface="Arial"/>
            </a:endParaRPr>
          </a:p>
          <a:p>
            <a:pPr>
              <a:lnSpc>
                <a:spcPct val="100000"/>
              </a:lnSpc>
              <a:spcAft>
                <a:spcPts val="601"/>
              </a:spcAft>
            </a:pPr>
            <a:r>
              <a:rPr b="0" lang="el-GR" sz="1800" spc="-1" strike="noStrike">
                <a:solidFill>
                  <a:srgbClr val="000000"/>
                </a:solidFill>
                <a:latin typeface="Calibri"/>
              </a:rPr>
              <a:t>5. Ημερομηνία κατασκευής</a:t>
            </a:r>
            <a:endParaRPr b="0" lang="en-US" sz="1800" spc="-1" strike="noStrike">
              <a:solidFill>
                <a:srgbClr val="000000"/>
              </a:solidFill>
              <a:latin typeface="Arial"/>
            </a:endParaRPr>
          </a:p>
        </p:txBody>
      </p:sp>
    </p:spTree>
  </p:cSld>
  <p:transition>
    <p:pull dir="rd"/>
  </p:transition>
  <p:timing>
    <p:tnLst>
      <p:par>
        <p:cTn id="417" dur="indefinite" restart="never" nodeType="tmRoot">
          <p:childTnLst>
            <p:seq>
              <p:cTn id="418" dur="indefinite" nodeType="mainSeq">
                <p:childTnLst>
                  <p:par>
                    <p:cTn id="419" fill="hold">
                      <p:stCondLst>
                        <p:cond delay="indefinite"/>
                      </p:stCondLst>
                      <p:childTnLst>
                        <p:par>
                          <p:cTn id="420" fill="hold">
                            <p:stCondLst>
                              <p:cond delay="0"/>
                            </p:stCondLst>
                            <p:childTnLst>
                              <p:par>
                                <p:cTn id="421" nodeType="clickEffect" fill="hold" presetClass="entr" presetID="5" presetSubtype="10">
                                  <p:stCondLst>
                                    <p:cond delay="0"/>
                                  </p:stCondLst>
                                  <p:childTnLst>
                                    <p:set>
                                      <p:cBhvr>
                                        <p:cTn id="422" dur="1" fill="hold">
                                          <p:stCondLst>
                                            <p:cond delay="0"/>
                                          </p:stCondLst>
                                        </p:cTn>
                                        <p:tgtEl>
                                          <p:spTgt spid="163"/>
                                        </p:tgtEl>
                                        <p:attrNameLst>
                                          <p:attrName>style.visibility</p:attrName>
                                        </p:attrNameLst>
                                      </p:cBhvr>
                                      <p:to>
                                        <p:strVal val="visible"/>
                                      </p:to>
                                    </p:set>
                                    <p:animEffect filter="checkerboard(across)" transition="in">
                                      <p:cBhvr additive="repl">
                                        <p:cTn id="423" dur="500"/>
                                        <p:tgtEl>
                                          <p:spTgt spid="163"/>
                                        </p:tgtEl>
                                      </p:cBhvr>
                                    </p:animEffect>
                                  </p:childTnLst>
                                </p:cTn>
                              </p:par>
                            </p:childTnLst>
                          </p:cTn>
                        </p:par>
                      </p:childTnLst>
                    </p:cTn>
                  </p:par>
                  <p:par>
                    <p:cTn id="424" fill="hold">
                      <p:stCondLst>
                        <p:cond delay="indefinite"/>
                      </p:stCondLst>
                      <p:childTnLst>
                        <p:par>
                          <p:cTn id="425" fill="hold">
                            <p:stCondLst>
                              <p:cond delay="0"/>
                            </p:stCondLst>
                            <p:childTnLst>
                              <p:par>
                                <p:cTn id="426" nodeType="clickEffect" fill="hold" presetClass="entr" presetID="2" presetSubtype="4">
                                  <p:stCondLst>
                                    <p:cond delay="0"/>
                                  </p:stCondLst>
                                  <p:childTnLst>
                                    <p:set>
                                      <p:cBhvr>
                                        <p:cTn id="427" dur="1" fill="hold">
                                          <p:stCondLst>
                                            <p:cond delay="0"/>
                                          </p:stCondLst>
                                        </p:cTn>
                                        <p:tgtEl>
                                          <p:spTgt spid="164"/>
                                        </p:tgtEl>
                                        <p:attrNameLst>
                                          <p:attrName>style.visibility</p:attrName>
                                        </p:attrNameLst>
                                      </p:cBhvr>
                                      <p:to>
                                        <p:strVal val="visible"/>
                                      </p:to>
                                    </p:set>
                                    <p:anim calcmode="lin" valueType="num">
                                      <p:cBhvr additive="repl">
                                        <p:cTn id="428" dur="500" fill="hold"/>
                                        <p:tgtEl>
                                          <p:spTgt spid="164"/>
                                        </p:tgtEl>
                                        <p:attrNameLst>
                                          <p:attrName>ppt_x</p:attrName>
                                        </p:attrNameLst>
                                      </p:cBhvr>
                                      <p:tavLst>
                                        <p:tav tm="0">
                                          <p:val>
                                            <p:strVal val="#ppt_x"/>
                                          </p:val>
                                        </p:tav>
                                        <p:tav tm="100000">
                                          <p:val>
                                            <p:strVal val="#ppt_x"/>
                                          </p:val>
                                        </p:tav>
                                      </p:tavLst>
                                    </p:anim>
                                    <p:anim calcmode="lin" valueType="num">
                                      <p:cBhvr additive="repl">
                                        <p:cTn id="429" dur="500" fill="hold"/>
                                        <p:tgtEl>
                                          <p:spTgt spid="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3 - Οριζόντιος πάπυρος"/>
          <p:cNvSpPr/>
          <p:nvPr/>
        </p:nvSpPr>
        <p:spPr>
          <a:xfrm>
            <a:off x="2123640" y="2067840"/>
            <a:ext cx="4320000" cy="791640"/>
          </a:xfrm>
          <a:prstGeom prst="horizontalScroll">
            <a:avLst>
              <a:gd name="adj" fmla="val 12500"/>
            </a:avLst>
          </a:prstGeom>
          <a:gradFill rotWithShape="0">
            <a:gsLst>
              <a:gs pos="0">
                <a:srgbClr val="8ce9c2"/>
              </a:gs>
              <a:gs pos="100000">
                <a:srgbClr val="f7fefc"/>
              </a:gs>
            </a:gsLst>
            <a:path path="circle">
              <a:fillToRect l="50000" t="100000" r="50000" b="0"/>
            </a:path>
          </a:gradFill>
          <a:ln>
            <a:solidFill>
              <a:srgbClr val="099b73"/>
            </a:solidFill>
            <a:round/>
          </a:ln>
          <a:effectLst>
            <a:outerShdw algn="ctr" blurRad="57240" dir="5400000" dist="38160" rotWithShape="0">
              <a:schemeClr val="phClr">
                <a:shade val="9000"/>
                <a:satMod val="105000"/>
                <a:alpha val="48000"/>
              </a:scheme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gn="ctr">
              <a:lnSpc>
                <a:spcPct val="100000"/>
              </a:lnSpc>
            </a:pPr>
            <a:endParaRPr b="0" lang="el-GR" sz="1800" spc="-1" strike="noStrike">
              <a:solidFill>
                <a:schemeClr val="dk1"/>
              </a:solidFill>
              <a:latin typeface="Constantia"/>
            </a:endParaRPr>
          </a:p>
        </p:txBody>
      </p:sp>
      <p:sp>
        <p:nvSpPr>
          <p:cNvPr id="166" name="5 - TextBox"/>
          <p:cNvSpPr/>
          <p:nvPr/>
        </p:nvSpPr>
        <p:spPr>
          <a:xfrm>
            <a:off x="2195640" y="2211840"/>
            <a:ext cx="4176000" cy="424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200" spc="-1" strike="noStrike">
                <a:solidFill>
                  <a:srgbClr val="000000"/>
                </a:solidFill>
                <a:latin typeface="Constantia"/>
              </a:rPr>
              <a:t>Ελατήρια</a:t>
            </a:r>
            <a:endParaRPr b="0" lang="en-US" sz="2200" spc="-1" strike="noStrike">
              <a:solidFill>
                <a:srgbClr val="000000"/>
              </a:solidFill>
              <a:latin typeface="Arial"/>
            </a:endParaRPr>
          </a:p>
        </p:txBody>
      </p:sp>
    </p:spTree>
  </p:cSld>
  <p:transition>
    <p:pull dir="rd"/>
  </p:transition>
  <p:timing>
    <p:tnLst>
      <p:par>
        <p:cTn id="430" dur="indefinite" restart="never" nodeType="tmRoot">
          <p:childTnLst>
            <p:seq>
              <p:cTn id="431" dur="indefinite" nodeType="mainSeq">
                <p:childTnLst>
                  <p:par>
                    <p:cTn id="432" fill="hold">
                      <p:stCondLst>
                        <p:cond delay="0"/>
                      </p:stCondLst>
                      <p:childTnLst>
                        <p:par>
                          <p:cTn id="433" fill="hold">
                            <p:stCondLst>
                              <p:cond delay="0"/>
                            </p:stCondLst>
                            <p:childTnLst>
                              <p:par>
                                <p:cTn id="434" nodeType="withEffect" fill="hold" presetClass="entr" presetID="29">
                                  <p:stCondLst>
                                    <p:cond delay="0"/>
                                  </p:stCondLst>
                                  <p:childTnLst>
                                    <p:set>
                                      <p:cBhvr>
                                        <p:cTn id="435" dur="1" fill="hold">
                                          <p:stCondLst>
                                            <p:cond delay="0"/>
                                          </p:stCondLst>
                                        </p:cTn>
                                        <p:tgtEl>
                                          <p:spTgt spid="166"/>
                                        </p:tgtEl>
                                        <p:attrNameLst>
                                          <p:attrName>style.visibility</p:attrName>
                                        </p:attrNameLst>
                                      </p:cBhvr>
                                      <p:to>
                                        <p:strVal val="visible"/>
                                      </p:to>
                                    </p:set>
                                    <p:anim calcmode="lin" valueType="num">
                                      <p:cBhvr additive="repl">
                                        <p:cTn id="436" dur="1000" fill="hold"/>
                                        <p:tgtEl>
                                          <p:spTgt spid="166"/>
                                        </p:tgtEl>
                                        <p:attrNameLst>
                                          <p:attrName>ppt_x</p:attrName>
                                        </p:attrNameLst>
                                      </p:cBhvr>
                                      <p:tavLst>
                                        <p:tav tm="0">
                                          <p:val>
                                            <p:strVal val="#ppt_x-.2"/>
                                          </p:val>
                                        </p:tav>
                                        <p:tav tm="100000">
                                          <p:val>
                                            <p:strVal val="#ppt_x"/>
                                          </p:val>
                                        </p:tav>
                                      </p:tavLst>
                                    </p:anim>
                                    <p:anim calcmode="lin" valueType="num">
                                      <p:cBhvr additive="repl">
                                        <p:cTn id="437" dur="1000" fill="hold"/>
                                        <p:tgtEl>
                                          <p:spTgt spid="166"/>
                                        </p:tgtEl>
                                        <p:attrNameLst>
                                          <p:attrName>ppt_y</p:attrName>
                                        </p:attrNameLst>
                                      </p:cBhvr>
                                      <p:tavLst>
                                        <p:tav tm="0">
                                          <p:val>
                                            <p:strVal val="#ppt_y"/>
                                          </p:val>
                                        </p:tav>
                                        <p:tav tm="100000">
                                          <p:val>
                                            <p:strVal val="#ppt_y"/>
                                          </p:val>
                                        </p:tav>
                                      </p:tavLst>
                                    </p:anim>
                                    <p:animEffect filter="wipe(right)" transition="in">
                                      <p:cBhvr additive="repl">
                                        <p:cTn id="438"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3 - Οριζόντιος πάπυρος"/>
          <p:cNvSpPr/>
          <p:nvPr/>
        </p:nvSpPr>
        <p:spPr>
          <a:xfrm>
            <a:off x="2123640" y="2067840"/>
            <a:ext cx="4320000" cy="791640"/>
          </a:xfrm>
          <a:prstGeom prst="horizontalScroll">
            <a:avLst>
              <a:gd name="adj" fmla="val 12500"/>
            </a:avLst>
          </a:prstGeom>
          <a:gradFill rotWithShape="0">
            <a:gsLst>
              <a:gs pos="0">
                <a:srgbClr val="8ce9c2"/>
              </a:gs>
              <a:gs pos="100000">
                <a:srgbClr val="f7fefc"/>
              </a:gs>
            </a:gsLst>
            <a:path path="circle">
              <a:fillToRect l="50000" t="100000" r="50000" b="0"/>
            </a:path>
          </a:gradFill>
          <a:ln>
            <a:solidFill>
              <a:srgbClr val="099b73"/>
            </a:solidFill>
            <a:round/>
          </a:ln>
          <a:effectLst>
            <a:outerShdw algn="ctr" blurRad="57240" dir="5400000" dist="38160" rotWithShape="0">
              <a:schemeClr val="phClr">
                <a:shade val="9000"/>
                <a:satMod val="105000"/>
                <a:alpha val="48000"/>
              </a:scheme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gn="ctr">
              <a:lnSpc>
                <a:spcPct val="100000"/>
              </a:lnSpc>
            </a:pPr>
            <a:endParaRPr b="0" lang="el-GR" sz="1800" spc="-1" strike="noStrike">
              <a:solidFill>
                <a:schemeClr val="dk1"/>
              </a:solidFill>
              <a:latin typeface="Constantia"/>
            </a:endParaRPr>
          </a:p>
        </p:txBody>
      </p:sp>
      <p:sp>
        <p:nvSpPr>
          <p:cNvPr id="88" name="5 - TextBox"/>
          <p:cNvSpPr/>
          <p:nvPr/>
        </p:nvSpPr>
        <p:spPr>
          <a:xfrm>
            <a:off x="2195640" y="2211840"/>
            <a:ext cx="4176000" cy="424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200" spc="-1" strike="noStrike">
                <a:solidFill>
                  <a:srgbClr val="000000"/>
                </a:solidFill>
                <a:latin typeface="Constantia"/>
              </a:rPr>
              <a:t>Κύλινδρος</a:t>
            </a:r>
            <a:endParaRPr b="0" lang="en-US" sz="2200" spc="-1" strike="noStrike">
              <a:solidFill>
                <a:srgbClr val="000000"/>
              </a:solidFill>
              <a:latin typeface="Arial"/>
            </a:endParaRPr>
          </a:p>
        </p:txBody>
      </p:sp>
    </p:spTree>
  </p:cSld>
  <p:transition>
    <p:pull dir="rd"/>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ntr" presetID="29">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repl">
                                        <p:cTn id="7" dur="1000" fill="hold"/>
                                        <p:tgtEl>
                                          <p:spTgt spid="88"/>
                                        </p:tgtEl>
                                        <p:attrNameLst>
                                          <p:attrName>ppt_x</p:attrName>
                                        </p:attrNameLst>
                                      </p:cBhvr>
                                      <p:tavLst>
                                        <p:tav tm="0">
                                          <p:val>
                                            <p:strVal val="#ppt_x-.2"/>
                                          </p:val>
                                        </p:tav>
                                        <p:tav tm="100000">
                                          <p:val>
                                            <p:strVal val="#ppt_x"/>
                                          </p:val>
                                        </p:tav>
                                      </p:tavLst>
                                    </p:anim>
                                    <p:anim calcmode="lin" valueType="num">
                                      <p:cBhvr additive="repl">
                                        <p:cTn id="8" dur="1000" fill="hold"/>
                                        <p:tgtEl>
                                          <p:spTgt spid="88"/>
                                        </p:tgtEl>
                                        <p:attrNameLst>
                                          <p:attrName>ppt_y</p:attrName>
                                        </p:attrNameLst>
                                      </p:cBhvr>
                                      <p:tavLst>
                                        <p:tav tm="0">
                                          <p:val>
                                            <p:strVal val="#ppt_y"/>
                                          </p:val>
                                        </p:tav>
                                        <p:tav tm="100000">
                                          <p:val>
                                            <p:strVal val="#ppt_y"/>
                                          </p:val>
                                        </p:tav>
                                      </p:tavLst>
                                    </p:anim>
                                    <p:animEffect filter="wipe(right)" transition="in">
                                      <p:cBhvr additive="repl">
                                        <p:cTn id="9"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Ελατήρια</a:t>
            </a:r>
            <a:endParaRPr b="0" lang="en-US" sz="2300" spc="-1" strike="noStrike">
              <a:solidFill>
                <a:srgbClr val="000000"/>
              </a:solidFill>
              <a:latin typeface="Arial"/>
            </a:endParaRPr>
          </a:p>
        </p:txBody>
      </p:sp>
      <p:sp>
        <p:nvSpPr>
          <p:cNvPr id="168" name="8 - TextBox"/>
          <p:cNvSpPr/>
          <p:nvPr/>
        </p:nvSpPr>
        <p:spPr>
          <a:xfrm>
            <a:off x="611640" y="987480"/>
            <a:ext cx="4464000" cy="3151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800"/>
              </a:spcAft>
            </a:pPr>
            <a:r>
              <a:rPr b="0" lang="el-GR" sz="1900" spc="-1" strike="noStrike">
                <a:solidFill>
                  <a:srgbClr val="000000"/>
                </a:solidFill>
                <a:latin typeface="Calibri"/>
              </a:rPr>
              <a:t>Τα έμβολα πρέπει να εφαρμόζουν στεγανά στο εσωτερικό του κυλίνδρου, ώστε να μην υπάρχει περίπτωση να διαφύγουν τα αέρια της καύσης προς τον στροφαλο-θάλαμο ή, αντίστροφα, το λάδι λίπανσης να περάσει στο θάλαμο καύσης. </a:t>
            </a:r>
            <a:endParaRPr b="0" lang="en-US" sz="1900" spc="-1" strike="noStrike">
              <a:solidFill>
                <a:srgbClr val="000000"/>
              </a:solidFill>
              <a:latin typeface="Arial"/>
            </a:endParaRPr>
          </a:p>
          <a:p>
            <a:pPr algn="ctr">
              <a:lnSpc>
                <a:spcPct val="100000"/>
              </a:lnSpc>
              <a:spcAft>
                <a:spcPts val="1800"/>
              </a:spcAft>
            </a:pPr>
            <a:endParaRPr b="0" lang="en-US" sz="1900" spc="-1" strike="noStrike">
              <a:solidFill>
                <a:srgbClr val="000000"/>
              </a:solidFill>
              <a:latin typeface="Arial"/>
            </a:endParaRPr>
          </a:p>
          <a:p>
            <a:pPr algn="ctr">
              <a:lnSpc>
                <a:spcPct val="100000"/>
              </a:lnSpc>
              <a:spcAft>
                <a:spcPts val="1800"/>
              </a:spcAft>
            </a:pPr>
            <a:r>
              <a:rPr b="0" lang="el-GR" sz="1900" spc="-1" strike="noStrike">
                <a:solidFill>
                  <a:srgbClr val="000000"/>
                </a:solidFill>
                <a:latin typeface="Calibri"/>
              </a:rPr>
              <a:t>Τη στεγανότητα αυτή την εξασφαλίζουν τα ελατήρια του εμβόλου.</a:t>
            </a:r>
            <a:endParaRPr b="0" lang="en-US" sz="1900" spc="-1" strike="noStrike">
              <a:solidFill>
                <a:srgbClr val="000000"/>
              </a:solidFill>
              <a:latin typeface="Arial"/>
            </a:endParaRPr>
          </a:p>
        </p:txBody>
      </p:sp>
      <p:pic>
        <p:nvPicPr>
          <p:cNvPr id="169" name="Picture 2" descr=""/>
          <p:cNvPicPr/>
          <p:nvPr/>
        </p:nvPicPr>
        <p:blipFill>
          <a:blip r:embed="rId1"/>
          <a:stretch/>
        </p:blipFill>
        <p:spPr>
          <a:xfrm>
            <a:off x="5508000" y="627480"/>
            <a:ext cx="2448000" cy="4100400"/>
          </a:xfrm>
          <a:prstGeom prst="rect">
            <a:avLst/>
          </a:prstGeom>
          <a:ln w="9525">
            <a:noFill/>
          </a:ln>
        </p:spPr>
      </p:pic>
    </p:spTree>
  </p:cSld>
  <p:transition>
    <p:pull dir="rd"/>
  </p:transition>
  <p:timing>
    <p:tnLst>
      <p:par>
        <p:cTn id="439" dur="indefinite" restart="never" nodeType="tmRoot">
          <p:childTnLst>
            <p:seq>
              <p:cTn id="440" dur="indefinite" nodeType="mainSeq">
                <p:childTnLst>
                  <p:par>
                    <p:cTn id="441" fill="hold">
                      <p:stCondLst>
                        <p:cond delay="indefinite"/>
                      </p:stCondLst>
                      <p:childTnLst>
                        <p:par>
                          <p:cTn id="442" fill="hold">
                            <p:stCondLst>
                              <p:cond delay="0"/>
                            </p:stCondLst>
                            <p:childTnLst>
                              <p:par>
                                <p:cTn id="443" nodeType="clickEffect" fill="hold" presetClass="entr" presetID="2" presetSubtype="4">
                                  <p:stCondLst>
                                    <p:cond delay="0"/>
                                  </p:stCondLst>
                                  <p:childTnLst>
                                    <p:set>
                                      <p:cBhvr>
                                        <p:cTn id="444" dur="1" fill="hold">
                                          <p:stCondLst>
                                            <p:cond delay="0"/>
                                          </p:stCondLst>
                                        </p:cTn>
                                        <p:tgtEl>
                                          <p:spTgt spid="168">
                                            <p:txEl>
                                              <p:pRg st="0" end="0"/>
                                            </p:txEl>
                                          </p:spTgt>
                                        </p:tgtEl>
                                        <p:attrNameLst>
                                          <p:attrName>style.visibility</p:attrName>
                                        </p:attrNameLst>
                                      </p:cBhvr>
                                      <p:to>
                                        <p:strVal val="visible"/>
                                      </p:to>
                                    </p:set>
                                    <p:anim calcmode="lin" valueType="num">
                                      <p:cBhvr additive="repl">
                                        <p:cTn id="445" dur="500" fill="hold"/>
                                        <p:tgtEl>
                                          <p:spTgt spid="168">
                                            <p:txEl>
                                              <p:pRg st="0" end="0"/>
                                            </p:txEl>
                                          </p:spTgt>
                                        </p:tgtEl>
                                        <p:attrNameLst>
                                          <p:attrName>ppt_x</p:attrName>
                                        </p:attrNameLst>
                                      </p:cBhvr>
                                      <p:tavLst>
                                        <p:tav tm="0">
                                          <p:val>
                                            <p:strVal val="#ppt_x"/>
                                          </p:val>
                                        </p:tav>
                                        <p:tav tm="100000">
                                          <p:val>
                                            <p:strVal val="#ppt_x"/>
                                          </p:val>
                                        </p:tav>
                                      </p:tavLst>
                                    </p:anim>
                                    <p:anim calcmode="lin" valueType="num">
                                      <p:cBhvr additive="repl">
                                        <p:cTn id="446" dur="500" fill="hold"/>
                                        <p:tgtEl>
                                          <p:spTgt spid="1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7" fill="hold">
                      <p:stCondLst>
                        <p:cond delay="indefinite"/>
                      </p:stCondLst>
                      <p:childTnLst>
                        <p:par>
                          <p:cTn id="448" fill="hold">
                            <p:stCondLst>
                              <p:cond delay="0"/>
                            </p:stCondLst>
                            <p:childTnLst>
                              <p:par>
                                <p:cTn id="449" nodeType="clickEffect" fill="hold" presetClass="entr" presetID="2" presetSubtype="4">
                                  <p:stCondLst>
                                    <p:cond delay="0"/>
                                  </p:stCondLst>
                                  <p:childTnLst>
                                    <p:set>
                                      <p:cBhvr>
                                        <p:cTn id="450" dur="1" fill="hold">
                                          <p:stCondLst>
                                            <p:cond delay="0"/>
                                          </p:stCondLst>
                                        </p:cTn>
                                        <p:tgtEl>
                                          <p:spTgt spid="168">
                                            <p:txEl>
                                              <p:pRg st="2" end="2"/>
                                            </p:txEl>
                                          </p:spTgt>
                                        </p:tgtEl>
                                        <p:attrNameLst>
                                          <p:attrName>style.visibility</p:attrName>
                                        </p:attrNameLst>
                                      </p:cBhvr>
                                      <p:to>
                                        <p:strVal val="visible"/>
                                      </p:to>
                                    </p:set>
                                    <p:anim calcmode="lin" valueType="num">
                                      <p:cBhvr additive="repl">
                                        <p:cTn id="451" dur="500" fill="hold"/>
                                        <p:tgtEl>
                                          <p:spTgt spid="168">
                                            <p:txEl>
                                              <p:pRg st="2" end="2"/>
                                            </p:txEl>
                                          </p:spTgt>
                                        </p:tgtEl>
                                        <p:attrNameLst>
                                          <p:attrName>ppt_x</p:attrName>
                                        </p:attrNameLst>
                                      </p:cBhvr>
                                      <p:tavLst>
                                        <p:tav tm="0">
                                          <p:val>
                                            <p:strVal val="#ppt_x"/>
                                          </p:val>
                                        </p:tav>
                                        <p:tav tm="100000">
                                          <p:val>
                                            <p:strVal val="#ppt_x"/>
                                          </p:val>
                                        </p:tav>
                                      </p:tavLst>
                                    </p:anim>
                                    <p:anim calcmode="lin" valueType="num">
                                      <p:cBhvr additive="repl">
                                        <p:cTn id="452" dur="500" fill="hold"/>
                                        <p:tgtEl>
                                          <p:spTgt spid="16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Ελατήρια</a:t>
            </a:r>
            <a:endParaRPr b="0" lang="en-US" sz="2300" spc="-1" strike="noStrike">
              <a:solidFill>
                <a:srgbClr val="000000"/>
              </a:solidFill>
              <a:latin typeface="Arial"/>
            </a:endParaRPr>
          </a:p>
        </p:txBody>
      </p:sp>
      <p:sp>
        <p:nvSpPr>
          <p:cNvPr id="171" name="8 - TextBox"/>
          <p:cNvSpPr/>
          <p:nvPr/>
        </p:nvSpPr>
        <p:spPr>
          <a:xfrm>
            <a:off x="3996000" y="987480"/>
            <a:ext cx="4464000" cy="316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800"/>
              </a:spcAft>
            </a:pPr>
            <a:r>
              <a:rPr b="0" lang="el-GR" sz="1900" spc="-1" strike="noStrike">
                <a:solidFill>
                  <a:srgbClr val="000000"/>
                </a:solidFill>
                <a:latin typeface="Calibri"/>
              </a:rPr>
              <a:t>Τα ελατήρια έχουν σχήμα δακτυλιδιού, με εσωτερική διάμετρο λίγο μεγαλύτερη από τη διάμετρο του εμβόλου και είναι κομμένα σε κάποιο σημείο. </a:t>
            </a:r>
            <a:endParaRPr b="0" lang="en-US" sz="1900" spc="-1" strike="noStrike">
              <a:solidFill>
                <a:srgbClr val="000000"/>
              </a:solidFill>
              <a:latin typeface="Arial"/>
            </a:endParaRPr>
          </a:p>
          <a:p>
            <a:pPr algn="ctr">
              <a:lnSpc>
                <a:spcPct val="100000"/>
              </a:lnSpc>
              <a:spcAft>
                <a:spcPts val="1800"/>
              </a:spcAft>
            </a:pPr>
            <a:r>
              <a:rPr b="0" lang="el-GR" sz="1900" spc="-1" strike="noStrike">
                <a:solidFill>
                  <a:srgbClr val="000000"/>
                </a:solidFill>
                <a:latin typeface="Calibri"/>
              </a:rPr>
              <a:t>Η τομή τους γίνεται: </a:t>
            </a:r>
            <a:endParaRPr b="0" lang="en-US" sz="1900" spc="-1" strike="noStrike">
              <a:solidFill>
                <a:srgbClr val="000000"/>
              </a:solidFill>
              <a:latin typeface="Arial"/>
            </a:endParaRPr>
          </a:p>
          <a:p>
            <a:pPr marL="355680" indent="270000">
              <a:lnSpc>
                <a:spcPct val="100000"/>
              </a:lnSpc>
              <a:spcAft>
                <a:spcPts val="1199"/>
              </a:spcAft>
              <a:buClr>
                <a:srgbClr val="000000"/>
              </a:buClr>
              <a:buSzPct val="90000"/>
              <a:buFont typeface="Wingdings" charset="2"/>
              <a:buChar char=""/>
            </a:pPr>
            <a:r>
              <a:rPr b="0" lang="el-GR" sz="1900" spc="-1" strike="noStrike">
                <a:solidFill>
                  <a:srgbClr val="000000"/>
                </a:solidFill>
                <a:latin typeface="Calibri"/>
              </a:rPr>
              <a:t>κάθετα, </a:t>
            </a:r>
            <a:endParaRPr b="0" lang="en-US" sz="1900" spc="-1" strike="noStrike">
              <a:solidFill>
                <a:srgbClr val="000000"/>
              </a:solidFill>
              <a:latin typeface="Arial"/>
            </a:endParaRPr>
          </a:p>
          <a:p>
            <a:pPr marL="355680" indent="270000">
              <a:lnSpc>
                <a:spcPct val="100000"/>
              </a:lnSpc>
              <a:spcAft>
                <a:spcPts val="1199"/>
              </a:spcAft>
              <a:buClr>
                <a:srgbClr val="000000"/>
              </a:buClr>
              <a:buSzPct val="90000"/>
              <a:buFont typeface="Wingdings" charset="2"/>
              <a:buChar char=""/>
            </a:pPr>
            <a:r>
              <a:rPr b="0" lang="el-GR" sz="1900" spc="-1" strike="noStrike">
                <a:solidFill>
                  <a:srgbClr val="000000"/>
                </a:solidFill>
                <a:latin typeface="Calibri"/>
              </a:rPr>
              <a:t>διαγώνια ή </a:t>
            </a:r>
            <a:endParaRPr b="0" lang="en-US" sz="1900" spc="-1" strike="noStrike">
              <a:solidFill>
                <a:srgbClr val="000000"/>
              </a:solidFill>
              <a:latin typeface="Arial"/>
            </a:endParaRPr>
          </a:p>
          <a:p>
            <a:pPr marL="355680" indent="270000">
              <a:lnSpc>
                <a:spcPct val="100000"/>
              </a:lnSpc>
              <a:spcAft>
                <a:spcPts val="1199"/>
              </a:spcAft>
              <a:buClr>
                <a:srgbClr val="000000"/>
              </a:buClr>
              <a:buSzPct val="90000"/>
              <a:buFont typeface="Wingdings" charset="2"/>
              <a:buChar char=""/>
            </a:pPr>
            <a:r>
              <a:rPr b="0" lang="el-GR" sz="1900" spc="-1" strike="noStrike">
                <a:solidFill>
                  <a:srgbClr val="000000"/>
                </a:solidFill>
                <a:latin typeface="Calibri"/>
              </a:rPr>
              <a:t>τεθλασμένα (ραμποτέ)</a:t>
            </a:r>
            <a:endParaRPr b="0" lang="en-US" sz="1900" spc="-1" strike="noStrike">
              <a:solidFill>
                <a:srgbClr val="000000"/>
              </a:solidFill>
              <a:latin typeface="Arial"/>
            </a:endParaRPr>
          </a:p>
        </p:txBody>
      </p:sp>
      <p:pic>
        <p:nvPicPr>
          <p:cNvPr id="172" name="Picture 2" descr=""/>
          <p:cNvPicPr/>
          <p:nvPr/>
        </p:nvPicPr>
        <p:blipFill>
          <a:blip r:embed="rId1"/>
          <a:stretch/>
        </p:blipFill>
        <p:spPr>
          <a:xfrm>
            <a:off x="755640" y="771480"/>
            <a:ext cx="2730960" cy="3672000"/>
          </a:xfrm>
          <a:prstGeom prst="rect">
            <a:avLst/>
          </a:prstGeom>
          <a:ln w="9525">
            <a:noFill/>
          </a:ln>
        </p:spPr>
      </p:pic>
    </p:spTree>
  </p:cSld>
  <p:transition>
    <p:pull dir="rd"/>
  </p:transition>
  <p:timing>
    <p:tnLst>
      <p:par>
        <p:cTn id="453" dur="indefinite" restart="never" nodeType="tmRoot">
          <p:childTnLst>
            <p:seq>
              <p:cTn id="454" dur="indefinite" nodeType="mainSeq">
                <p:childTnLst>
                  <p:par>
                    <p:cTn id="455" fill="hold">
                      <p:stCondLst>
                        <p:cond delay="indefinite"/>
                      </p:stCondLst>
                      <p:childTnLst>
                        <p:par>
                          <p:cTn id="456" fill="hold">
                            <p:stCondLst>
                              <p:cond delay="0"/>
                            </p:stCondLst>
                            <p:childTnLst>
                              <p:par>
                                <p:cTn id="457" nodeType="clickEffect" fill="hold" presetClass="entr" presetID="2" presetSubtype="4">
                                  <p:stCondLst>
                                    <p:cond delay="0"/>
                                  </p:stCondLst>
                                  <p:childTnLst>
                                    <p:set>
                                      <p:cBhvr>
                                        <p:cTn id="458" dur="1" fill="hold">
                                          <p:stCondLst>
                                            <p:cond delay="0"/>
                                          </p:stCondLst>
                                        </p:cTn>
                                        <p:tgtEl>
                                          <p:spTgt spid="171">
                                            <p:txEl>
                                              <p:pRg st="0" end="0"/>
                                            </p:txEl>
                                          </p:spTgt>
                                        </p:tgtEl>
                                        <p:attrNameLst>
                                          <p:attrName>style.visibility</p:attrName>
                                        </p:attrNameLst>
                                      </p:cBhvr>
                                      <p:to>
                                        <p:strVal val="visible"/>
                                      </p:to>
                                    </p:set>
                                    <p:anim calcmode="lin" valueType="num">
                                      <p:cBhvr additive="repl">
                                        <p:cTn id="459" dur="500" fill="hold"/>
                                        <p:tgtEl>
                                          <p:spTgt spid="171">
                                            <p:txEl>
                                              <p:pRg st="0" end="0"/>
                                            </p:txEl>
                                          </p:spTgt>
                                        </p:tgtEl>
                                        <p:attrNameLst>
                                          <p:attrName>ppt_x</p:attrName>
                                        </p:attrNameLst>
                                      </p:cBhvr>
                                      <p:tavLst>
                                        <p:tav tm="0">
                                          <p:val>
                                            <p:strVal val="#ppt_x"/>
                                          </p:val>
                                        </p:tav>
                                        <p:tav tm="100000">
                                          <p:val>
                                            <p:strVal val="#ppt_x"/>
                                          </p:val>
                                        </p:tav>
                                      </p:tavLst>
                                    </p:anim>
                                    <p:anim calcmode="lin" valueType="num">
                                      <p:cBhvr additive="repl">
                                        <p:cTn id="460" dur="500" fill="hold"/>
                                        <p:tgtEl>
                                          <p:spTgt spid="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1" fill="hold">
                      <p:stCondLst>
                        <p:cond delay="indefinite"/>
                      </p:stCondLst>
                      <p:childTnLst>
                        <p:par>
                          <p:cTn id="462" fill="hold">
                            <p:stCondLst>
                              <p:cond delay="0"/>
                            </p:stCondLst>
                            <p:childTnLst>
                              <p:par>
                                <p:cTn id="463" nodeType="clickEffect" fill="hold" presetClass="entr" presetID="2" presetSubtype="4">
                                  <p:stCondLst>
                                    <p:cond delay="0"/>
                                  </p:stCondLst>
                                  <p:childTnLst>
                                    <p:set>
                                      <p:cBhvr>
                                        <p:cTn id="464" dur="1" fill="hold">
                                          <p:stCondLst>
                                            <p:cond delay="0"/>
                                          </p:stCondLst>
                                        </p:cTn>
                                        <p:tgtEl>
                                          <p:spTgt spid="171">
                                            <p:txEl>
                                              <p:pRg st="1" end="1"/>
                                            </p:txEl>
                                          </p:spTgt>
                                        </p:tgtEl>
                                        <p:attrNameLst>
                                          <p:attrName>style.visibility</p:attrName>
                                        </p:attrNameLst>
                                      </p:cBhvr>
                                      <p:to>
                                        <p:strVal val="visible"/>
                                      </p:to>
                                    </p:set>
                                    <p:anim calcmode="lin" valueType="num">
                                      <p:cBhvr additive="repl">
                                        <p:cTn id="465" dur="500" fill="hold"/>
                                        <p:tgtEl>
                                          <p:spTgt spid="171">
                                            <p:txEl>
                                              <p:pRg st="1" end="1"/>
                                            </p:txEl>
                                          </p:spTgt>
                                        </p:tgtEl>
                                        <p:attrNameLst>
                                          <p:attrName>ppt_x</p:attrName>
                                        </p:attrNameLst>
                                      </p:cBhvr>
                                      <p:tavLst>
                                        <p:tav tm="0">
                                          <p:val>
                                            <p:strVal val="#ppt_x"/>
                                          </p:val>
                                        </p:tav>
                                        <p:tav tm="100000">
                                          <p:val>
                                            <p:strVal val="#ppt_x"/>
                                          </p:val>
                                        </p:tav>
                                      </p:tavLst>
                                    </p:anim>
                                    <p:anim calcmode="lin" valueType="num">
                                      <p:cBhvr additive="repl">
                                        <p:cTn id="466" dur="500" fill="hold"/>
                                        <p:tgtEl>
                                          <p:spTgt spid="171">
                                            <p:txEl>
                                              <p:pRg st="1" end="1"/>
                                            </p:txEl>
                                          </p:spTgt>
                                        </p:tgtEl>
                                        <p:attrNameLst>
                                          <p:attrName>ppt_y</p:attrName>
                                        </p:attrNameLst>
                                      </p:cBhvr>
                                      <p:tavLst>
                                        <p:tav tm="0">
                                          <p:val>
                                            <p:strVal val="1+#ppt_h/2"/>
                                          </p:val>
                                        </p:tav>
                                        <p:tav tm="100000">
                                          <p:val>
                                            <p:strVal val="#ppt_y"/>
                                          </p:val>
                                        </p:tav>
                                      </p:tavLst>
                                    </p:anim>
                                  </p:childTnLst>
                                </p:cTn>
                              </p:par>
                            </p:childTnLst>
                          </p:cTn>
                        </p:par>
                        <p:par>
                          <p:cTn id="467" fill="hold">
                            <p:stCondLst>
                              <p:cond delay="500"/>
                            </p:stCondLst>
                            <p:childTnLst>
                              <p:par>
                                <p:cTn id="468" nodeType="afterEffect" fill="hold" presetClass="entr" presetID="2" presetSubtype="4">
                                  <p:stCondLst>
                                    <p:cond delay="0"/>
                                  </p:stCondLst>
                                  <p:childTnLst>
                                    <p:set>
                                      <p:cBhvr>
                                        <p:cTn id="469" dur="1" fill="hold">
                                          <p:stCondLst>
                                            <p:cond delay="0"/>
                                          </p:stCondLst>
                                        </p:cTn>
                                        <p:tgtEl>
                                          <p:spTgt spid="171">
                                            <p:txEl>
                                              <p:pRg st="2" end="2"/>
                                            </p:txEl>
                                          </p:spTgt>
                                        </p:tgtEl>
                                        <p:attrNameLst>
                                          <p:attrName>style.visibility</p:attrName>
                                        </p:attrNameLst>
                                      </p:cBhvr>
                                      <p:to>
                                        <p:strVal val="visible"/>
                                      </p:to>
                                    </p:set>
                                    <p:anim calcmode="lin" valueType="num">
                                      <p:cBhvr additive="repl">
                                        <p:cTn id="470" dur="500" fill="hold"/>
                                        <p:tgtEl>
                                          <p:spTgt spid="171">
                                            <p:txEl>
                                              <p:pRg st="2" end="2"/>
                                            </p:txEl>
                                          </p:spTgt>
                                        </p:tgtEl>
                                        <p:attrNameLst>
                                          <p:attrName>ppt_x</p:attrName>
                                        </p:attrNameLst>
                                      </p:cBhvr>
                                      <p:tavLst>
                                        <p:tav tm="0">
                                          <p:val>
                                            <p:strVal val="#ppt_x"/>
                                          </p:val>
                                        </p:tav>
                                        <p:tav tm="100000">
                                          <p:val>
                                            <p:strVal val="#ppt_x"/>
                                          </p:val>
                                        </p:tav>
                                      </p:tavLst>
                                    </p:anim>
                                    <p:anim calcmode="lin" valueType="num">
                                      <p:cBhvr additive="repl">
                                        <p:cTn id="471" dur="500" fill="hold"/>
                                        <p:tgtEl>
                                          <p:spTgt spid="171">
                                            <p:txEl>
                                              <p:pRg st="2" end="2"/>
                                            </p:txEl>
                                          </p:spTgt>
                                        </p:tgtEl>
                                        <p:attrNameLst>
                                          <p:attrName>ppt_y</p:attrName>
                                        </p:attrNameLst>
                                      </p:cBhvr>
                                      <p:tavLst>
                                        <p:tav tm="0">
                                          <p:val>
                                            <p:strVal val="1+#ppt_h/2"/>
                                          </p:val>
                                        </p:tav>
                                        <p:tav tm="100000">
                                          <p:val>
                                            <p:strVal val="#ppt_y"/>
                                          </p:val>
                                        </p:tav>
                                      </p:tavLst>
                                    </p:anim>
                                  </p:childTnLst>
                                </p:cTn>
                              </p:par>
                            </p:childTnLst>
                          </p:cTn>
                        </p:par>
                        <p:par>
                          <p:cTn id="472" fill="hold">
                            <p:stCondLst>
                              <p:cond delay="1000"/>
                            </p:stCondLst>
                            <p:childTnLst>
                              <p:par>
                                <p:cTn id="473" nodeType="afterEffect" fill="hold" presetClass="entr" presetID="2" presetSubtype="4">
                                  <p:stCondLst>
                                    <p:cond delay="0"/>
                                  </p:stCondLst>
                                  <p:childTnLst>
                                    <p:set>
                                      <p:cBhvr>
                                        <p:cTn id="474" dur="1" fill="hold">
                                          <p:stCondLst>
                                            <p:cond delay="0"/>
                                          </p:stCondLst>
                                        </p:cTn>
                                        <p:tgtEl>
                                          <p:spTgt spid="171">
                                            <p:txEl>
                                              <p:pRg st="3" end="3"/>
                                            </p:txEl>
                                          </p:spTgt>
                                        </p:tgtEl>
                                        <p:attrNameLst>
                                          <p:attrName>style.visibility</p:attrName>
                                        </p:attrNameLst>
                                      </p:cBhvr>
                                      <p:to>
                                        <p:strVal val="visible"/>
                                      </p:to>
                                    </p:set>
                                    <p:anim calcmode="lin" valueType="num">
                                      <p:cBhvr additive="repl">
                                        <p:cTn id="475" dur="500" fill="hold"/>
                                        <p:tgtEl>
                                          <p:spTgt spid="171">
                                            <p:txEl>
                                              <p:pRg st="3" end="3"/>
                                            </p:txEl>
                                          </p:spTgt>
                                        </p:tgtEl>
                                        <p:attrNameLst>
                                          <p:attrName>ppt_x</p:attrName>
                                        </p:attrNameLst>
                                      </p:cBhvr>
                                      <p:tavLst>
                                        <p:tav tm="0">
                                          <p:val>
                                            <p:strVal val="#ppt_x"/>
                                          </p:val>
                                        </p:tav>
                                        <p:tav tm="100000">
                                          <p:val>
                                            <p:strVal val="#ppt_x"/>
                                          </p:val>
                                        </p:tav>
                                      </p:tavLst>
                                    </p:anim>
                                    <p:anim calcmode="lin" valueType="num">
                                      <p:cBhvr additive="repl">
                                        <p:cTn id="476" dur="500" fill="hold"/>
                                        <p:tgtEl>
                                          <p:spTgt spid="171">
                                            <p:txEl>
                                              <p:pRg st="3" end="3"/>
                                            </p:txEl>
                                          </p:spTgt>
                                        </p:tgtEl>
                                        <p:attrNameLst>
                                          <p:attrName>ppt_y</p:attrName>
                                        </p:attrNameLst>
                                      </p:cBhvr>
                                      <p:tavLst>
                                        <p:tav tm="0">
                                          <p:val>
                                            <p:strVal val="1+#ppt_h/2"/>
                                          </p:val>
                                        </p:tav>
                                        <p:tav tm="100000">
                                          <p:val>
                                            <p:strVal val="#ppt_y"/>
                                          </p:val>
                                        </p:tav>
                                      </p:tavLst>
                                    </p:anim>
                                  </p:childTnLst>
                                </p:cTn>
                              </p:par>
                            </p:childTnLst>
                          </p:cTn>
                        </p:par>
                        <p:par>
                          <p:cTn id="477" fill="hold">
                            <p:stCondLst>
                              <p:cond delay="1500"/>
                            </p:stCondLst>
                            <p:childTnLst>
                              <p:par>
                                <p:cTn id="478" nodeType="afterEffect" fill="hold" presetClass="entr" presetID="2" presetSubtype="4">
                                  <p:stCondLst>
                                    <p:cond delay="0"/>
                                  </p:stCondLst>
                                  <p:childTnLst>
                                    <p:set>
                                      <p:cBhvr>
                                        <p:cTn id="479" dur="1" fill="hold">
                                          <p:stCondLst>
                                            <p:cond delay="0"/>
                                          </p:stCondLst>
                                        </p:cTn>
                                        <p:tgtEl>
                                          <p:spTgt spid="171">
                                            <p:txEl>
                                              <p:pRg st="4" end="4"/>
                                            </p:txEl>
                                          </p:spTgt>
                                        </p:tgtEl>
                                        <p:attrNameLst>
                                          <p:attrName>style.visibility</p:attrName>
                                        </p:attrNameLst>
                                      </p:cBhvr>
                                      <p:to>
                                        <p:strVal val="visible"/>
                                      </p:to>
                                    </p:set>
                                    <p:anim calcmode="lin" valueType="num">
                                      <p:cBhvr additive="repl">
                                        <p:cTn id="480" dur="500" fill="hold"/>
                                        <p:tgtEl>
                                          <p:spTgt spid="171">
                                            <p:txEl>
                                              <p:pRg st="4" end="4"/>
                                            </p:txEl>
                                          </p:spTgt>
                                        </p:tgtEl>
                                        <p:attrNameLst>
                                          <p:attrName>ppt_x</p:attrName>
                                        </p:attrNameLst>
                                      </p:cBhvr>
                                      <p:tavLst>
                                        <p:tav tm="0">
                                          <p:val>
                                            <p:strVal val="#ppt_x"/>
                                          </p:val>
                                        </p:tav>
                                        <p:tav tm="100000">
                                          <p:val>
                                            <p:strVal val="#ppt_x"/>
                                          </p:val>
                                        </p:tav>
                                      </p:tavLst>
                                    </p:anim>
                                    <p:anim calcmode="lin" valueType="num">
                                      <p:cBhvr additive="repl">
                                        <p:cTn id="481" dur="500" fill="hold"/>
                                        <p:tgtEl>
                                          <p:spTgt spid="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Ελατήρια</a:t>
            </a:r>
            <a:endParaRPr b="0" lang="en-US" sz="2300" spc="-1" strike="noStrike">
              <a:solidFill>
                <a:srgbClr val="000000"/>
              </a:solidFill>
              <a:latin typeface="Arial"/>
            </a:endParaRPr>
          </a:p>
        </p:txBody>
      </p:sp>
      <p:sp>
        <p:nvSpPr>
          <p:cNvPr id="174" name="8 - TextBox"/>
          <p:cNvSpPr/>
          <p:nvPr/>
        </p:nvSpPr>
        <p:spPr>
          <a:xfrm>
            <a:off x="611640" y="699480"/>
            <a:ext cx="7848360" cy="3380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800"/>
              </a:spcAft>
            </a:pPr>
            <a:r>
              <a:rPr b="0" lang="el-GR" sz="1900" spc="-1" strike="noStrike">
                <a:solidFill>
                  <a:srgbClr val="000000"/>
                </a:solidFill>
                <a:latin typeface="Calibri"/>
              </a:rPr>
              <a:t>Κατασκευάζονται από χυτοσίδηρο υψηλής ποιότητας, με καλές ιδιότητες αντοχής και ελαστικότητας, για να μπορούν να ανοίγουν και να τοποθετούνται στο αυλάκι του εμβόλου χωρίς να σπάζουν.</a:t>
            </a:r>
            <a:endParaRPr b="0" lang="en-US" sz="1900" spc="-1" strike="noStrike">
              <a:solidFill>
                <a:srgbClr val="000000"/>
              </a:solidFill>
              <a:latin typeface="Arial"/>
            </a:endParaRPr>
          </a:p>
          <a:p>
            <a:pPr>
              <a:lnSpc>
                <a:spcPct val="100000"/>
              </a:lnSpc>
              <a:spcAft>
                <a:spcPts val="1800"/>
              </a:spcAft>
            </a:pPr>
            <a:r>
              <a:rPr b="0" lang="el-GR" sz="1900" spc="-1" strike="noStrike">
                <a:solidFill>
                  <a:srgbClr val="000000"/>
                </a:solidFill>
                <a:latin typeface="Calibri"/>
              </a:rPr>
              <a:t>Διακρίνονται στα:</a:t>
            </a:r>
            <a:endParaRPr b="0" lang="en-US" sz="1900" spc="-1" strike="noStrike">
              <a:solidFill>
                <a:srgbClr val="000000"/>
              </a:solidFill>
              <a:latin typeface="Arial"/>
            </a:endParaRPr>
          </a:p>
          <a:p>
            <a:pPr algn="ctr">
              <a:lnSpc>
                <a:spcPct val="100000"/>
              </a:lnSpc>
              <a:spcAft>
                <a:spcPts val="1800"/>
              </a:spcAft>
            </a:pPr>
            <a:r>
              <a:rPr b="0" lang="el-GR" sz="1900" spc="-1" strike="noStrike">
                <a:solidFill>
                  <a:srgbClr val="000000"/>
                </a:solidFill>
                <a:latin typeface="Calibri"/>
              </a:rPr>
              <a:t> </a:t>
            </a:r>
            <a:r>
              <a:rPr b="0" lang="el-GR" sz="1900" spc="-1" strike="noStrike">
                <a:solidFill>
                  <a:srgbClr val="000000"/>
                </a:solidFill>
                <a:latin typeface="Calibri"/>
              </a:rPr>
              <a:t>ελατήρια συμπίεσης, που έχουν προορισμό να μην αφήνουν να διαφεύγουν τα αέρια της καύσης προς τον στροφαλοθάλαμο και τα </a:t>
            </a:r>
            <a:endParaRPr b="0" lang="en-US" sz="1900" spc="-1" strike="noStrike">
              <a:solidFill>
                <a:srgbClr val="000000"/>
              </a:solidFill>
              <a:latin typeface="Arial"/>
            </a:endParaRPr>
          </a:p>
          <a:p>
            <a:pPr algn="ctr">
              <a:lnSpc>
                <a:spcPct val="100000"/>
              </a:lnSpc>
              <a:spcAft>
                <a:spcPts val="1800"/>
              </a:spcAft>
            </a:pPr>
            <a:r>
              <a:rPr b="0" lang="el-GR" sz="1900" spc="-1" strike="noStrike">
                <a:solidFill>
                  <a:srgbClr val="000000"/>
                </a:solidFill>
                <a:latin typeface="Calibri"/>
              </a:rPr>
              <a:t>ελατήρια του λαδιού, που έχουν προορισμό τη στεγανότητα του θαλάμου καύσης από το λάδι λίπανσης, ενώ ταυτόχρονα αφήνουν την απαραίτητη ποσότητα λαδιού για τη λίπανση των σημείων τριβής με τον κύλινδρο. </a:t>
            </a:r>
            <a:endParaRPr b="0" lang="en-US" sz="1900" spc="-1" strike="noStrike">
              <a:solidFill>
                <a:srgbClr val="000000"/>
              </a:solidFill>
              <a:latin typeface="Arial"/>
            </a:endParaRPr>
          </a:p>
        </p:txBody>
      </p:sp>
    </p:spTree>
  </p:cSld>
  <p:transition>
    <p:pull dir="rd"/>
  </p:transition>
  <p:timing>
    <p:tnLst>
      <p:par>
        <p:cTn id="482" dur="indefinite" restart="never" nodeType="tmRoot">
          <p:childTnLst>
            <p:seq>
              <p:cTn id="483" dur="indefinite" nodeType="mainSeq">
                <p:childTnLst>
                  <p:par>
                    <p:cTn id="484" fill="hold">
                      <p:stCondLst>
                        <p:cond delay="indefinite"/>
                      </p:stCondLst>
                      <p:childTnLst>
                        <p:par>
                          <p:cTn id="485" fill="hold">
                            <p:stCondLst>
                              <p:cond delay="0"/>
                            </p:stCondLst>
                            <p:childTnLst>
                              <p:par>
                                <p:cTn id="486" nodeType="clickEffect" fill="hold" presetClass="entr" presetID="2" presetSubtype="4">
                                  <p:stCondLst>
                                    <p:cond delay="0"/>
                                  </p:stCondLst>
                                  <p:childTnLst>
                                    <p:set>
                                      <p:cBhvr>
                                        <p:cTn id="487" dur="1" fill="hold">
                                          <p:stCondLst>
                                            <p:cond delay="0"/>
                                          </p:stCondLst>
                                        </p:cTn>
                                        <p:tgtEl>
                                          <p:spTgt spid="174">
                                            <p:txEl>
                                              <p:pRg st="0" end="0"/>
                                            </p:txEl>
                                          </p:spTgt>
                                        </p:tgtEl>
                                        <p:attrNameLst>
                                          <p:attrName>style.visibility</p:attrName>
                                        </p:attrNameLst>
                                      </p:cBhvr>
                                      <p:to>
                                        <p:strVal val="visible"/>
                                      </p:to>
                                    </p:set>
                                    <p:anim calcmode="lin" valueType="num">
                                      <p:cBhvr additive="repl">
                                        <p:cTn id="488" dur="500" fill="hold"/>
                                        <p:tgtEl>
                                          <p:spTgt spid="174">
                                            <p:txEl>
                                              <p:pRg st="0" end="0"/>
                                            </p:txEl>
                                          </p:spTgt>
                                        </p:tgtEl>
                                        <p:attrNameLst>
                                          <p:attrName>ppt_x</p:attrName>
                                        </p:attrNameLst>
                                      </p:cBhvr>
                                      <p:tavLst>
                                        <p:tav tm="0">
                                          <p:val>
                                            <p:strVal val="#ppt_x"/>
                                          </p:val>
                                        </p:tav>
                                        <p:tav tm="100000">
                                          <p:val>
                                            <p:strVal val="#ppt_x"/>
                                          </p:val>
                                        </p:tav>
                                      </p:tavLst>
                                    </p:anim>
                                    <p:anim calcmode="lin" valueType="num">
                                      <p:cBhvr additive="repl">
                                        <p:cTn id="489" dur="500" fill="hold"/>
                                        <p:tgtEl>
                                          <p:spTgt spid="1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0" fill="hold">
                      <p:stCondLst>
                        <p:cond delay="indefinite"/>
                      </p:stCondLst>
                      <p:childTnLst>
                        <p:par>
                          <p:cTn id="491" fill="hold">
                            <p:stCondLst>
                              <p:cond delay="0"/>
                            </p:stCondLst>
                            <p:childTnLst>
                              <p:par>
                                <p:cTn id="492" nodeType="clickEffect" fill="hold" presetClass="entr" presetID="2" presetSubtype="4">
                                  <p:stCondLst>
                                    <p:cond delay="0"/>
                                  </p:stCondLst>
                                  <p:childTnLst>
                                    <p:set>
                                      <p:cBhvr>
                                        <p:cTn id="493" dur="1" fill="hold">
                                          <p:stCondLst>
                                            <p:cond delay="0"/>
                                          </p:stCondLst>
                                        </p:cTn>
                                        <p:tgtEl>
                                          <p:spTgt spid="174">
                                            <p:txEl>
                                              <p:pRg st="1" end="1"/>
                                            </p:txEl>
                                          </p:spTgt>
                                        </p:tgtEl>
                                        <p:attrNameLst>
                                          <p:attrName>style.visibility</p:attrName>
                                        </p:attrNameLst>
                                      </p:cBhvr>
                                      <p:to>
                                        <p:strVal val="visible"/>
                                      </p:to>
                                    </p:set>
                                    <p:anim calcmode="lin" valueType="num">
                                      <p:cBhvr additive="repl">
                                        <p:cTn id="494" dur="500" fill="hold"/>
                                        <p:tgtEl>
                                          <p:spTgt spid="174">
                                            <p:txEl>
                                              <p:pRg st="1" end="1"/>
                                            </p:txEl>
                                          </p:spTgt>
                                        </p:tgtEl>
                                        <p:attrNameLst>
                                          <p:attrName>ppt_x</p:attrName>
                                        </p:attrNameLst>
                                      </p:cBhvr>
                                      <p:tavLst>
                                        <p:tav tm="0">
                                          <p:val>
                                            <p:strVal val="#ppt_x"/>
                                          </p:val>
                                        </p:tav>
                                        <p:tav tm="100000">
                                          <p:val>
                                            <p:strVal val="#ppt_x"/>
                                          </p:val>
                                        </p:tav>
                                      </p:tavLst>
                                    </p:anim>
                                    <p:anim calcmode="lin" valueType="num">
                                      <p:cBhvr additive="repl">
                                        <p:cTn id="495" dur="500" fill="hold"/>
                                        <p:tgtEl>
                                          <p:spTgt spid="1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6" fill="hold">
                      <p:stCondLst>
                        <p:cond delay="indefinite"/>
                      </p:stCondLst>
                      <p:childTnLst>
                        <p:par>
                          <p:cTn id="497" fill="hold">
                            <p:stCondLst>
                              <p:cond delay="0"/>
                            </p:stCondLst>
                            <p:childTnLst>
                              <p:par>
                                <p:cTn id="498" nodeType="clickEffect" fill="hold" presetClass="entr" presetID="2" presetSubtype="4">
                                  <p:stCondLst>
                                    <p:cond delay="0"/>
                                  </p:stCondLst>
                                  <p:childTnLst>
                                    <p:set>
                                      <p:cBhvr>
                                        <p:cTn id="499" dur="1" fill="hold">
                                          <p:stCondLst>
                                            <p:cond delay="0"/>
                                          </p:stCondLst>
                                        </p:cTn>
                                        <p:tgtEl>
                                          <p:spTgt spid="174">
                                            <p:txEl>
                                              <p:pRg st="2" end="2"/>
                                            </p:txEl>
                                          </p:spTgt>
                                        </p:tgtEl>
                                        <p:attrNameLst>
                                          <p:attrName>style.visibility</p:attrName>
                                        </p:attrNameLst>
                                      </p:cBhvr>
                                      <p:to>
                                        <p:strVal val="visible"/>
                                      </p:to>
                                    </p:set>
                                    <p:anim calcmode="lin" valueType="num">
                                      <p:cBhvr additive="repl">
                                        <p:cTn id="500" dur="500" fill="hold"/>
                                        <p:tgtEl>
                                          <p:spTgt spid="174">
                                            <p:txEl>
                                              <p:pRg st="2" end="2"/>
                                            </p:txEl>
                                          </p:spTgt>
                                        </p:tgtEl>
                                        <p:attrNameLst>
                                          <p:attrName>ppt_x</p:attrName>
                                        </p:attrNameLst>
                                      </p:cBhvr>
                                      <p:tavLst>
                                        <p:tav tm="0">
                                          <p:val>
                                            <p:strVal val="#ppt_x"/>
                                          </p:val>
                                        </p:tav>
                                        <p:tav tm="100000">
                                          <p:val>
                                            <p:strVal val="#ppt_x"/>
                                          </p:val>
                                        </p:tav>
                                      </p:tavLst>
                                    </p:anim>
                                    <p:anim calcmode="lin" valueType="num">
                                      <p:cBhvr additive="repl">
                                        <p:cTn id="501" dur="500" fill="hold"/>
                                        <p:tgtEl>
                                          <p:spTgt spid="1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02" fill="hold">
                      <p:stCondLst>
                        <p:cond delay="indefinite"/>
                      </p:stCondLst>
                      <p:childTnLst>
                        <p:par>
                          <p:cTn id="503" fill="hold">
                            <p:stCondLst>
                              <p:cond delay="0"/>
                            </p:stCondLst>
                            <p:childTnLst>
                              <p:par>
                                <p:cTn id="504" nodeType="clickEffect" fill="hold" presetClass="entr" presetID="2" presetSubtype="4">
                                  <p:stCondLst>
                                    <p:cond delay="0"/>
                                  </p:stCondLst>
                                  <p:childTnLst>
                                    <p:set>
                                      <p:cBhvr>
                                        <p:cTn id="505" dur="1" fill="hold">
                                          <p:stCondLst>
                                            <p:cond delay="0"/>
                                          </p:stCondLst>
                                        </p:cTn>
                                        <p:tgtEl>
                                          <p:spTgt spid="174">
                                            <p:txEl>
                                              <p:pRg st="3" end="3"/>
                                            </p:txEl>
                                          </p:spTgt>
                                        </p:tgtEl>
                                        <p:attrNameLst>
                                          <p:attrName>style.visibility</p:attrName>
                                        </p:attrNameLst>
                                      </p:cBhvr>
                                      <p:to>
                                        <p:strVal val="visible"/>
                                      </p:to>
                                    </p:set>
                                    <p:anim calcmode="lin" valueType="num">
                                      <p:cBhvr additive="repl">
                                        <p:cTn id="506" dur="500" fill="hold"/>
                                        <p:tgtEl>
                                          <p:spTgt spid="174">
                                            <p:txEl>
                                              <p:pRg st="3" end="3"/>
                                            </p:txEl>
                                          </p:spTgt>
                                        </p:tgtEl>
                                        <p:attrNameLst>
                                          <p:attrName>ppt_x</p:attrName>
                                        </p:attrNameLst>
                                      </p:cBhvr>
                                      <p:tavLst>
                                        <p:tav tm="0">
                                          <p:val>
                                            <p:strVal val="#ppt_x"/>
                                          </p:val>
                                        </p:tav>
                                        <p:tav tm="100000">
                                          <p:val>
                                            <p:strVal val="#ppt_x"/>
                                          </p:val>
                                        </p:tav>
                                      </p:tavLst>
                                    </p:anim>
                                    <p:anim calcmode="lin" valueType="num">
                                      <p:cBhvr additive="repl">
                                        <p:cTn id="507" dur="500" fill="hold"/>
                                        <p:tgtEl>
                                          <p:spTgt spid="17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Ελατήρια</a:t>
            </a:r>
            <a:endParaRPr b="0" lang="en-US" sz="2300" spc="-1" strike="noStrike">
              <a:solidFill>
                <a:srgbClr val="000000"/>
              </a:solidFill>
              <a:latin typeface="Arial"/>
            </a:endParaRPr>
          </a:p>
        </p:txBody>
      </p:sp>
      <p:sp>
        <p:nvSpPr>
          <p:cNvPr id="176" name="8 - TextBox"/>
          <p:cNvSpPr/>
          <p:nvPr/>
        </p:nvSpPr>
        <p:spPr>
          <a:xfrm>
            <a:off x="539640" y="661680"/>
            <a:ext cx="5544360" cy="1247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800"/>
              </a:spcAft>
            </a:pPr>
            <a:r>
              <a:rPr b="0" lang="el-GR" sz="1900" spc="-1" strike="noStrike">
                <a:solidFill>
                  <a:srgbClr val="000000"/>
                </a:solidFill>
                <a:latin typeface="Calibri"/>
              </a:rPr>
              <a:t>Τα ελατήρια συμπίεσης έχουν διατομή ορθογωνικού σχήματος με ύψος 2 μέχρι </a:t>
            </a:r>
            <a:r>
              <a:rPr b="0" lang="en-US" sz="1900" spc="-1" strike="noStrike">
                <a:solidFill>
                  <a:srgbClr val="000000"/>
                </a:solidFill>
                <a:latin typeface="Calibri"/>
              </a:rPr>
              <a:t>4mm, </a:t>
            </a:r>
            <a:r>
              <a:rPr b="0" lang="el-GR" sz="1900" spc="-1" strike="noStrike">
                <a:solidFill>
                  <a:srgbClr val="000000"/>
                </a:solidFill>
                <a:latin typeface="Calibri"/>
              </a:rPr>
              <a:t>ακτινικό πάχος ίσο με το 1/30 της διαμέτρου του εμβόλου και μια ανοχή προς τα επάνω περίπου </a:t>
            </a:r>
            <a:r>
              <a:rPr b="0" lang="en-US" sz="1900" spc="-1" strike="noStrike">
                <a:solidFill>
                  <a:srgbClr val="000000"/>
                </a:solidFill>
                <a:latin typeface="Calibri"/>
              </a:rPr>
              <a:t>0,2mm </a:t>
            </a:r>
            <a:endParaRPr b="0" lang="en-US" sz="1900" spc="-1" strike="noStrike">
              <a:solidFill>
                <a:srgbClr val="000000"/>
              </a:solidFill>
              <a:latin typeface="Arial"/>
            </a:endParaRPr>
          </a:p>
        </p:txBody>
      </p:sp>
      <p:pic>
        <p:nvPicPr>
          <p:cNvPr id="177" name="Picture 2" descr=""/>
          <p:cNvPicPr/>
          <p:nvPr/>
        </p:nvPicPr>
        <p:blipFill>
          <a:blip r:embed="rId1"/>
          <a:stretch/>
        </p:blipFill>
        <p:spPr>
          <a:xfrm>
            <a:off x="6372360" y="599760"/>
            <a:ext cx="1733040" cy="1323720"/>
          </a:xfrm>
          <a:prstGeom prst="rect">
            <a:avLst/>
          </a:prstGeom>
          <a:ln w="9525">
            <a:noFill/>
          </a:ln>
        </p:spPr>
      </p:pic>
      <p:pic>
        <p:nvPicPr>
          <p:cNvPr id="178" name="Picture 3" descr=""/>
          <p:cNvPicPr/>
          <p:nvPr/>
        </p:nvPicPr>
        <p:blipFill>
          <a:blip r:embed="rId2"/>
          <a:stretch/>
        </p:blipFill>
        <p:spPr>
          <a:xfrm>
            <a:off x="683640" y="2259720"/>
            <a:ext cx="1904760" cy="2400120"/>
          </a:xfrm>
          <a:prstGeom prst="rect">
            <a:avLst/>
          </a:prstGeom>
          <a:ln w="9525">
            <a:noFill/>
          </a:ln>
        </p:spPr>
      </p:pic>
      <p:sp>
        <p:nvSpPr>
          <p:cNvPr id="179" name="5 - TextBox"/>
          <p:cNvSpPr/>
          <p:nvPr/>
        </p:nvSpPr>
        <p:spPr>
          <a:xfrm>
            <a:off x="3060000" y="2750040"/>
            <a:ext cx="5400360" cy="1247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Τα ελατήρια λαδιού έχουν διάφορα σχήματα. Τα περισσότερα, όμως, έχουν ορθογωνική διατομή και περιφερειακά έχουν μια σειρά από εγκοπές ή τρύπες για να διέρχεται το λάδι λίπανσης.</a:t>
            </a:r>
            <a:endParaRPr b="0" lang="en-US" sz="1900" spc="-1" strike="noStrike">
              <a:solidFill>
                <a:srgbClr val="000000"/>
              </a:solidFill>
              <a:latin typeface="Arial"/>
            </a:endParaRPr>
          </a:p>
        </p:txBody>
      </p:sp>
    </p:spTree>
  </p:cSld>
  <p:transition>
    <p:pull dir="rd"/>
  </p:transition>
  <p:timing>
    <p:tnLst>
      <p:par>
        <p:cTn id="508" dur="indefinite" restart="never" nodeType="tmRoot">
          <p:childTnLst>
            <p:seq>
              <p:cTn id="509" dur="indefinite" nodeType="mainSeq">
                <p:childTnLst>
                  <p:par>
                    <p:cTn id="510" fill="hold">
                      <p:stCondLst>
                        <p:cond delay="indefinite"/>
                      </p:stCondLst>
                      <p:childTnLst>
                        <p:par>
                          <p:cTn id="511" fill="hold">
                            <p:stCondLst>
                              <p:cond delay="0"/>
                            </p:stCondLst>
                            <p:childTnLst>
                              <p:par>
                                <p:cTn id="512" nodeType="clickEffect" fill="hold" presetClass="entr" presetID="5" presetSubtype="10">
                                  <p:stCondLst>
                                    <p:cond delay="0"/>
                                  </p:stCondLst>
                                  <p:childTnLst>
                                    <p:set>
                                      <p:cBhvr>
                                        <p:cTn id="513" dur="1" fill="hold">
                                          <p:stCondLst>
                                            <p:cond delay="0"/>
                                          </p:stCondLst>
                                        </p:cTn>
                                        <p:tgtEl>
                                          <p:spTgt spid="176">
                                            <p:txEl>
                                              <p:pRg st="0" end="0"/>
                                            </p:txEl>
                                          </p:spTgt>
                                        </p:tgtEl>
                                        <p:attrNameLst>
                                          <p:attrName>style.visibility</p:attrName>
                                        </p:attrNameLst>
                                      </p:cBhvr>
                                      <p:to>
                                        <p:strVal val="visible"/>
                                      </p:to>
                                    </p:set>
                                    <p:animEffect filter="checkerboard(across)" transition="in">
                                      <p:cBhvr additive="repl">
                                        <p:cTn id="514" dur="500"/>
                                        <p:tgtEl>
                                          <p:spTgt spid="176">
                                            <p:txEl>
                                              <p:pRg st="0" end="0"/>
                                            </p:txEl>
                                          </p:spTgt>
                                        </p:tgtEl>
                                      </p:cBhvr>
                                    </p:animEffect>
                                  </p:childTnLst>
                                </p:cTn>
                              </p:par>
                              <p:par>
                                <p:cTn id="515" nodeType="withEffect" fill="hold" presetClass="entr" presetID="5" presetSubtype="10">
                                  <p:stCondLst>
                                    <p:cond delay="0"/>
                                  </p:stCondLst>
                                  <p:childTnLst>
                                    <p:set>
                                      <p:cBhvr>
                                        <p:cTn id="516" dur="1" fill="hold">
                                          <p:stCondLst>
                                            <p:cond delay="0"/>
                                          </p:stCondLst>
                                        </p:cTn>
                                        <p:tgtEl>
                                          <p:spTgt spid="177"/>
                                        </p:tgtEl>
                                        <p:attrNameLst>
                                          <p:attrName>style.visibility</p:attrName>
                                        </p:attrNameLst>
                                      </p:cBhvr>
                                      <p:to>
                                        <p:strVal val="visible"/>
                                      </p:to>
                                    </p:set>
                                    <p:animEffect filter="checkerboard(across)" transition="in">
                                      <p:cBhvr additive="repl">
                                        <p:cTn id="517" dur="500"/>
                                        <p:tgtEl>
                                          <p:spTgt spid="177"/>
                                        </p:tgtEl>
                                      </p:cBhvr>
                                    </p:animEffect>
                                  </p:childTnLst>
                                </p:cTn>
                              </p:par>
                            </p:childTnLst>
                          </p:cTn>
                        </p:par>
                      </p:childTnLst>
                    </p:cTn>
                  </p:par>
                  <p:par>
                    <p:cTn id="518" fill="hold">
                      <p:stCondLst>
                        <p:cond delay="indefinite"/>
                      </p:stCondLst>
                      <p:childTnLst>
                        <p:par>
                          <p:cTn id="519" fill="hold">
                            <p:stCondLst>
                              <p:cond delay="0"/>
                            </p:stCondLst>
                            <p:childTnLst>
                              <p:par>
                                <p:cTn id="520" nodeType="clickEffect" fill="hold" presetClass="entr" presetID="2" presetSubtype="4">
                                  <p:stCondLst>
                                    <p:cond delay="0"/>
                                  </p:stCondLst>
                                  <p:childTnLst>
                                    <p:set>
                                      <p:cBhvr>
                                        <p:cTn id="521" dur="1" fill="hold">
                                          <p:stCondLst>
                                            <p:cond delay="0"/>
                                          </p:stCondLst>
                                        </p:cTn>
                                        <p:tgtEl>
                                          <p:spTgt spid="179"/>
                                        </p:tgtEl>
                                        <p:attrNameLst>
                                          <p:attrName>style.visibility</p:attrName>
                                        </p:attrNameLst>
                                      </p:cBhvr>
                                      <p:to>
                                        <p:strVal val="visible"/>
                                      </p:to>
                                    </p:set>
                                    <p:anim calcmode="lin" valueType="num">
                                      <p:cBhvr additive="repl">
                                        <p:cTn id="522" dur="500" fill="hold"/>
                                        <p:tgtEl>
                                          <p:spTgt spid="179"/>
                                        </p:tgtEl>
                                        <p:attrNameLst>
                                          <p:attrName>ppt_x</p:attrName>
                                        </p:attrNameLst>
                                      </p:cBhvr>
                                      <p:tavLst>
                                        <p:tav tm="0">
                                          <p:val>
                                            <p:strVal val="#ppt_x"/>
                                          </p:val>
                                        </p:tav>
                                        <p:tav tm="100000">
                                          <p:val>
                                            <p:strVal val="#ppt_x"/>
                                          </p:val>
                                        </p:tav>
                                      </p:tavLst>
                                    </p:anim>
                                    <p:anim calcmode="lin" valueType="num">
                                      <p:cBhvr additive="repl">
                                        <p:cTn id="523" dur="500" fill="hold"/>
                                        <p:tgtEl>
                                          <p:spTgt spid="179"/>
                                        </p:tgtEl>
                                        <p:attrNameLst>
                                          <p:attrName>ppt_y</p:attrName>
                                        </p:attrNameLst>
                                      </p:cBhvr>
                                      <p:tavLst>
                                        <p:tav tm="0">
                                          <p:val>
                                            <p:strVal val="1+#ppt_h/2"/>
                                          </p:val>
                                        </p:tav>
                                        <p:tav tm="100000">
                                          <p:val>
                                            <p:strVal val="#ppt_y"/>
                                          </p:val>
                                        </p:tav>
                                      </p:tavLst>
                                    </p:anim>
                                  </p:childTnLst>
                                </p:cTn>
                              </p:par>
                              <p:par>
                                <p:cTn id="524" nodeType="withEffect" fill="hold" presetClass="entr" presetID="5" presetSubtype="10">
                                  <p:stCondLst>
                                    <p:cond delay="0"/>
                                  </p:stCondLst>
                                  <p:childTnLst>
                                    <p:set>
                                      <p:cBhvr>
                                        <p:cTn id="525" dur="1" fill="hold">
                                          <p:stCondLst>
                                            <p:cond delay="0"/>
                                          </p:stCondLst>
                                        </p:cTn>
                                        <p:tgtEl>
                                          <p:spTgt spid="178"/>
                                        </p:tgtEl>
                                        <p:attrNameLst>
                                          <p:attrName>style.visibility</p:attrName>
                                        </p:attrNameLst>
                                      </p:cBhvr>
                                      <p:to>
                                        <p:strVal val="visible"/>
                                      </p:to>
                                    </p:set>
                                    <p:animEffect filter="checkerboard(across)" transition="in">
                                      <p:cBhvr additive="repl">
                                        <p:cTn id="526" dur="5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Είδη Ελατηρίων</a:t>
            </a:r>
            <a:endParaRPr b="0" lang="en-US" sz="2300" spc="-1" strike="noStrike">
              <a:solidFill>
                <a:srgbClr val="000000"/>
              </a:solidFill>
              <a:latin typeface="Arial"/>
            </a:endParaRPr>
          </a:p>
        </p:txBody>
      </p:sp>
      <p:sp>
        <p:nvSpPr>
          <p:cNvPr id="181" name="8 - TextBox"/>
          <p:cNvSpPr/>
          <p:nvPr/>
        </p:nvSpPr>
        <p:spPr>
          <a:xfrm>
            <a:off x="323640" y="771480"/>
            <a:ext cx="8496720" cy="132372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i="1" lang="el-GR" sz="1900" spc="-1" strike="noStrike">
                <a:solidFill>
                  <a:srgbClr val="000000"/>
                </a:solidFill>
                <a:latin typeface="Calibri"/>
              </a:rPr>
              <a:t>Ελατήρια για φθαρμένους κυλίνδρους (εξπάντερ). </a:t>
            </a:r>
            <a:endParaRPr b="0" lang="en-US" sz="1900" spc="-1" strike="noStrike">
              <a:solidFill>
                <a:srgbClr val="000000"/>
              </a:solidFill>
              <a:latin typeface="Arial"/>
            </a:endParaRPr>
          </a:p>
          <a:p>
            <a:pPr algn="ctr">
              <a:lnSpc>
                <a:spcPct val="100000"/>
              </a:lnSpc>
              <a:spcAft>
                <a:spcPts val="1199"/>
              </a:spcAft>
            </a:pPr>
            <a:r>
              <a:rPr b="0" lang="el-GR" sz="1900" spc="-1" strike="noStrike">
                <a:solidFill>
                  <a:srgbClr val="000000"/>
                </a:solidFill>
                <a:latin typeface="Calibri"/>
              </a:rPr>
              <a:t>Τα ελατήρια αυτά έχουν στο εσωτερικό τους ένα πολυγωνικό έλασμα για να προσαρμόζονται καλύτερα στην επιφάνεια του κυλίνδρου. Χρησιμοποιούνται όταν ο κύλινδρος έχει μικρές σχετικά φθορές και δεν είναι απαραίτητο το ρεκτιφιέ. </a:t>
            </a:r>
            <a:endParaRPr b="0" lang="en-US" sz="1900" spc="-1" strike="noStrike">
              <a:solidFill>
                <a:srgbClr val="000000"/>
              </a:solidFill>
              <a:latin typeface="Arial"/>
            </a:endParaRPr>
          </a:p>
        </p:txBody>
      </p:sp>
      <p:sp>
        <p:nvSpPr>
          <p:cNvPr id="182" name="3 - TextBox"/>
          <p:cNvSpPr/>
          <p:nvPr/>
        </p:nvSpPr>
        <p:spPr>
          <a:xfrm>
            <a:off x="323640" y="2520360"/>
            <a:ext cx="5832360" cy="190260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i="1" lang="el-GR" sz="1900" spc="-1" strike="noStrike">
                <a:solidFill>
                  <a:srgbClr val="000000"/>
                </a:solidFill>
                <a:latin typeface="Calibri"/>
              </a:rPr>
              <a:t>Ελατήρια με τραπεζοειδή διατομή. </a:t>
            </a:r>
            <a:endParaRPr b="0" lang="en-US" sz="1900" spc="-1" strike="noStrike">
              <a:solidFill>
                <a:srgbClr val="000000"/>
              </a:solidFill>
              <a:latin typeface="Arial"/>
            </a:endParaRPr>
          </a:p>
          <a:p>
            <a:pPr algn="ctr">
              <a:lnSpc>
                <a:spcPct val="100000"/>
              </a:lnSpc>
              <a:spcAft>
                <a:spcPts val="1199"/>
              </a:spcAft>
            </a:pPr>
            <a:r>
              <a:rPr b="0" lang="el-GR" sz="1900" spc="-1" strike="noStrike">
                <a:solidFill>
                  <a:srgbClr val="000000"/>
                </a:solidFill>
                <a:latin typeface="Calibri"/>
              </a:rPr>
              <a:t>Τα ελατήρια με τραπεζοειδή διατομή χρησιμοποιούνται ως δεύτερα ελατήρια συμπίεσης. Η μορφή αυτή δίνει μεγαλύτερη πίεση επαφής στο κάτω άκρο και το ελατήριο λειτουργεί σαν ελατήριο απόξεσης για την αποκομιδή του λαδιού.</a:t>
            </a:r>
            <a:endParaRPr b="0" lang="en-US" sz="1900" spc="-1" strike="noStrike">
              <a:solidFill>
                <a:srgbClr val="000000"/>
              </a:solidFill>
              <a:latin typeface="Arial"/>
            </a:endParaRPr>
          </a:p>
        </p:txBody>
      </p:sp>
      <p:pic>
        <p:nvPicPr>
          <p:cNvPr id="183" name="Picture 2" descr=""/>
          <p:cNvPicPr/>
          <p:nvPr/>
        </p:nvPicPr>
        <p:blipFill>
          <a:blip r:embed="rId1"/>
          <a:stretch/>
        </p:blipFill>
        <p:spPr>
          <a:xfrm>
            <a:off x="6300360" y="2283840"/>
            <a:ext cx="1872000" cy="2398320"/>
          </a:xfrm>
          <a:prstGeom prst="rect">
            <a:avLst/>
          </a:prstGeom>
          <a:ln w="9525">
            <a:noFill/>
          </a:ln>
        </p:spPr>
      </p:pic>
    </p:spTree>
  </p:cSld>
  <p:transition>
    <p:pull dir="rd"/>
  </p:transition>
  <p:timing>
    <p:tnLst>
      <p:par>
        <p:cTn id="527" dur="indefinite" restart="never" nodeType="tmRoot">
          <p:childTnLst>
            <p:seq>
              <p:cTn id="528" dur="indefinite" nodeType="mainSeq">
                <p:childTnLst>
                  <p:par>
                    <p:cTn id="529" fill="hold">
                      <p:stCondLst>
                        <p:cond delay="indefinite"/>
                      </p:stCondLst>
                      <p:childTnLst>
                        <p:par>
                          <p:cTn id="530" fill="hold">
                            <p:stCondLst>
                              <p:cond delay="0"/>
                            </p:stCondLst>
                            <p:childTnLst>
                              <p:par>
                                <p:cTn id="531" nodeType="clickEffect" fill="hold" presetClass="entr" presetID="2" presetSubtype="4">
                                  <p:stCondLst>
                                    <p:cond delay="0"/>
                                  </p:stCondLst>
                                  <p:childTnLst>
                                    <p:set>
                                      <p:cBhvr>
                                        <p:cTn id="532" dur="1" fill="hold">
                                          <p:stCondLst>
                                            <p:cond delay="0"/>
                                          </p:stCondLst>
                                        </p:cTn>
                                        <p:tgtEl>
                                          <p:spTgt spid="181"/>
                                        </p:tgtEl>
                                        <p:attrNameLst>
                                          <p:attrName>style.visibility</p:attrName>
                                        </p:attrNameLst>
                                      </p:cBhvr>
                                      <p:to>
                                        <p:strVal val="visible"/>
                                      </p:to>
                                    </p:set>
                                    <p:anim calcmode="lin" valueType="num">
                                      <p:cBhvr additive="repl">
                                        <p:cTn id="533" dur="500" fill="hold"/>
                                        <p:tgtEl>
                                          <p:spTgt spid="181"/>
                                        </p:tgtEl>
                                        <p:attrNameLst>
                                          <p:attrName>ppt_x</p:attrName>
                                        </p:attrNameLst>
                                      </p:cBhvr>
                                      <p:tavLst>
                                        <p:tav tm="0">
                                          <p:val>
                                            <p:strVal val="#ppt_x"/>
                                          </p:val>
                                        </p:tav>
                                        <p:tav tm="100000">
                                          <p:val>
                                            <p:strVal val="#ppt_x"/>
                                          </p:val>
                                        </p:tav>
                                      </p:tavLst>
                                    </p:anim>
                                    <p:anim calcmode="lin" valueType="num">
                                      <p:cBhvr additive="repl">
                                        <p:cTn id="534" dur="500" fill="hold"/>
                                        <p:tgtEl>
                                          <p:spTgt spid="181"/>
                                        </p:tgtEl>
                                        <p:attrNameLst>
                                          <p:attrName>ppt_y</p:attrName>
                                        </p:attrNameLst>
                                      </p:cBhvr>
                                      <p:tavLst>
                                        <p:tav tm="0">
                                          <p:val>
                                            <p:strVal val="1+#ppt_h/2"/>
                                          </p:val>
                                        </p:tav>
                                        <p:tav tm="100000">
                                          <p:val>
                                            <p:strVal val="#ppt_y"/>
                                          </p:val>
                                        </p:tav>
                                      </p:tavLst>
                                    </p:anim>
                                  </p:childTnLst>
                                </p:cTn>
                              </p:par>
                            </p:childTnLst>
                          </p:cTn>
                        </p:par>
                      </p:childTnLst>
                    </p:cTn>
                  </p:par>
                  <p:par>
                    <p:cTn id="535" fill="hold">
                      <p:stCondLst>
                        <p:cond delay="indefinite"/>
                      </p:stCondLst>
                      <p:childTnLst>
                        <p:par>
                          <p:cTn id="536" fill="hold">
                            <p:stCondLst>
                              <p:cond delay="0"/>
                            </p:stCondLst>
                            <p:childTnLst>
                              <p:par>
                                <p:cTn id="537" nodeType="clickEffect" fill="hold" presetClass="entr" presetID="2" presetSubtype="4">
                                  <p:stCondLst>
                                    <p:cond delay="0"/>
                                  </p:stCondLst>
                                  <p:childTnLst>
                                    <p:set>
                                      <p:cBhvr>
                                        <p:cTn id="538" dur="1" fill="hold">
                                          <p:stCondLst>
                                            <p:cond delay="0"/>
                                          </p:stCondLst>
                                        </p:cTn>
                                        <p:tgtEl>
                                          <p:spTgt spid="182"/>
                                        </p:tgtEl>
                                        <p:attrNameLst>
                                          <p:attrName>style.visibility</p:attrName>
                                        </p:attrNameLst>
                                      </p:cBhvr>
                                      <p:to>
                                        <p:strVal val="visible"/>
                                      </p:to>
                                    </p:set>
                                    <p:anim calcmode="lin" valueType="num">
                                      <p:cBhvr additive="repl">
                                        <p:cTn id="539" dur="500" fill="hold"/>
                                        <p:tgtEl>
                                          <p:spTgt spid="182"/>
                                        </p:tgtEl>
                                        <p:attrNameLst>
                                          <p:attrName>ppt_x</p:attrName>
                                        </p:attrNameLst>
                                      </p:cBhvr>
                                      <p:tavLst>
                                        <p:tav tm="0">
                                          <p:val>
                                            <p:strVal val="#ppt_x"/>
                                          </p:val>
                                        </p:tav>
                                        <p:tav tm="100000">
                                          <p:val>
                                            <p:strVal val="#ppt_x"/>
                                          </p:val>
                                        </p:tav>
                                      </p:tavLst>
                                    </p:anim>
                                    <p:anim calcmode="lin" valueType="num">
                                      <p:cBhvr additive="repl">
                                        <p:cTn id="540" dur="500" fill="hold"/>
                                        <p:tgtEl>
                                          <p:spTgt spid="182"/>
                                        </p:tgtEl>
                                        <p:attrNameLst>
                                          <p:attrName>ppt_y</p:attrName>
                                        </p:attrNameLst>
                                      </p:cBhvr>
                                      <p:tavLst>
                                        <p:tav tm="0">
                                          <p:val>
                                            <p:strVal val="1+#ppt_h/2"/>
                                          </p:val>
                                        </p:tav>
                                        <p:tav tm="100000">
                                          <p:val>
                                            <p:strVal val="#ppt_y"/>
                                          </p:val>
                                        </p:tav>
                                      </p:tavLst>
                                    </p:anim>
                                  </p:childTnLst>
                                </p:cTn>
                              </p:par>
                              <p:par>
                                <p:cTn id="541" nodeType="withEffect" fill="hold" presetClass="entr" presetID="5" presetSubtype="10">
                                  <p:stCondLst>
                                    <p:cond delay="0"/>
                                  </p:stCondLst>
                                  <p:childTnLst>
                                    <p:set>
                                      <p:cBhvr>
                                        <p:cTn id="542" dur="1" fill="hold">
                                          <p:stCondLst>
                                            <p:cond delay="0"/>
                                          </p:stCondLst>
                                        </p:cTn>
                                        <p:tgtEl>
                                          <p:spTgt spid="183"/>
                                        </p:tgtEl>
                                        <p:attrNameLst>
                                          <p:attrName>style.visibility</p:attrName>
                                        </p:attrNameLst>
                                      </p:cBhvr>
                                      <p:to>
                                        <p:strVal val="visible"/>
                                      </p:to>
                                    </p:set>
                                    <p:animEffect filter="checkerboard(across)" transition="in">
                                      <p:cBhvr additive="repl">
                                        <p:cTn id="543" dur="5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Είδη Ελατηρίων</a:t>
            </a:r>
            <a:endParaRPr b="0" lang="en-US" sz="2300" spc="-1" strike="noStrike">
              <a:solidFill>
                <a:srgbClr val="000000"/>
              </a:solidFill>
              <a:latin typeface="Arial"/>
            </a:endParaRPr>
          </a:p>
        </p:txBody>
      </p:sp>
      <p:sp>
        <p:nvSpPr>
          <p:cNvPr id="185" name="8 - TextBox"/>
          <p:cNvSpPr/>
          <p:nvPr/>
        </p:nvSpPr>
        <p:spPr>
          <a:xfrm>
            <a:off x="323640" y="771480"/>
            <a:ext cx="6120360" cy="219204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i="1" lang="el-GR" sz="1900" spc="-1" strike="noStrike">
                <a:solidFill>
                  <a:srgbClr val="000000"/>
                </a:solidFill>
                <a:latin typeface="Calibri"/>
              </a:rPr>
              <a:t>Ελατήρια με δόντι (πατούρα). </a:t>
            </a:r>
            <a:endParaRPr b="0" lang="en-US" sz="1900" spc="-1" strike="noStrike">
              <a:solidFill>
                <a:srgbClr val="000000"/>
              </a:solidFill>
              <a:latin typeface="Arial"/>
            </a:endParaRPr>
          </a:p>
          <a:p>
            <a:pPr>
              <a:lnSpc>
                <a:spcPct val="100000"/>
              </a:lnSpc>
              <a:spcAft>
                <a:spcPts val="601"/>
              </a:spcAft>
            </a:pPr>
            <a:r>
              <a:rPr b="0" lang="el-GR" sz="1900" spc="-1" strike="noStrike">
                <a:solidFill>
                  <a:srgbClr val="000000"/>
                </a:solidFill>
                <a:latin typeface="Calibri"/>
              </a:rPr>
              <a:t>Τα ελατήρια αυτά χρησιμοποιούνται ως πρώτο και δεύτερο ελατήριο συμπίεσης. Πολλές φορές χρησιμοποιείται ελατήριο με "σκαλάκι" ως πρώτο ελατήριο πίεσης, έτσι ώστε όταν γίνεται αλλαγή ελατηρίων, να μην υπάρχει περίπτωση να συναντήσει αντίσταση στο «νύχι» που σχηματίζεται στην κορυφή του κυλίνδρου και να σπάσει.</a:t>
            </a:r>
            <a:endParaRPr b="0" lang="en-US" sz="1900" spc="-1" strike="noStrike">
              <a:solidFill>
                <a:srgbClr val="000000"/>
              </a:solidFill>
              <a:latin typeface="Arial"/>
            </a:endParaRPr>
          </a:p>
        </p:txBody>
      </p:sp>
      <p:sp>
        <p:nvSpPr>
          <p:cNvPr id="186" name="3 - TextBox"/>
          <p:cNvSpPr/>
          <p:nvPr/>
        </p:nvSpPr>
        <p:spPr>
          <a:xfrm>
            <a:off x="323640" y="3096360"/>
            <a:ext cx="5832360" cy="161316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i="1" lang="el-GR" sz="1900" spc="-1" strike="noStrike">
                <a:solidFill>
                  <a:srgbClr val="000000"/>
                </a:solidFill>
                <a:latin typeface="Calibri"/>
              </a:rPr>
              <a:t>Σφηνοειδή ελατήρια. </a:t>
            </a:r>
            <a:endParaRPr b="0" lang="en-US" sz="1900" spc="-1" strike="noStrike">
              <a:solidFill>
                <a:srgbClr val="000000"/>
              </a:solidFill>
              <a:latin typeface="Arial"/>
            </a:endParaRPr>
          </a:p>
          <a:p>
            <a:pPr>
              <a:lnSpc>
                <a:spcPct val="100000"/>
              </a:lnSpc>
              <a:spcAft>
                <a:spcPts val="601"/>
              </a:spcAft>
            </a:pPr>
            <a:r>
              <a:rPr b="0" lang="el-GR" sz="1900" spc="-1" strike="noStrike">
                <a:solidFill>
                  <a:srgbClr val="000000"/>
                </a:solidFill>
                <a:latin typeface="Calibri"/>
              </a:rPr>
              <a:t>Η διατομή των ελατηρίων αυτών σχηματίζει ένα ισοσκελές τραπέζιο. Είναι κατάλληλα για κινητήρες που λειτουργούν με υψηλή συμπίεση και τοποθετούνται ως δεύτερα ελατήρια.</a:t>
            </a:r>
            <a:endParaRPr b="0" lang="en-US" sz="1900" spc="-1" strike="noStrike">
              <a:solidFill>
                <a:srgbClr val="000000"/>
              </a:solidFill>
              <a:latin typeface="Arial"/>
            </a:endParaRPr>
          </a:p>
        </p:txBody>
      </p:sp>
      <p:pic>
        <p:nvPicPr>
          <p:cNvPr id="187" name="Picture 2" descr=""/>
          <p:cNvPicPr/>
          <p:nvPr/>
        </p:nvPicPr>
        <p:blipFill>
          <a:blip r:embed="rId1"/>
          <a:stretch/>
        </p:blipFill>
        <p:spPr>
          <a:xfrm>
            <a:off x="6516360" y="771480"/>
            <a:ext cx="1872000" cy="2223000"/>
          </a:xfrm>
          <a:prstGeom prst="rect">
            <a:avLst/>
          </a:prstGeom>
          <a:ln w="9525">
            <a:noFill/>
          </a:ln>
        </p:spPr>
      </p:pic>
      <p:pic>
        <p:nvPicPr>
          <p:cNvPr id="188" name="Picture 3" descr=""/>
          <p:cNvPicPr/>
          <p:nvPr/>
        </p:nvPicPr>
        <p:blipFill>
          <a:blip r:embed="rId2"/>
          <a:stretch/>
        </p:blipFill>
        <p:spPr>
          <a:xfrm>
            <a:off x="6732360" y="3291840"/>
            <a:ext cx="1409400" cy="914040"/>
          </a:xfrm>
          <a:prstGeom prst="rect">
            <a:avLst/>
          </a:prstGeom>
          <a:ln w="9525">
            <a:noFill/>
          </a:ln>
        </p:spPr>
      </p:pic>
      <p:sp>
        <p:nvSpPr>
          <p:cNvPr id="189" name="7 - TextBox"/>
          <p:cNvSpPr/>
          <p:nvPr/>
        </p:nvSpPr>
        <p:spPr>
          <a:xfrm>
            <a:off x="7236360" y="3621600"/>
            <a:ext cx="50364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000" spc="-1" strike="noStrike">
                <a:solidFill>
                  <a:srgbClr val="000000"/>
                </a:solidFill>
                <a:latin typeface="Calibri"/>
              </a:rPr>
              <a:t>15</a:t>
            </a:r>
            <a:r>
              <a:rPr b="0" lang="el-GR" sz="1000" spc="-1" strike="noStrike" baseline="30000">
                <a:solidFill>
                  <a:srgbClr val="000000"/>
                </a:solidFill>
                <a:latin typeface="Calibri"/>
              </a:rPr>
              <a:t>ο</a:t>
            </a:r>
            <a:endParaRPr b="0" lang="en-US" sz="1000" spc="-1" strike="noStrike">
              <a:solidFill>
                <a:srgbClr val="000000"/>
              </a:solidFill>
              <a:latin typeface="Arial"/>
            </a:endParaRPr>
          </a:p>
        </p:txBody>
      </p:sp>
    </p:spTree>
  </p:cSld>
  <p:transition>
    <p:pull dir="rd"/>
  </p:transition>
  <p:timing>
    <p:tnLst>
      <p:par>
        <p:cTn id="544" dur="indefinite" restart="never" nodeType="tmRoot">
          <p:childTnLst>
            <p:seq>
              <p:cTn id="545" dur="indefinite" nodeType="mainSeq">
                <p:childTnLst>
                  <p:par>
                    <p:cTn id="546" fill="hold">
                      <p:stCondLst>
                        <p:cond delay="indefinite"/>
                      </p:stCondLst>
                      <p:childTnLst>
                        <p:par>
                          <p:cTn id="547" fill="hold">
                            <p:stCondLst>
                              <p:cond delay="0"/>
                            </p:stCondLst>
                            <p:childTnLst>
                              <p:par>
                                <p:cTn id="548" nodeType="clickEffect" fill="hold" presetClass="entr" presetID="2" presetSubtype="4">
                                  <p:stCondLst>
                                    <p:cond delay="0"/>
                                  </p:stCondLst>
                                  <p:childTnLst>
                                    <p:set>
                                      <p:cBhvr>
                                        <p:cTn id="549" dur="1" fill="hold">
                                          <p:stCondLst>
                                            <p:cond delay="0"/>
                                          </p:stCondLst>
                                        </p:cTn>
                                        <p:tgtEl>
                                          <p:spTgt spid="185"/>
                                        </p:tgtEl>
                                        <p:attrNameLst>
                                          <p:attrName>style.visibility</p:attrName>
                                        </p:attrNameLst>
                                      </p:cBhvr>
                                      <p:to>
                                        <p:strVal val="visible"/>
                                      </p:to>
                                    </p:set>
                                    <p:anim calcmode="lin" valueType="num">
                                      <p:cBhvr additive="repl">
                                        <p:cTn id="550" dur="500" fill="hold"/>
                                        <p:tgtEl>
                                          <p:spTgt spid="185"/>
                                        </p:tgtEl>
                                        <p:attrNameLst>
                                          <p:attrName>ppt_x</p:attrName>
                                        </p:attrNameLst>
                                      </p:cBhvr>
                                      <p:tavLst>
                                        <p:tav tm="0">
                                          <p:val>
                                            <p:strVal val="#ppt_x"/>
                                          </p:val>
                                        </p:tav>
                                        <p:tav tm="100000">
                                          <p:val>
                                            <p:strVal val="#ppt_x"/>
                                          </p:val>
                                        </p:tav>
                                      </p:tavLst>
                                    </p:anim>
                                    <p:anim calcmode="lin" valueType="num">
                                      <p:cBhvr additive="repl">
                                        <p:cTn id="551" dur="500" fill="hold"/>
                                        <p:tgtEl>
                                          <p:spTgt spid="185"/>
                                        </p:tgtEl>
                                        <p:attrNameLst>
                                          <p:attrName>ppt_y</p:attrName>
                                        </p:attrNameLst>
                                      </p:cBhvr>
                                      <p:tavLst>
                                        <p:tav tm="0">
                                          <p:val>
                                            <p:strVal val="1+#ppt_h/2"/>
                                          </p:val>
                                        </p:tav>
                                        <p:tav tm="100000">
                                          <p:val>
                                            <p:strVal val="#ppt_y"/>
                                          </p:val>
                                        </p:tav>
                                      </p:tavLst>
                                    </p:anim>
                                  </p:childTnLst>
                                </p:cTn>
                              </p:par>
                              <p:par>
                                <p:cTn id="552" nodeType="withEffect" fill="hold" presetClass="entr" presetID="5" presetSubtype="10">
                                  <p:stCondLst>
                                    <p:cond delay="0"/>
                                  </p:stCondLst>
                                  <p:childTnLst>
                                    <p:set>
                                      <p:cBhvr>
                                        <p:cTn id="553" dur="1" fill="hold">
                                          <p:stCondLst>
                                            <p:cond delay="0"/>
                                          </p:stCondLst>
                                        </p:cTn>
                                        <p:tgtEl>
                                          <p:spTgt spid="187"/>
                                        </p:tgtEl>
                                        <p:attrNameLst>
                                          <p:attrName>style.visibility</p:attrName>
                                        </p:attrNameLst>
                                      </p:cBhvr>
                                      <p:to>
                                        <p:strVal val="visible"/>
                                      </p:to>
                                    </p:set>
                                    <p:animEffect filter="checkerboard(across)" transition="in">
                                      <p:cBhvr additive="repl">
                                        <p:cTn id="554" dur="500"/>
                                        <p:tgtEl>
                                          <p:spTgt spid="187"/>
                                        </p:tgtEl>
                                      </p:cBhvr>
                                    </p:animEffect>
                                  </p:childTnLst>
                                </p:cTn>
                              </p:par>
                            </p:childTnLst>
                          </p:cTn>
                        </p:par>
                      </p:childTnLst>
                    </p:cTn>
                  </p:par>
                  <p:par>
                    <p:cTn id="555" fill="hold">
                      <p:stCondLst>
                        <p:cond delay="indefinite"/>
                      </p:stCondLst>
                      <p:childTnLst>
                        <p:par>
                          <p:cTn id="556" fill="hold">
                            <p:stCondLst>
                              <p:cond delay="0"/>
                            </p:stCondLst>
                            <p:childTnLst>
                              <p:par>
                                <p:cTn id="557" nodeType="clickEffect" fill="hold" presetClass="entr" presetID="2" presetSubtype="4">
                                  <p:stCondLst>
                                    <p:cond delay="0"/>
                                  </p:stCondLst>
                                  <p:childTnLst>
                                    <p:set>
                                      <p:cBhvr>
                                        <p:cTn id="558" dur="1" fill="hold">
                                          <p:stCondLst>
                                            <p:cond delay="0"/>
                                          </p:stCondLst>
                                        </p:cTn>
                                        <p:tgtEl>
                                          <p:spTgt spid="186"/>
                                        </p:tgtEl>
                                        <p:attrNameLst>
                                          <p:attrName>style.visibility</p:attrName>
                                        </p:attrNameLst>
                                      </p:cBhvr>
                                      <p:to>
                                        <p:strVal val="visible"/>
                                      </p:to>
                                    </p:set>
                                    <p:anim calcmode="lin" valueType="num">
                                      <p:cBhvr additive="repl">
                                        <p:cTn id="559" dur="500" fill="hold"/>
                                        <p:tgtEl>
                                          <p:spTgt spid="186"/>
                                        </p:tgtEl>
                                        <p:attrNameLst>
                                          <p:attrName>ppt_x</p:attrName>
                                        </p:attrNameLst>
                                      </p:cBhvr>
                                      <p:tavLst>
                                        <p:tav tm="0">
                                          <p:val>
                                            <p:strVal val="#ppt_x"/>
                                          </p:val>
                                        </p:tav>
                                        <p:tav tm="100000">
                                          <p:val>
                                            <p:strVal val="#ppt_x"/>
                                          </p:val>
                                        </p:tav>
                                      </p:tavLst>
                                    </p:anim>
                                    <p:anim calcmode="lin" valueType="num">
                                      <p:cBhvr additive="repl">
                                        <p:cTn id="560" dur="500" fill="hold"/>
                                        <p:tgtEl>
                                          <p:spTgt spid="186"/>
                                        </p:tgtEl>
                                        <p:attrNameLst>
                                          <p:attrName>ppt_y</p:attrName>
                                        </p:attrNameLst>
                                      </p:cBhvr>
                                      <p:tavLst>
                                        <p:tav tm="0">
                                          <p:val>
                                            <p:strVal val="1+#ppt_h/2"/>
                                          </p:val>
                                        </p:tav>
                                        <p:tav tm="100000">
                                          <p:val>
                                            <p:strVal val="#ppt_y"/>
                                          </p:val>
                                        </p:tav>
                                      </p:tavLst>
                                    </p:anim>
                                  </p:childTnLst>
                                </p:cTn>
                              </p:par>
                              <p:par>
                                <p:cTn id="561" nodeType="withEffect" fill="hold" presetClass="entr" presetID="5" presetSubtype="10">
                                  <p:stCondLst>
                                    <p:cond delay="0"/>
                                  </p:stCondLst>
                                  <p:childTnLst>
                                    <p:set>
                                      <p:cBhvr>
                                        <p:cTn id="562" dur="1" fill="hold">
                                          <p:stCondLst>
                                            <p:cond delay="0"/>
                                          </p:stCondLst>
                                        </p:cTn>
                                        <p:tgtEl>
                                          <p:spTgt spid="188"/>
                                        </p:tgtEl>
                                        <p:attrNameLst>
                                          <p:attrName>style.visibility</p:attrName>
                                        </p:attrNameLst>
                                      </p:cBhvr>
                                      <p:to>
                                        <p:strVal val="visible"/>
                                      </p:to>
                                    </p:set>
                                    <p:animEffect filter="checkerboard(across)" transition="in">
                                      <p:cBhvr additive="repl">
                                        <p:cTn id="563" dur="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Είδη Ελατηρίων</a:t>
            </a:r>
            <a:endParaRPr b="0" lang="en-US" sz="2300" spc="-1" strike="noStrike">
              <a:solidFill>
                <a:srgbClr val="000000"/>
              </a:solidFill>
              <a:latin typeface="Arial"/>
            </a:endParaRPr>
          </a:p>
        </p:txBody>
      </p:sp>
      <p:sp>
        <p:nvSpPr>
          <p:cNvPr id="191" name="8 - TextBox"/>
          <p:cNvSpPr/>
          <p:nvPr/>
        </p:nvSpPr>
        <p:spPr>
          <a:xfrm>
            <a:off x="323640" y="771480"/>
            <a:ext cx="5256360" cy="219204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i="1" lang="el-GR" sz="1900" spc="-1" strike="noStrike">
                <a:solidFill>
                  <a:srgbClr val="000000"/>
                </a:solidFill>
                <a:latin typeface="Calibri"/>
              </a:rPr>
              <a:t>Επιχρωμιωμένα ελατήρια. </a:t>
            </a:r>
            <a:endParaRPr b="0" lang="en-US" sz="1900" spc="-1" strike="noStrike">
              <a:solidFill>
                <a:srgbClr val="000000"/>
              </a:solidFill>
              <a:latin typeface="Arial"/>
            </a:endParaRPr>
          </a:p>
          <a:p>
            <a:pPr>
              <a:lnSpc>
                <a:spcPct val="100000"/>
              </a:lnSpc>
              <a:spcAft>
                <a:spcPts val="601"/>
              </a:spcAft>
            </a:pPr>
            <a:r>
              <a:rPr b="0" lang="el-GR" sz="1900" spc="-1" strike="noStrike">
                <a:solidFill>
                  <a:srgbClr val="000000"/>
                </a:solidFill>
                <a:latin typeface="Calibri"/>
              </a:rPr>
              <a:t>Η επιχρωμίωση είναι μια σύγχρονη τεχνική κατασκευής ελατηρίων. Συγκεκριμένα, στην επιφάνεια επαφής ενός τέτοιου ελατηρίου με τον κύλινδρο, υπάρχει ένα λεπτό στρώμα χρωμίου πάχους από 0,10 μέχρι 0,15mm, με στρογγυλεμένα τα άκρα του.</a:t>
            </a:r>
            <a:endParaRPr b="0" lang="en-US" sz="1900" spc="-1" strike="noStrike">
              <a:solidFill>
                <a:srgbClr val="000000"/>
              </a:solidFill>
              <a:latin typeface="Arial"/>
            </a:endParaRPr>
          </a:p>
        </p:txBody>
      </p:sp>
      <p:sp>
        <p:nvSpPr>
          <p:cNvPr id="192" name="5 - TextBox"/>
          <p:cNvSpPr/>
          <p:nvPr/>
        </p:nvSpPr>
        <p:spPr>
          <a:xfrm>
            <a:off x="323640" y="3219840"/>
            <a:ext cx="8496720" cy="957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Calibri"/>
              </a:rPr>
              <a:t>Τα ελατήρια αυτά έχουν μεγάλη αντοχή, μικρότερες τριβές και δίνουν περισσότερη διάρκεια ζωής στον κύλινδρο. Χρησιμοποιούνται, κυρίως, ως ελατήρια συμπίεσης, αλλά και ως λαδιού.</a:t>
            </a:r>
            <a:endParaRPr b="0" lang="en-US" sz="1900" spc="-1" strike="noStrike">
              <a:solidFill>
                <a:srgbClr val="000000"/>
              </a:solidFill>
              <a:latin typeface="Arial"/>
            </a:endParaRPr>
          </a:p>
        </p:txBody>
      </p:sp>
      <p:pic>
        <p:nvPicPr>
          <p:cNvPr id="193" name="Picture 2" descr=""/>
          <p:cNvPicPr/>
          <p:nvPr/>
        </p:nvPicPr>
        <p:blipFill>
          <a:blip r:embed="rId1"/>
          <a:stretch/>
        </p:blipFill>
        <p:spPr>
          <a:xfrm>
            <a:off x="5724000" y="1131480"/>
            <a:ext cx="2201760" cy="1389600"/>
          </a:xfrm>
          <a:prstGeom prst="rect">
            <a:avLst/>
          </a:prstGeom>
          <a:ln w="9525">
            <a:noFill/>
          </a:ln>
        </p:spPr>
      </p:pic>
    </p:spTree>
  </p:cSld>
  <p:transition>
    <p:pull dir="rd"/>
  </p:transition>
  <p:timing>
    <p:tnLst>
      <p:par>
        <p:cTn id="564" dur="indefinite" restart="never" nodeType="tmRoot">
          <p:childTnLst>
            <p:seq>
              <p:cTn id="565" dur="indefinite" nodeType="mainSeq">
                <p:childTnLst>
                  <p:par>
                    <p:cTn id="566" fill="hold">
                      <p:stCondLst>
                        <p:cond delay="indefinite"/>
                      </p:stCondLst>
                      <p:childTnLst>
                        <p:par>
                          <p:cTn id="567" fill="hold">
                            <p:stCondLst>
                              <p:cond delay="0"/>
                            </p:stCondLst>
                            <p:childTnLst>
                              <p:par>
                                <p:cTn id="568" nodeType="clickEffect" fill="hold" presetClass="entr" presetID="2" presetSubtype="4">
                                  <p:stCondLst>
                                    <p:cond delay="0"/>
                                  </p:stCondLst>
                                  <p:childTnLst>
                                    <p:set>
                                      <p:cBhvr>
                                        <p:cTn id="569" dur="1" fill="hold">
                                          <p:stCondLst>
                                            <p:cond delay="0"/>
                                          </p:stCondLst>
                                        </p:cTn>
                                        <p:tgtEl>
                                          <p:spTgt spid="191"/>
                                        </p:tgtEl>
                                        <p:attrNameLst>
                                          <p:attrName>style.visibility</p:attrName>
                                        </p:attrNameLst>
                                      </p:cBhvr>
                                      <p:to>
                                        <p:strVal val="visible"/>
                                      </p:to>
                                    </p:set>
                                    <p:anim calcmode="lin" valueType="num">
                                      <p:cBhvr additive="repl">
                                        <p:cTn id="570" dur="500" fill="hold"/>
                                        <p:tgtEl>
                                          <p:spTgt spid="191"/>
                                        </p:tgtEl>
                                        <p:attrNameLst>
                                          <p:attrName>ppt_x</p:attrName>
                                        </p:attrNameLst>
                                      </p:cBhvr>
                                      <p:tavLst>
                                        <p:tav tm="0">
                                          <p:val>
                                            <p:strVal val="#ppt_x"/>
                                          </p:val>
                                        </p:tav>
                                        <p:tav tm="100000">
                                          <p:val>
                                            <p:strVal val="#ppt_x"/>
                                          </p:val>
                                        </p:tav>
                                      </p:tavLst>
                                    </p:anim>
                                    <p:anim calcmode="lin" valueType="num">
                                      <p:cBhvr additive="repl">
                                        <p:cTn id="571" dur="500" fill="hold"/>
                                        <p:tgtEl>
                                          <p:spTgt spid="191"/>
                                        </p:tgtEl>
                                        <p:attrNameLst>
                                          <p:attrName>ppt_y</p:attrName>
                                        </p:attrNameLst>
                                      </p:cBhvr>
                                      <p:tavLst>
                                        <p:tav tm="0">
                                          <p:val>
                                            <p:strVal val="1+#ppt_h/2"/>
                                          </p:val>
                                        </p:tav>
                                        <p:tav tm="100000">
                                          <p:val>
                                            <p:strVal val="#ppt_y"/>
                                          </p:val>
                                        </p:tav>
                                      </p:tavLst>
                                    </p:anim>
                                  </p:childTnLst>
                                </p:cTn>
                              </p:par>
                              <p:par>
                                <p:cTn id="572" nodeType="withEffect" fill="hold" presetClass="entr" presetID="5" presetSubtype="10">
                                  <p:stCondLst>
                                    <p:cond delay="0"/>
                                  </p:stCondLst>
                                  <p:childTnLst>
                                    <p:set>
                                      <p:cBhvr>
                                        <p:cTn id="573" dur="1" fill="hold">
                                          <p:stCondLst>
                                            <p:cond delay="0"/>
                                          </p:stCondLst>
                                        </p:cTn>
                                        <p:tgtEl>
                                          <p:spTgt spid="193"/>
                                        </p:tgtEl>
                                        <p:attrNameLst>
                                          <p:attrName>style.visibility</p:attrName>
                                        </p:attrNameLst>
                                      </p:cBhvr>
                                      <p:to>
                                        <p:strVal val="visible"/>
                                      </p:to>
                                    </p:set>
                                    <p:animEffect filter="checkerboard(across)" transition="in">
                                      <p:cBhvr additive="repl">
                                        <p:cTn id="574" dur="500"/>
                                        <p:tgtEl>
                                          <p:spTgt spid="193"/>
                                        </p:tgtEl>
                                      </p:cBhvr>
                                    </p:animEffect>
                                  </p:childTnLst>
                                </p:cTn>
                              </p:par>
                            </p:childTnLst>
                          </p:cTn>
                        </p:par>
                      </p:childTnLst>
                    </p:cTn>
                  </p:par>
                  <p:par>
                    <p:cTn id="575" fill="hold">
                      <p:stCondLst>
                        <p:cond delay="indefinite"/>
                      </p:stCondLst>
                      <p:childTnLst>
                        <p:par>
                          <p:cTn id="576" fill="hold">
                            <p:stCondLst>
                              <p:cond delay="0"/>
                            </p:stCondLst>
                            <p:childTnLst>
                              <p:par>
                                <p:cTn id="577" nodeType="clickEffect" fill="hold" presetClass="entr" presetID="2" presetSubtype="4">
                                  <p:stCondLst>
                                    <p:cond delay="0"/>
                                  </p:stCondLst>
                                  <p:childTnLst>
                                    <p:set>
                                      <p:cBhvr>
                                        <p:cTn id="578" dur="1" fill="hold">
                                          <p:stCondLst>
                                            <p:cond delay="0"/>
                                          </p:stCondLst>
                                        </p:cTn>
                                        <p:tgtEl>
                                          <p:spTgt spid="192"/>
                                        </p:tgtEl>
                                        <p:attrNameLst>
                                          <p:attrName>style.visibility</p:attrName>
                                        </p:attrNameLst>
                                      </p:cBhvr>
                                      <p:to>
                                        <p:strVal val="visible"/>
                                      </p:to>
                                    </p:set>
                                    <p:anim calcmode="lin" valueType="num">
                                      <p:cBhvr additive="repl">
                                        <p:cTn id="579" dur="500" fill="hold"/>
                                        <p:tgtEl>
                                          <p:spTgt spid="192"/>
                                        </p:tgtEl>
                                        <p:attrNameLst>
                                          <p:attrName>ppt_x</p:attrName>
                                        </p:attrNameLst>
                                      </p:cBhvr>
                                      <p:tavLst>
                                        <p:tav tm="0">
                                          <p:val>
                                            <p:strVal val="#ppt_x"/>
                                          </p:val>
                                        </p:tav>
                                        <p:tav tm="100000">
                                          <p:val>
                                            <p:strVal val="#ppt_x"/>
                                          </p:val>
                                        </p:tav>
                                      </p:tavLst>
                                    </p:anim>
                                    <p:anim calcmode="lin" valueType="num">
                                      <p:cBhvr additive="repl">
                                        <p:cTn id="580" dur="500" fill="hold"/>
                                        <p:tgtEl>
                                          <p:spTgt spid="1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3 - Οριζόντιος πάπυρος"/>
          <p:cNvSpPr/>
          <p:nvPr/>
        </p:nvSpPr>
        <p:spPr>
          <a:xfrm>
            <a:off x="2123640" y="2067840"/>
            <a:ext cx="4320000" cy="791640"/>
          </a:xfrm>
          <a:prstGeom prst="horizontalScroll">
            <a:avLst>
              <a:gd name="adj" fmla="val 12500"/>
            </a:avLst>
          </a:prstGeom>
          <a:gradFill rotWithShape="0">
            <a:gsLst>
              <a:gs pos="0">
                <a:srgbClr val="8ce9c2"/>
              </a:gs>
              <a:gs pos="100000">
                <a:srgbClr val="f7fefc"/>
              </a:gs>
            </a:gsLst>
            <a:path path="circle">
              <a:fillToRect l="50000" t="100000" r="50000" b="0"/>
            </a:path>
          </a:gradFill>
          <a:ln>
            <a:solidFill>
              <a:srgbClr val="099b73"/>
            </a:solidFill>
            <a:round/>
          </a:ln>
          <a:effectLst>
            <a:outerShdw algn="ctr" blurRad="57240" dir="5400000" dist="38160" rotWithShape="0">
              <a:schemeClr val="phClr">
                <a:shade val="9000"/>
                <a:satMod val="105000"/>
                <a:alpha val="48000"/>
              </a:scheme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gn="ctr">
              <a:lnSpc>
                <a:spcPct val="100000"/>
              </a:lnSpc>
            </a:pPr>
            <a:endParaRPr b="0" lang="el-GR" sz="1800" spc="-1" strike="noStrike">
              <a:solidFill>
                <a:schemeClr val="dk1"/>
              </a:solidFill>
              <a:latin typeface="Constantia"/>
            </a:endParaRPr>
          </a:p>
        </p:txBody>
      </p:sp>
      <p:sp>
        <p:nvSpPr>
          <p:cNvPr id="195" name="5 - TextBox"/>
          <p:cNvSpPr/>
          <p:nvPr/>
        </p:nvSpPr>
        <p:spPr>
          <a:xfrm>
            <a:off x="2195640" y="2211840"/>
            <a:ext cx="4176000" cy="424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200" spc="-1" strike="noStrike">
                <a:solidFill>
                  <a:srgbClr val="000000"/>
                </a:solidFill>
                <a:latin typeface="Constantia"/>
              </a:rPr>
              <a:t>Πείρος</a:t>
            </a:r>
            <a:endParaRPr b="0" lang="en-US" sz="2200" spc="-1" strike="noStrike">
              <a:solidFill>
                <a:srgbClr val="000000"/>
              </a:solidFill>
              <a:latin typeface="Arial"/>
            </a:endParaRPr>
          </a:p>
        </p:txBody>
      </p:sp>
    </p:spTree>
  </p:cSld>
  <p:transition>
    <p:pull dir="rd"/>
  </p:transition>
  <p:timing>
    <p:tnLst>
      <p:par>
        <p:cTn id="581" dur="indefinite" restart="never" nodeType="tmRoot">
          <p:childTnLst>
            <p:seq>
              <p:cTn id="582" dur="indefinite" nodeType="mainSeq">
                <p:childTnLst>
                  <p:par>
                    <p:cTn id="583" fill="hold">
                      <p:stCondLst>
                        <p:cond delay="0"/>
                      </p:stCondLst>
                      <p:childTnLst>
                        <p:par>
                          <p:cTn id="584" fill="hold">
                            <p:stCondLst>
                              <p:cond delay="0"/>
                            </p:stCondLst>
                            <p:childTnLst>
                              <p:par>
                                <p:cTn id="585" nodeType="withEffect" fill="hold" presetClass="entr" presetID="29">
                                  <p:stCondLst>
                                    <p:cond delay="0"/>
                                  </p:stCondLst>
                                  <p:childTnLst>
                                    <p:set>
                                      <p:cBhvr>
                                        <p:cTn id="586" dur="1" fill="hold">
                                          <p:stCondLst>
                                            <p:cond delay="0"/>
                                          </p:stCondLst>
                                        </p:cTn>
                                        <p:tgtEl>
                                          <p:spTgt spid="195"/>
                                        </p:tgtEl>
                                        <p:attrNameLst>
                                          <p:attrName>style.visibility</p:attrName>
                                        </p:attrNameLst>
                                      </p:cBhvr>
                                      <p:to>
                                        <p:strVal val="visible"/>
                                      </p:to>
                                    </p:set>
                                    <p:anim calcmode="lin" valueType="num">
                                      <p:cBhvr additive="repl">
                                        <p:cTn id="587" dur="1000" fill="hold"/>
                                        <p:tgtEl>
                                          <p:spTgt spid="195"/>
                                        </p:tgtEl>
                                        <p:attrNameLst>
                                          <p:attrName>ppt_x</p:attrName>
                                        </p:attrNameLst>
                                      </p:cBhvr>
                                      <p:tavLst>
                                        <p:tav tm="0">
                                          <p:val>
                                            <p:strVal val="#ppt_x-.2"/>
                                          </p:val>
                                        </p:tav>
                                        <p:tav tm="100000">
                                          <p:val>
                                            <p:strVal val="#ppt_x"/>
                                          </p:val>
                                        </p:tav>
                                      </p:tavLst>
                                    </p:anim>
                                    <p:anim calcmode="lin" valueType="num">
                                      <p:cBhvr additive="repl">
                                        <p:cTn id="588" dur="1000" fill="hold"/>
                                        <p:tgtEl>
                                          <p:spTgt spid="195"/>
                                        </p:tgtEl>
                                        <p:attrNameLst>
                                          <p:attrName>ppt_y</p:attrName>
                                        </p:attrNameLst>
                                      </p:cBhvr>
                                      <p:tavLst>
                                        <p:tav tm="0">
                                          <p:val>
                                            <p:strVal val="#ppt_y"/>
                                          </p:val>
                                        </p:tav>
                                        <p:tav tm="100000">
                                          <p:val>
                                            <p:strVal val="#ppt_y"/>
                                          </p:val>
                                        </p:tav>
                                      </p:tavLst>
                                    </p:anim>
                                    <p:animEffect filter="wipe(right)" transition="in">
                                      <p:cBhvr additive="repl">
                                        <p:cTn id="589"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Πείρος</a:t>
            </a:r>
            <a:endParaRPr b="0" lang="en-US" sz="2300" spc="-1" strike="noStrike">
              <a:solidFill>
                <a:srgbClr val="000000"/>
              </a:solidFill>
              <a:latin typeface="Arial"/>
            </a:endParaRPr>
          </a:p>
        </p:txBody>
      </p:sp>
      <p:sp>
        <p:nvSpPr>
          <p:cNvPr id="197" name="8 - TextBox"/>
          <p:cNvSpPr/>
          <p:nvPr/>
        </p:nvSpPr>
        <p:spPr>
          <a:xfrm>
            <a:off x="611640" y="699480"/>
            <a:ext cx="7848360" cy="331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2401"/>
              </a:spcAft>
            </a:pPr>
            <a:r>
              <a:rPr b="0" lang="el-GR" sz="1900" spc="-1" strike="noStrike">
                <a:solidFill>
                  <a:srgbClr val="000000"/>
                </a:solidFill>
                <a:latin typeface="Calibri"/>
              </a:rPr>
              <a:t>Ο πείρος του εμβόλου έχει προορισμό να συνδέει το έμβολο με το διωστήρα.</a:t>
            </a:r>
            <a:endParaRPr b="0" lang="en-US" sz="1900" spc="-1" strike="noStrike">
              <a:solidFill>
                <a:srgbClr val="000000"/>
              </a:solidFill>
              <a:latin typeface="Arial"/>
            </a:endParaRPr>
          </a:p>
          <a:p>
            <a:pPr algn="ctr">
              <a:lnSpc>
                <a:spcPct val="100000"/>
              </a:lnSpc>
              <a:spcAft>
                <a:spcPts val="2401"/>
              </a:spcAft>
            </a:pPr>
            <a:r>
              <a:rPr b="0" lang="el-GR" sz="1900" spc="-1" strike="noStrike">
                <a:solidFill>
                  <a:srgbClr val="000000"/>
                </a:solidFill>
                <a:latin typeface="Calibri"/>
              </a:rPr>
              <a:t>Είναι ένα σωληνωτό εξάρτημα με κυλινδρικό σχήμα, για να έχει τη μεγαλύτερη αντοχή με το μικρότερο δυνατό βάρος. </a:t>
            </a:r>
            <a:endParaRPr b="0" lang="en-US" sz="1900" spc="-1" strike="noStrike">
              <a:solidFill>
                <a:srgbClr val="000000"/>
              </a:solidFill>
              <a:latin typeface="Arial"/>
            </a:endParaRPr>
          </a:p>
          <a:p>
            <a:pPr algn="ctr">
              <a:lnSpc>
                <a:spcPct val="100000"/>
              </a:lnSpc>
              <a:spcAft>
                <a:spcPts val="2401"/>
              </a:spcAft>
            </a:pPr>
            <a:r>
              <a:rPr b="0" lang="el-GR" sz="1900" spc="-1" strike="noStrike">
                <a:solidFill>
                  <a:srgbClr val="000000"/>
                </a:solidFill>
                <a:latin typeface="Calibri"/>
              </a:rPr>
              <a:t>Ο πείρος καταπονείται πολύ, αφού μεταφέρει όλες τις δυνάμεις από το έμβολο στο διωστήρα, ιδιαίτερα στη φάση της εκτόνωσης και της συμπίεσης.</a:t>
            </a:r>
            <a:endParaRPr b="0" lang="en-US" sz="1900" spc="-1" strike="noStrike">
              <a:solidFill>
                <a:srgbClr val="000000"/>
              </a:solidFill>
              <a:latin typeface="Arial"/>
            </a:endParaRPr>
          </a:p>
          <a:p>
            <a:pPr algn="ctr">
              <a:lnSpc>
                <a:spcPct val="100000"/>
              </a:lnSpc>
              <a:spcAft>
                <a:spcPts val="2401"/>
              </a:spcAft>
            </a:pPr>
            <a:r>
              <a:rPr b="0" lang="el-GR" sz="1900" spc="-1" strike="noStrike">
                <a:solidFill>
                  <a:srgbClr val="000000"/>
                </a:solidFill>
                <a:latin typeface="Calibri"/>
              </a:rPr>
              <a:t>Το υλικό κατασκευής του είναι συνήθως νικελιοχρωμιούχος χάλυβας υψηλής αντοχής. Πολλές φορές για μεγαλύτερη αντοχή, γίνεται στην εξωτερική επιφάνεια του πείρου επικάλυψη με ένα λεπτό στρώμα χρωμίου.</a:t>
            </a:r>
            <a:endParaRPr b="0" lang="en-US" sz="1900" spc="-1" strike="noStrike">
              <a:solidFill>
                <a:srgbClr val="000000"/>
              </a:solidFill>
              <a:latin typeface="Arial"/>
            </a:endParaRPr>
          </a:p>
        </p:txBody>
      </p:sp>
    </p:spTree>
  </p:cSld>
  <p:transition>
    <p:pull dir="rd"/>
  </p:transition>
  <p:timing>
    <p:tnLst>
      <p:par>
        <p:cTn id="590" dur="indefinite" restart="never" nodeType="tmRoot">
          <p:childTnLst>
            <p:seq>
              <p:cTn id="591" dur="indefinite" nodeType="mainSeq">
                <p:childTnLst>
                  <p:par>
                    <p:cTn id="592" fill="hold">
                      <p:stCondLst>
                        <p:cond delay="indefinite"/>
                      </p:stCondLst>
                      <p:childTnLst>
                        <p:par>
                          <p:cTn id="593" fill="hold">
                            <p:stCondLst>
                              <p:cond delay="0"/>
                            </p:stCondLst>
                            <p:childTnLst>
                              <p:par>
                                <p:cTn id="594" nodeType="clickEffect" fill="hold" presetClass="entr" presetID="2" presetSubtype="4">
                                  <p:stCondLst>
                                    <p:cond delay="0"/>
                                  </p:stCondLst>
                                  <p:childTnLst>
                                    <p:set>
                                      <p:cBhvr>
                                        <p:cTn id="595" dur="1" fill="hold">
                                          <p:stCondLst>
                                            <p:cond delay="0"/>
                                          </p:stCondLst>
                                        </p:cTn>
                                        <p:tgtEl>
                                          <p:spTgt spid="197">
                                            <p:txEl>
                                              <p:pRg st="1" end="1"/>
                                            </p:txEl>
                                          </p:spTgt>
                                        </p:tgtEl>
                                        <p:attrNameLst>
                                          <p:attrName>style.visibility</p:attrName>
                                        </p:attrNameLst>
                                      </p:cBhvr>
                                      <p:to>
                                        <p:strVal val="visible"/>
                                      </p:to>
                                    </p:set>
                                    <p:anim calcmode="lin" valueType="num">
                                      <p:cBhvr additive="repl">
                                        <p:cTn id="596" dur="500" fill="hold"/>
                                        <p:tgtEl>
                                          <p:spTgt spid="197">
                                            <p:txEl>
                                              <p:pRg st="1" end="1"/>
                                            </p:txEl>
                                          </p:spTgt>
                                        </p:tgtEl>
                                        <p:attrNameLst>
                                          <p:attrName>ppt_x</p:attrName>
                                        </p:attrNameLst>
                                      </p:cBhvr>
                                      <p:tavLst>
                                        <p:tav tm="0">
                                          <p:val>
                                            <p:strVal val="#ppt_x"/>
                                          </p:val>
                                        </p:tav>
                                        <p:tav tm="100000">
                                          <p:val>
                                            <p:strVal val="#ppt_x"/>
                                          </p:val>
                                        </p:tav>
                                      </p:tavLst>
                                    </p:anim>
                                    <p:anim calcmode="lin" valueType="num">
                                      <p:cBhvr additive="repl">
                                        <p:cTn id="597" dur="500" fill="hold"/>
                                        <p:tgtEl>
                                          <p:spTgt spid="1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98" fill="hold">
                      <p:stCondLst>
                        <p:cond delay="indefinite"/>
                      </p:stCondLst>
                      <p:childTnLst>
                        <p:par>
                          <p:cTn id="599" fill="hold">
                            <p:stCondLst>
                              <p:cond delay="0"/>
                            </p:stCondLst>
                            <p:childTnLst>
                              <p:par>
                                <p:cTn id="600" nodeType="clickEffect" fill="hold" presetClass="entr" presetID="2" presetSubtype="4">
                                  <p:stCondLst>
                                    <p:cond delay="0"/>
                                  </p:stCondLst>
                                  <p:childTnLst>
                                    <p:set>
                                      <p:cBhvr>
                                        <p:cTn id="601" dur="1" fill="hold">
                                          <p:stCondLst>
                                            <p:cond delay="0"/>
                                          </p:stCondLst>
                                        </p:cTn>
                                        <p:tgtEl>
                                          <p:spTgt spid="197">
                                            <p:txEl>
                                              <p:pRg st="2" end="2"/>
                                            </p:txEl>
                                          </p:spTgt>
                                        </p:tgtEl>
                                        <p:attrNameLst>
                                          <p:attrName>style.visibility</p:attrName>
                                        </p:attrNameLst>
                                      </p:cBhvr>
                                      <p:to>
                                        <p:strVal val="visible"/>
                                      </p:to>
                                    </p:set>
                                    <p:anim calcmode="lin" valueType="num">
                                      <p:cBhvr additive="repl">
                                        <p:cTn id="602" dur="500" fill="hold"/>
                                        <p:tgtEl>
                                          <p:spTgt spid="197">
                                            <p:txEl>
                                              <p:pRg st="2" end="2"/>
                                            </p:txEl>
                                          </p:spTgt>
                                        </p:tgtEl>
                                        <p:attrNameLst>
                                          <p:attrName>ppt_x</p:attrName>
                                        </p:attrNameLst>
                                      </p:cBhvr>
                                      <p:tavLst>
                                        <p:tav tm="0">
                                          <p:val>
                                            <p:strVal val="#ppt_x"/>
                                          </p:val>
                                        </p:tav>
                                        <p:tav tm="100000">
                                          <p:val>
                                            <p:strVal val="#ppt_x"/>
                                          </p:val>
                                        </p:tav>
                                      </p:tavLst>
                                    </p:anim>
                                    <p:anim calcmode="lin" valueType="num">
                                      <p:cBhvr additive="repl">
                                        <p:cTn id="603" dur="500" fill="hold"/>
                                        <p:tgtEl>
                                          <p:spTgt spid="1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04" fill="hold">
                      <p:stCondLst>
                        <p:cond delay="indefinite"/>
                      </p:stCondLst>
                      <p:childTnLst>
                        <p:par>
                          <p:cTn id="605" fill="hold">
                            <p:stCondLst>
                              <p:cond delay="0"/>
                            </p:stCondLst>
                            <p:childTnLst>
                              <p:par>
                                <p:cTn id="606" nodeType="clickEffect" fill="hold" presetClass="entr" presetID="2" presetSubtype="4">
                                  <p:stCondLst>
                                    <p:cond delay="0"/>
                                  </p:stCondLst>
                                  <p:childTnLst>
                                    <p:set>
                                      <p:cBhvr>
                                        <p:cTn id="607" dur="1" fill="hold">
                                          <p:stCondLst>
                                            <p:cond delay="0"/>
                                          </p:stCondLst>
                                        </p:cTn>
                                        <p:tgtEl>
                                          <p:spTgt spid="197">
                                            <p:txEl>
                                              <p:pRg st="3" end="3"/>
                                            </p:txEl>
                                          </p:spTgt>
                                        </p:tgtEl>
                                        <p:attrNameLst>
                                          <p:attrName>style.visibility</p:attrName>
                                        </p:attrNameLst>
                                      </p:cBhvr>
                                      <p:to>
                                        <p:strVal val="visible"/>
                                      </p:to>
                                    </p:set>
                                    <p:anim calcmode="lin" valueType="num">
                                      <p:cBhvr additive="repl">
                                        <p:cTn id="608" dur="500" fill="hold"/>
                                        <p:tgtEl>
                                          <p:spTgt spid="197">
                                            <p:txEl>
                                              <p:pRg st="3" end="3"/>
                                            </p:txEl>
                                          </p:spTgt>
                                        </p:tgtEl>
                                        <p:attrNameLst>
                                          <p:attrName>ppt_x</p:attrName>
                                        </p:attrNameLst>
                                      </p:cBhvr>
                                      <p:tavLst>
                                        <p:tav tm="0">
                                          <p:val>
                                            <p:strVal val="#ppt_x"/>
                                          </p:val>
                                        </p:tav>
                                        <p:tav tm="100000">
                                          <p:val>
                                            <p:strVal val="#ppt_x"/>
                                          </p:val>
                                        </p:tav>
                                      </p:tavLst>
                                    </p:anim>
                                    <p:anim calcmode="lin" valueType="num">
                                      <p:cBhvr additive="repl">
                                        <p:cTn id="609" dur="500" fill="hold"/>
                                        <p:tgtEl>
                                          <p:spTgt spid="19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Πείρος</a:t>
            </a:r>
            <a:endParaRPr b="0" lang="en-US" sz="2300" spc="-1" strike="noStrike">
              <a:solidFill>
                <a:srgbClr val="000000"/>
              </a:solidFill>
              <a:latin typeface="Arial"/>
            </a:endParaRPr>
          </a:p>
        </p:txBody>
      </p:sp>
      <p:sp>
        <p:nvSpPr>
          <p:cNvPr id="199" name="8 - TextBox"/>
          <p:cNvSpPr/>
          <p:nvPr/>
        </p:nvSpPr>
        <p:spPr>
          <a:xfrm>
            <a:off x="611640" y="699480"/>
            <a:ext cx="7848360" cy="362484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2401"/>
              </a:spcAft>
            </a:pPr>
            <a:r>
              <a:rPr b="0" lang="el-GR" sz="1900" spc="-1" strike="noStrike">
                <a:solidFill>
                  <a:srgbClr val="000000"/>
                </a:solidFill>
                <a:latin typeface="Calibri"/>
              </a:rPr>
              <a:t>Τρόποι στερέωσης πείρου-εμβόλου-διωστήρα.</a:t>
            </a:r>
            <a:endParaRPr b="0" lang="en-US" sz="1900" spc="-1" strike="noStrike">
              <a:solidFill>
                <a:srgbClr val="000000"/>
              </a:solidFill>
              <a:latin typeface="Arial"/>
            </a:endParaRPr>
          </a:p>
          <a:p>
            <a:pPr algn="ctr">
              <a:lnSpc>
                <a:spcPct val="100000"/>
              </a:lnSpc>
              <a:spcAft>
                <a:spcPts val="2401"/>
              </a:spcAft>
            </a:pPr>
            <a:r>
              <a:rPr b="0" lang="el-GR" sz="1900" spc="-1" strike="noStrike">
                <a:solidFill>
                  <a:srgbClr val="000000"/>
                </a:solidFill>
                <a:latin typeface="Calibri"/>
              </a:rPr>
              <a:t>Οι τρόποι στερέωσης του πείρου με το έμβολο και το διωστήρα είναι: </a:t>
            </a:r>
            <a:endParaRPr b="0" lang="en-US" sz="1900" spc="-1" strike="noStrike">
              <a:solidFill>
                <a:srgbClr val="000000"/>
              </a:solidFill>
              <a:latin typeface="Arial"/>
            </a:endParaRPr>
          </a:p>
          <a:p>
            <a:pPr>
              <a:lnSpc>
                <a:spcPct val="100000"/>
              </a:lnSpc>
              <a:spcAft>
                <a:spcPts val="2401"/>
              </a:spcAft>
            </a:pPr>
            <a:r>
              <a:rPr b="0" lang="el-GR" sz="1900" spc="-1" strike="noStrike">
                <a:solidFill>
                  <a:srgbClr val="000000"/>
                </a:solidFill>
                <a:latin typeface="Calibri"/>
              </a:rPr>
              <a:t>α. Σταθερά προσαρμοσμένος πάνω στους ομφαλούς του εμβόλου, ελεύθερα συνδεδεμένος στο έδρανο του.</a:t>
            </a:r>
            <a:endParaRPr b="0" lang="en-US" sz="1900" spc="-1" strike="noStrike">
              <a:solidFill>
                <a:srgbClr val="000000"/>
              </a:solidFill>
              <a:latin typeface="Arial"/>
            </a:endParaRPr>
          </a:p>
          <a:p>
            <a:pPr>
              <a:lnSpc>
                <a:spcPct val="100000"/>
              </a:lnSpc>
              <a:spcAft>
                <a:spcPts val="2401"/>
              </a:spcAft>
            </a:pPr>
            <a:r>
              <a:rPr b="0" lang="el-GR" sz="1900" spc="-1" strike="noStrike">
                <a:solidFill>
                  <a:srgbClr val="000000"/>
                </a:solidFill>
                <a:latin typeface="Calibri"/>
              </a:rPr>
              <a:t>β. Σταθερά προσαρμοσμένος στο διωστήρα και ελεύθερος στους ομφαλούς του εμβόλου. </a:t>
            </a:r>
            <a:endParaRPr b="0" lang="en-US" sz="1900" spc="-1" strike="noStrike">
              <a:solidFill>
                <a:srgbClr val="000000"/>
              </a:solidFill>
              <a:latin typeface="Arial"/>
            </a:endParaRPr>
          </a:p>
          <a:p>
            <a:pPr>
              <a:lnSpc>
                <a:spcPct val="100000"/>
              </a:lnSpc>
              <a:spcAft>
                <a:spcPts val="2401"/>
              </a:spcAft>
            </a:pPr>
            <a:r>
              <a:rPr b="0" lang="el-GR" sz="1900" spc="-1" strike="noStrike">
                <a:solidFill>
                  <a:srgbClr val="000000"/>
                </a:solidFill>
                <a:latin typeface="Calibri"/>
              </a:rPr>
              <a:t>γ. Ο πείρος να είναι ελεύθερος και στα έδρανα του εμβόλου και στο έδρανο του διωστήρα. </a:t>
            </a:r>
            <a:endParaRPr b="0" lang="en-US" sz="1900" spc="-1" strike="noStrike">
              <a:solidFill>
                <a:srgbClr val="000000"/>
              </a:solidFill>
              <a:latin typeface="Arial"/>
            </a:endParaRPr>
          </a:p>
        </p:txBody>
      </p:sp>
    </p:spTree>
  </p:cSld>
  <p:transition>
    <p:pull dir="rd"/>
  </p:transition>
  <p:timing>
    <p:tnLst>
      <p:par>
        <p:cTn id="610" dur="indefinite" restart="never" nodeType="tmRoot">
          <p:childTnLst>
            <p:seq>
              <p:cTn id="611" dur="indefinite" nodeType="mainSeq">
                <p:childTnLst>
                  <p:par>
                    <p:cTn id="612" fill="hold">
                      <p:stCondLst>
                        <p:cond delay="indefinite"/>
                      </p:stCondLst>
                      <p:childTnLst>
                        <p:par>
                          <p:cTn id="613" fill="hold">
                            <p:stCondLst>
                              <p:cond delay="0"/>
                            </p:stCondLst>
                            <p:childTnLst>
                              <p:par>
                                <p:cTn id="614" nodeType="clickEffect" fill="hold" presetClass="entr" presetID="2" presetSubtype="4">
                                  <p:stCondLst>
                                    <p:cond delay="0"/>
                                  </p:stCondLst>
                                  <p:childTnLst>
                                    <p:set>
                                      <p:cBhvr>
                                        <p:cTn id="615" dur="1" fill="hold">
                                          <p:stCondLst>
                                            <p:cond delay="0"/>
                                          </p:stCondLst>
                                        </p:cTn>
                                        <p:tgtEl>
                                          <p:spTgt spid="199">
                                            <p:txEl>
                                              <p:pRg st="2" end="2"/>
                                            </p:txEl>
                                          </p:spTgt>
                                        </p:tgtEl>
                                        <p:attrNameLst>
                                          <p:attrName>style.visibility</p:attrName>
                                        </p:attrNameLst>
                                      </p:cBhvr>
                                      <p:to>
                                        <p:strVal val="visible"/>
                                      </p:to>
                                    </p:set>
                                    <p:anim calcmode="lin" valueType="num">
                                      <p:cBhvr additive="repl">
                                        <p:cTn id="616" dur="500" fill="hold"/>
                                        <p:tgtEl>
                                          <p:spTgt spid="199">
                                            <p:txEl>
                                              <p:pRg st="2" end="2"/>
                                            </p:txEl>
                                          </p:spTgt>
                                        </p:tgtEl>
                                        <p:attrNameLst>
                                          <p:attrName>ppt_x</p:attrName>
                                        </p:attrNameLst>
                                      </p:cBhvr>
                                      <p:tavLst>
                                        <p:tav tm="0">
                                          <p:val>
                                            <p:strVal val="#ppt_x"/>
                                          </p:val>
                                        </p:tav>
                                        <p:tav tm="100000">
                                          <p:val>
                                            <p:strVal val="#ppt_x"/>
                                          </p:val>
                                        </p:tav>
                                      </p:tavLst>
                                    </p:anim>
                                    <p:anim calcmode="lin" valueType="num">
                                      <p:cBhvr additive="repl">
                                        <p:cTn id="617" dur="500" fill="hold"/>
                                        <p:tgtEl>
                                          <p:spTgt spid="1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18" fill="hold">
                      <p:stCondLst>
                        <p:cond delay="indefinite"/>
                      </p:stCondLst>
                      <p:childTnLst>
                        <p:par>
                          <p:cTn id="619" fill="hold">
                            <p:stCondLst>
                              <p:cond delay="0"/>
                            </p:stCondLst>
                            <p:childTnLst>
                              <p:par>
                                <p:cTn id="620" nodeType="clickEffect" fill="hold" presetClass="entr" presetID="2" presetSubtype="4">
                                  <p:stCondLst>
                                    <p:cond delay="0"/>
                                  </p:stCondLst>
                                  <p:childTnLst>
                                    <p:set>
                                      <p:cBhvr>
                                        <p:cTn id="621" dur="1" fill="hold">
                                          <p:stCondLst>
                                            <p:cond delay="0"/>
                                          </p:stCondLst>
                                        </p:cTn>
                                        <p:tgtEl>
                                          <p:spTgt spid="199">
                                            <p:txEl>
                                              <p:pRg st="3" end="3"/>
                                            </p:txEl>
                                          </p:spTgt>
                                        </p:tgtEl>
                                        <p:attrNameLst>
                                          <p:attrName>style.visibility</p:attrName>
                                        </p:attrNameLst>
                                      </p:cBhvr>
                                      <p:to>
                                        <p:strVal val="visible"/>
                                      </p:to>
                                    </p:set>
                                    <p:anim calcmode="lin" valueType="num">
                                      <p:cBhvr additive="repl">
                                        <p:cTn id="622" dur="500" fill="hold"/>
                                        <p:tgtEl>
                                          <p:spTgt spid="199">
                                            <p:txEl>
                                              <p:pRg st="3" end="3"/>
                                            </p:txEl>
                                          </p:spTgt>
                                        </p:tgtEl>
                                        <p:attrNameLst>
                                          <p:attrName>ppt_x</p:attrName>
                                        </p:attrNameLst>
                                      </p:cBhvr>
                                      <p:tavLst>
                                        <p:tav tm="0">
                                          <p:val>
                                            <p:strVal val="#ppt_x"/>
                                          </p:val>
                                        </p:tav>
                                        <p:tav tm="100000">
                                          <p:val>
                                            <p:strVal val="#ppt_x"/>
                                          </p:val>
                                        </p:tav>
                                      </p:tavLst>
                                    </p:anim>
                                    <p:anim calcmode="lin" valueType="num">
                                      <p:cBhvr additive="repl">
                                        <p:cTn id="623" dur="500" fill="hold"/>
                                        <p:tgtEl>
                                          <p:spTgt spid="1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24" fill="hold">
                      <p:stCondLst>
                        <p:cond delay="indefinite"/>
                      </p:stCondLst>
                      <p:childTnLst>
                        <p:par>
                          <p:cTn id="625" fill="hold">
                            <p:stCondLst>
                              <p:cond delay="0"/>
                            </p:stCondLst>
                            <p:childTnLst>
                              <p:par>
                                <p:cTn id="626" nodeType="clickEffect" fill="hold" presetClass="entr" presetID="2" presetSubtype="4">
                                  <p:stCondLst>
                                    <p:cond delay="0"/>
                                  </p:stCondLst>
                                  <p:childTnLst>
                                    <p:set>
                                      <p:cBhvr>
                                        <p:cTn id="627" dur="1" fill="hold">
                                          <p:stCondLst>
                                            <p:cond delay="0"/>
                                          </p:stCondLst>
                                        </p:cTn>
                                        <p:tgtEl>
                                          <p:spTgt spid="199">
                                            <p:txEl>
                                              <p:pRg st="4" end="4"/>
                                            </p:txEl>
                                          </p:spTgt>
                                        </p:tgtEl>
                                        <p:attrNameLst>
                                          <p:attrName>style.visibility</p:attrName>
                                        </p:attrNameLst>
                                      </p:cBhvr>
                                      <p:to>
                                        <p:strVal val="visible"/>
                                      </p:to>
                                    </p:set>
                                    <p:anim calcmode="lin" valueType="num">
                                      <p:cBhvr additive="repl">
                                        <p:cTn id="628" dur="500" fill="hold"/>
                                        <p:tgtEl>
                                          <p:spTgt spid="199">
                                            <p:txEl>
                                              <p:pRg st="4" end="4"/>
                                            </p:txEl>
                                          </p:spTgt>
                                        </p:tgtEl>
                                        <p:attrNameLst>
                                          <p:attrName>ppt_x</p:attrName>
                                        </p:attrNameLst>
                                      </p:cBhvr>
                                      <p:tavLst>
                                        <p:tav tm="0">
                                          <p:val>
                                            <p:strVal val="#ppt_x"/>
                                          </p:val>
                                        </p:tav>
                                        <p:tav tm="100000">
                                          <p:val>
                                            <p:strVal val="#ppt_x"/>
                                          </p:val>
                                        </p:tav>
                                      </p:tavLst>
                                    </p:anim>
                                    <p:anim calcmode="lin" valueType="num">
                                      <p:cBhvr additive="repl">
                                        <p:cTn id="629" dur="500" fill="hold"/>
                                        <p:tgtEl>
                                          <p:spTgt spid="1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4 - TextBox"/>
          <p:cNvSpPr/>
          <p:nvPr/>
        </p:nvSpPr>
        <p:spPr>
          <a:xfrm>
            <a:off x="179640" y="0"/>
            <a:ext cx="8784720" cy="790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Κύλινδρος - έμβολο - ελατήρια - πείρος -διωστήρας - στροφαλοφόρος άξονας - σφόνδυλος (βολάν)</a:t>
            </a:r>
            <a:endParaRPr b="0" lang="en-US" sz="2300" spc="-1" strike="noStrike">
              <a:solidFill>
                <a:srgbClr val="000000"/>
              </a:solidFill>
              <a:latin typeface="Arial"/>
            </a:endParaRPr>
          </a:p>
        </p:txBody>
      </p:sp>
      <p:pic>
        <p:nvPicPr>
          <p:cNvPr id="90" name="Picture 2" descr=""/>
          <p:cNvPicPr/>
          <p:nvPr/>
        </p:nvPicPr>
        <p:blipFill>
          <a:blip r:embed="rId1"/>
          <a:stretch/>
        </p:blipFill>
        <p:spPr>
          <a:xfrm>
            <a:off x="611640" y="801000"/>
            <a:ext cx="791640" cy="720000"/>
          </a:xfrm>
          <a:prstGeom prst="rect">
            <a:avLst/>
          </a:prstGeom>
          <a:ln w="9525">
            <a:noFill/>
          </a:ln>
        </p:spPr>
      </p:pic>
      <p:sp>
        <p:nvSpPr>
          <p:cNvPr id="91" name="7 - TextBox"/>
          <p:cNvSpPr/>
          <p:nvPr/>
        </p:nvSpPr>
        <p:spPr>
          <a:xfrm>
            <a:off x="1547640" y="945360"/>
            <a:ext cx="2592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l-GR" sz="1800" spc="-1" strike="noStrike">
                <a:solidFill>
                  <a:srgbClr val="000000"/>
                </a:solidFill>
                <a:latin typeface="Calibri"/>
              </a:rPr>
              <a:t>Διδακτικοί στόχοι</a:t>
            </a:r>
            <a:endParaRPr b="0" lang="en-US" sz="1800" spc="-1" strike="noStrike">
              <a:solidFill>
                <a:srgbClr val="000000"/>
              </a:solidFill>
              <a:latin typeface="Arial"/>
            </a:endParaRPr>
          </a:p>
        </p:txBody>
      </p:sp>
      <p:sp>
        <p:nvSpPr>
          <p:cNvPr id="92" name="8 - TextBox"/>
          <p:cNvSpPr/>
          <p:nvPr/>
        </p:nvSpPr>
        <p:spPr>
          <a:xfrm>
            <a:off x="539640" y="1586160"/>
            <a:ext cx="8280720" cy="26492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Οι μαθητές πρέπει να είναι σε θέση: </a:t>
            </a:r>
            <a:endParaRPr b="0" lang="en-US" sz="1900" spc="-1" strike="noStrike">
              <a:solidFill>
                <a:srgbClr val="000000"/>
              </a:solidFill>
              <a:latin typeface="Arial"/>
            </a:endParaRPr>
          </a:p>
          <a:p>
            <a:pPr>
              <a:lnSpc>
                <a:spcPct val="100000"/>
              </a:lnSpc>
            </a:pPr>
            <a:endParaRPr b="0" lang="en-US" sz="1900" spc="-1" strike="noStrike">
              <a:solidFill>
                <a:srgbClr val="000000"/>
              </a:solidFill>
              <a:latin typeface="Arial"/>
            </a:endParaRPr>
          </a:p>
          <a:p>
            <a:pPr marL="355680" indent="-355680">
              <a:lnSpc>
                <a:spcPct val="100000"/>
              </a:lnSpc>
              <a:spcBef>
                <a:spcPts val="601"/>
              </a:spcBef>
              <a:spcAft>
                <a:spcPts val="1199"/>
              </a:spcAft>
              <a:buClr>
                <a:srgbClr val="000000"/>
              </a:buClr>
              <a:buSzPct val="90000"/>
              <a:buFont typeface="Wingdings" charset="2"/>
              <a:buChar char=""/>
            </a:pPr>
            <a:r>
              <a:rPr b="0" lang="el-GR" sz="1900" spc="-1" strike="noStrike">
                <a:solidFill>
                  <a:srgbClr val="000000"/>
                </a:solidFill>
                <a:latin typeface="Calibri"/>
              </a:rPr>
              <a:t>Να περιγράφουν και να εξηγούν το λειτουργικό σκοπό κάθε εξαρτήματος, καθώς και τον τρόπο με τον οποίο επιτελείται ο σκοπός αυτός.</a:t>
            </a:r>
            <a:endParaRPr b="0" lang="en-US" sz="1900" spc="-1" strike="noStrike">
              <a:solidFill>
                <a:srgbClr val="000000"/>
              </a:solidFill>
              <a:latin typeface="Arial"/>
            </a:endParaRPr>
          </a:p>
          <a:p>
            <a:pPr marL="355680" indent="-355680">
              <a:lnSpc>
                <a:spcPct val="100000"/>
              </a:lnSpc>
              <a:spcBef>
                <a:spcPts val="601"/>
              </a:spcBef>
              <a:spcAft>
                <a:spcPts val="1199"/>
              </a:spcAft>
              <a:tabLst>
                <a:tab algn="l" pos="0"/>
              </a:tabLst>
            </a:pPr>
            <a:endParaRPr b="0" lang="en-US" sz="1900" spc="-1" strike="noStrike">
              <a:solidFill>
                <a:srgbClr val="000000"/>
              </a:solidFill>
              <a:latin typeface="Arial"/>
            </a:endParaRPr>
          </a:p>
          <a:p>
            <a:pPr marL="355680" indent="-355680">
              <a:lnSpc>
                <a:spcPct val="100000"/>
              </a:lnSpc>
              <a:spcBef>
                <a:spcPts val="601"/>
              </a:spcBef>
              <a:spcAft>
                <a:spcPts val="1199"/>
              </a:spcAft>
              <a:buClr>
                <a:srgbClr val="000000"/>
              </a:buClr>
              <a:buSzPct val="90000"/>
              <a:buFont typeface="Wingdings" charset="2"/>
              <a:buChar char=""/>
              <a:tabLst>
                <a:tab algn="l" pos="0"/>
              </a:tabLst>
            </a:pPr>
            <a:r>
              <a:rPr b="0" lang="el-GR" sz="1900" spc="-1" strike="noStrike">
                <a:solidFill>
                  <a:srgbClr val="000000"/>
                </a:solidFill>
                <a:latin typeface="Calibri"/>
              </a:rPr>
              <a:t>Να μπορούν να προσδιορίσουν τη θέση των εξαρτημάτων στη μηχανή και να περιγράφουν τον τρόπο και τα μέσα λυσιαρμολόγησής τους.</a:t>
            </a:r>
            <a:endParaRPr b="0" lang="en-US" sz="1900" spc="-1" strike="noStrike">
              <a:solidFill>
                <a:srgbClr val="000000"/>
              </a:solidFill>
              <a:latin typeface="Arial"/>
            </a:endParaRPr>
          </a:p>
        </p:txBody>
      </p:sp>
    </p:spTree>
  </p:cSld>
  <p:transition>
    <p:pull dir="rd"/>
  </p:transition>
  <p:timing>
    <p:tnLst>
      <p:par>
        <p:cTn id="10" dur="indefinite" restart="never" nodeType="tmRoot">
          <p:childTnLst>
            <p:seq>
              <p:cTn id="11" dur="indefinite" nodeType="mainSeq">
                <p:childTnLst>
                  <p:par>
                    <p:cTn id="12" fill="hold">
                      <p:stCondLst>
                        <p:cond delay="indefinite"/>
                      </p:stCondLst>
                      <p:childTnLst>
                        <p:par>
                          <p:cTn id="13" fill="hold">
                            <p:stCondLst>
                              <p:cond delay="0"/>
                            </p:stCondLst>
                            <p:childTnLst>
                              <p:par>
                                <p:cTn id="14" nodeType="clickEffect" fill="hold" presetClass="entr" presetID="29">
                                  <p:stCondLst>
                                    <p:cond delay="0"/>
                                  </p:stCondLst>
                                  <p:childTnLst>
                                    <p:set>
                                      <p:cBhvr>
                                        <p:cTn id="15" dur="1" fill="hold">
                                          <p:stCondLst>
                                            <p:cond delay="0"/>
                                          </p:stCondLst>
                                        </p:cTn>
                                        <p:tgtEl>
                                          <p:spTgt spid="92">
                                            <p:txEl>
                                              <p:pRg st="2" end="2"/>
                                            </p:txEl>
                                          </p:spTgt>
                                        </p:tgtEl>
                                        <p:attrNameLst>
                                          <p:attrName>style.visibility</p:attrName>
                                        </p:attrNameLst>
                                      </p:cBhvr>
                                      <p:to>
                                        <p:strVal val="visible"/>
                                      </p:to>
                                    </p:set>
                                    <p:anim calcmode="lin" valueType="num">
                                      <p:cBhvr additive="repl">
                                        <p:cTn id="16" dur="500" fill="hold"/>
                                        <p:tgtEl>
                                          <p:spTgt spid="92">
                                            <p:txEl>
                                              <p:pRg st="2" end="2"/>
                                            </p:txEl>
                                          </p:spTgt>
                                        </p:tgtEl>
                                        <p:attrNameLst>
                                          <p:attrName>ppt_x</p:attrName>
                                        </p:attrNameLst>
                                      </p:cBhvr>
                                      <p:tavLst>
                                        <p:tav tm="0">
                                          <p:val>
                                            <p:strVal val="#ppt_x-.2"/>
                                          </p:val>
                                        </p:tav>
                                        <p:tav tm="100000">
                                          <p:val>
                                            <p:strVal val="#ppt_x"/>
                                          </p:val>
                                        </p:tav>
                                      </p:tavLst>
                                    </p:anim>
                                    <p:anim calcmode="lin" valueType="num">
                                      <p:cBhvr additive="repl">
                                        <p:cTn id="17" dur="500" fill="hold"/>
                                        <p:tgtEl>
                                          <p:spTgt spid="92">
                                            <p:txEl>
                                              <p:pRg st="2" end="2"/>
                                            </p:txEl>
                                          </p:spTgt>
                                        </p:tgtEl>
                                        <p:attrNameLst>
                                          <p:attrName>ppt_y</p:attrName>
                                        </p:attrNameLst>
                                      </p:cBhvr>
                                      <p:tavLst>
                                        <p:tav tm="0">
                                          <p:val>
                                            <p:strVal val="#ppt_y"/>
                                          </p:val>
                                        </p:tav>
                                        <p:tav tm="100000">
                                          <p:val>
                                            <p:strVal val="#ppt_y"/>
                                          </p:val>
                                        </p:tav>
                                      </p:tavLst>
                                    </p:anim>
                                    <p:animEffect filter="wipe(right)" transition="in">
                                      <p:cBhvr additive="repl">
                                        <p:cTn id="18" dur="500"/>
                                        <p:tgtEl>
                                          <p:spTgt spid="9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29">
                                  <p:stCondLst>
                                    <p:cond delay="0"/>
                                  </p:stCondLst>
                                  <p:childTnLst>
                                    <p:set>
                                      <p:cBhvr>
                                        <p:cTn id="22" dur="1" fill="hold">
                                          <p:stCondLst>
                                            <p:cond delay="0"/>
                                          </p:stCondLst>
                                        </p:cTn>
                                        <p:tgtEl>
                                          <p:spTgt spid="92">
                                            <p:txEl>
                                              <p:pRg st="4" end="4"/>
                                            </p:txEl>
                                          </p:spTgt>
                                        </p:tgtEl>
                                        <p:attrNameLst>
                                          <p:attrName>style.visibility</p:attrName>
                                        </p:attrNameLst>
                                      </p:cBhvr>
                                      <p:to>
                                        <p:strVal val="visible"/>
                                      </p:to>
                                    </p:set>
                                    <p:anim calcmode="lin" valueType="num">
                                      <p:cBhvr additive="repl">
                                        <p:cTn id="23" dur="500" fill="hold"/>
                                        <p:tgtEl>
                                          <p:spTgt spid="92">
                                            <p:txEl>
                                              <p:pRg st="4" end="4"/>
                                            </p:txEl>
                                          </p:spTgt>
                                        </p:tgtEl>
                                        <p:attrNameLst>
                                          <p:attrName>ppt_x</p:attrName>
                                        </p:attrNameLst>
                                      </p:cBhvr>
                                      <p:tavLst>
                                        <p:tav tm="0">
                                          <p:val>
                                            <p:strVal val="#ppt_x-.2"/>
                                          </p:val>
                                        </p:tav>
                                        <p:tav tm="100000">
                                          <p:val>
                                            <p:strVal val="#ppt_x"/>
                                          </p:val>
                                        </p:tav>
                                      </p:tavLst>
                                    </p:anim>
                                    <p:anim calcmode="lin" valueType="num">
                                      <p:cBhvr additive="repl">
                                        <p:cTn id="24" dur="500" fill="hold"/>
                                        <p:tgtEl>
                                          <p:spTgt spid="92">
                                            <p:txEl>
                                              <p:pRg st="4" end="4"/>
                                            </p:txEl>
                                          </p:spTgt>
                                        </p:tgtEl>
                                        <p:attrNameLst>
                                          <p:attrName>ppt_y</p:attrName>
                                        </p:attrNameLst>
                                      </p:cBhvr>
                                      <p:tavLst>
                                        <p:tav tm="0">
                                          <p:val>
                                            <p:strVal val="#ppt_y"/>
                                          </p:val>
                                        </p:tav>
                                        <p:tav tm="100000">
                                          <p:val>
                                            <p:strVal val="#ppt_y"/>
                                          </p:val>
                                        </p:tav>
                                      </p:tavLst>
                                    </p:anim>
                                    <p:animEffect filter="wipe(right)" transition="in">
                                      <p:cBhvr additive="repl">
                                        <p:cTn id="25" dur="500"/>
                                        <p:tgtEl>
                                          <p:spTgt spid="92">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Πείρος</a:t>
            </a:r>
            <a:endParaRPr b="0" lang="en-US" sz="2300" spc="-1" strike="noStrike">
              <a:solidFill>
                <a:srgbClr val="000000"/>
              </a:solidFill>
              <a:latin typeface="Arial"/>
            </a:endParaRPr>
          </a:p>
        </p:txBody>
      </p:sp>
      <p:sp>
        <p:nvSpPr>
          <p:cNvPr id="201" name="8 - TextBox"/>
          <p:cNvSpPr/>
          <p:nvPr/>
        </p:nvSpPr>
        <p:spPr>
          <a:xfrm>
            <a:off x="611640" y="699480"/>
            <a:ext cx="4968360" cy="264924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800"/>
              </a:spcAft>
            </a:pPr>
            <a:r>
              <a:rPr b="0" lang="el-GR" sz="1900" spc="-1" strike="noStrike">
                <a:solidFill>
                  <a:srgbClr val="000000"/>
                </a:solidFill>
                <a:latin typeface="Calibri"/>
              </a:rPr>
              <a:t>Τρόποι στερέωσης πείρου-εμβόλου-διωστήρα.</a:t>
            </a:r>
            <a:endParaRPr b="0" lang="en-US" sz="1900" spc="-1" strike="noStrike">
              <a:solidFill>
                <a:srgbClr val="000000"/>
              </a:solidFill>
              <a:latin typeface="Arial"/>
            </a:endParaRPr>
          </a:p>
          <a:p>
            <a:pPr>
              <a:lnSpc>
                <a:spcPct val="100000"/>
              </a:lnSpc>
              <a:spcAft>
                <a:spcPts val="2401"/>
              </a:spcAft>
            </a:pPr>
            <a:r>
              <a:rPr b="0" lang="el-GR" sz="1900" spc="-1" strike="noStrike">
                <a:solidFill>
                  <a:srgbClr val="000000"/>
                </a:solidFill>
                <a:latin typeface="Calibri"/>
              </a:rPr>
              <a:t>α. Σταθερά προσαρμοσμένος πάνω στους ομφαλούς του εμβόλου, είτε πρεσαριστά, είτε με βίδες και ελεύθερα συνδεδεμένος στο έδρανο του διωστήρα.</a:t>
            </a:r>
            <a:endParaRPr b="0" lang="en-US" sz="1900" spc="-1" strike="noStrike">
              <a:solidFill>
                <a:srgbClr val="000000"/>
              </a:solidFill>
              <a:latin typeface="Arial"/>
            </a:endParaRPr>
          </a:p>
          <a:p>
            <a:pPr>
              <a:lnSpc>
                <a:spcPct val="100000"/>
              </a:lnSpc>
              <a:spcAft>
                <a:spcPts val="2401"/>
              </a:spcAft>
            </a:pPr>
            <a:r>
              <a:rPr b="0" lang="el-GR" sz="1900" spc="-1" strike="noStrike">
                <a:solidFill>
                  <a:srgbClr val="000000"/>
                </a:solidFill>
                <a:latin typeface="Calibri"/>
              </a:rPr>
              <a:t>Η στερέωση αυτή γίνεται σε έμβολα κατασκευασμένα από κράμα χυτοσιδήρου.</a:t>
            </a:r>
            <a:endParaRPr b="0" lang="en-US" sz="1900" spc="-1" strike="noStrike">
              <a:solidFill>
                <a:srgbClr val="000000"/>
              </a:solidFill>
              <a:latin typeface="Arial"/>
            </a:endParaRPr>
          </a:p>
        </p:txBody>
      </p:sp>
      <p:pic>
        <p:nvPicPr>
          <p:cNvPr id="202" name="Picture 2" descr=""/>
          <p:cNvPicPr/>
          <p:nvPr/>
        </p:nvPicPr>
        <p:blipFill>
          <a:blip r:embed="rId1"/>
          <a:stretch/>
        </p:blipFill>
        <p:spPr>
          <a:xfrm>
            <a:off x="5724000" y="1131480"/>
            <a:ext cx="2616480" cy="2737080"/>
          </a:xfrm>
          <a:prstGeom prst="rect">
            <a:avLst/>
          </a:prstGeom>
          <a:ln w="9525">
            <a:noFill/>
          </a:ln>
        </p:spPr>
      </p:pic>
      <p:sp>
        <p:nvSpPr>
          <p:cNvPr id="203" name="5 - TextBox"/>
          <p:cNvSpPr/>
          <p:nvPr/>
        </p:nvSpPr>
        <p:spPr>
          <a:xfrm>
            <a:off x="5292000" y="3867840"/>
            <a:ext cx="3528000" cy="454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200" spc="-1" strike="noStrike">
                <a:solidFill>
                  <a:srgbClr val="000000"/>
                </a:solidFill>
                <a:latin typeface="Calibri"/>
              </a:rPr>
              <a:t>Ο πείρος είναι σταθερά προσαρμοσμένος με βίδες στους ομφαλούς του εμβόλου.</a:t>
            </a:r>
            <a:endParaRPr b="0" lang="en-US" sz="1200" spc="-1" strike="noStrike">
              <a:solidFill>
                <a:srgbClr val="000000"/>
              </a:solidFill>
              <a:latin typeface="Arial"/>
            </a:endParaRPr>
          </a:p>
        </p:txBody>
      </p:sp>
    </p:spTree>
  </p:cSld>
  <p:transition>
    <p:pull dir="rd"/>
  </p:transition>
  <p:timing>
    <p:tnLst>
      <p:par>
        <p:cTn id="630" dur="indefinite" restart="never" nodeType="tmRoot">
          <p:childTnLst>
            <p:seq>
              <p:cTn id="631" dur="indefinite" nodeType="mainSeq">
                <p:childTnLst>
                  <p:par>
                    <p:cTn id="632" fill="hold">
                      <p:stCondLst>
                        <p:cond delay="indefinite"/>
                      </p:stCondLst>
                      <p:childTnLst>
                        <p:par>
                          <p:cTn id="633" fill="hold">
                            <p:stCondLst>
                              <p:cond delay="0"/>
                            </p:stCondLst>
                            <p:childTnLst>
                              <p:par>
                                <p:cTn id="634" nodeType="clickEffect" fill="hold" presetClass="entr" presetID="2" presetSubtype="4">
                                  <p:stCondLst>
                                    <p:cond delay="0"/>
                                  </p:stCondLst>
                                  <p:childTnLst>
                                    <p:set>
                                      <p:cBhvr>
                                        <p:cTn id="635" dur="1" fill="hold">
                                          <p:stCondLst>
                                            <p:cond delay="0"/>
                                          </p:stCondLst>
                                        </p:cTn>
                                        <p:tgtEl>
                                          <p:spTgt spid="201"/>
                                        </p:tgtEl>
                                        <p:attrNameLst>
                                          <p:attrName>style.visibility</p:attrName>
                                        </p:attrNameLst>
                                      </p:cBhvr>
                                      <p:to>
                                        <p:strVal val="visible"/>
                                      </p:to>
                                    </p:set>
                                    <p:anim calcmode="lin" valueType="num">
                                      <p:cBhvr additive="repl">
                                        <p:cTn id="636" dur="500" fill="hold"/>
                                        <p:tgtEl>
                                          <p:spTgt spid="201"/>
                                        </p:tgtEl>
                                        <p:attrNameLst>
                                          <p:attrName>ppt_x</p:attrName>
                                        </p:attrNameLst>
                                      </p:cBhvr>
                                      <p:tavLst>
                                        <p:tav tm="0">
                                          <p:val>
                                            <p:strVal val="#ppt_x"/>
                                          </p:val>
                                        </p:tav>
                                        <p:tav tm="100000">
                                          <p:val>
                                            <p:strVal val="#ppt_x"/>
                                          </p:val>
                                        </p:tav>
                                      </p:tavLst>
                                    </p:anim>
                                    <p:anim calcmode="lin" valueType="num">
                                      <p:cBhvr additive="repl">
                                        <p:cTn id="637" dur="500" fill="hold"/>
                                        <p:tgtEl>
                                          <p:spTgt spid="201"/>
                                        </p:tgtEl>
                                        <p:attrNameLst>
                                          <p:attrName>ppt_y</p:attrName>
                                        </p:attrNameLst>
                                      </p:cBhvr>
                                      <p:tavLst>
                                        <p:tav tm="0">
                                          <p:val>
                                            <p:strVal val="1+#ppt_h/2"/>
                                          </p:val>
                                        </p:tav>
                                        <p:tav tm="100000">
                                          <p:val>
                                            <p:strVal val="#ppt_y"/>
                                          </p:val>
                                        </p:tav>
                                      </p:tavLst>
                                    </p:anim>
                                  </p:childTnLst>
                                </p:cTn>
                              </p:par>
                              <p:par>
                                <p:cTn id="638" nodeType="withEffect" fill="hold" presetClass="entr" presetID="5" presetSubtype="10">
                                  <p:stCondLst>
                                    <p:cond delay="0"/>
                                  </p:stCondLst>
                                  <p:childTnLst>
                                    <p:set>
                                      <p:cBhvr>
                                        <p:cTn id="639" dur="1" fill="hold">
                                          <p:stCondLst>
                                            <p:cond delay="0"/>
                                          </p:stCondLst>
                                        </p:cTn>
                                        <p:tgtEl>
                                          <p:spTgt spid="202"/>
                                        </p:tgtEl>
                                        <p:attrNameLst>
                                          <p:attrName>style.visibility</p:attrName>
                                        </p:attrNameLst>
                                      </p:cBhvr>
                                      <p:to>
                                        <p:strVal val="visible"/>
                                      </p:to>
                                    </p:set>
                                    <p:animEffect filter="checkerboard(across)" transition="in">
                                      <p:cBhvr additive="repl">
                                        <p:cTn id="640" dur="500"/>
                                        <p:tgtEl>
                                          <p:spTgt spid="202"/>
                                        </p:tgtEl>
                                      </p:cBhvr>
                                    </p:animEffect>
                                  </p:childTnLst>
                                </p:cTn>
                              </p:par>
                            </p:childTnLst>
                          </p:cTn>
                        </p:par>
                        <p:par>
                          <p:cTn id="641" fill="hold">
                            <p:stCondLst>
                              <p:cond delay="500"/>
                            </p:stCondLst>
                            <p:childTnLst>
                              <p:par>
                                <p:cTn id="642" nodeType="afterEffect" fill="hold" presetClass="entr" presetID="5" presetSubtype="10">
                                  <p:stCondLst>
                                    <p:cond delay="0"/>
                                  </p:stCondLst>
                                  <p:childTnLst>
                                    <p:set>
                                      <p:cBhvr>
                                        <p:cTn id="643" dur="1" fill="hold">
                                          <p:stCondLst>
                                            <p:cond delay="0"/>
                                          </p:stCondLst>
                                        </p:cTn>
                                        <p:tgtEl>
                                          <p:spTgt spid="203"/>
                                        </p:tgtEl>
                                        <p:attrNameLst>
                                          <p:attrName>style.visibility</p:attrName>
                                        </p:attrNameLst>
                                      </p:cBhvr>
                                      <p:to>
                                        <p:strVal val="visible"/>
                                      </p:to>
                                    </p:set>
                                    <p:animEffect filter="checkerboard(across)" transition="in">
                                      <p:cBhvr additive="repl">
                                        <p:cTn id="644" dur="5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Πείρος</a:t>
            </a:r>
            <a:endParaRPr b="0" lang="en-US" sz="2300" spc="-1" strike="noStrike">
              <a:solidFill>
                <a:srgbClr val="000000"/>
              </a:solidFill>
              <a:latin typeface="Arial"/>
            </a:endParaRPr>
          </a:p>
        </p:txBody>
      </p:sp>
      <p:sp>
        <p:nvSpPr>
          <p:cNvPr id="205" name="8 - TextBox"/>
          <p:cNvSpPr/>
          <p:nvPr/>
        </p:nvSpPr>
        <p:spPr>
          <a:xfrm>
            <a:off x="611640" y="699480"/>
            <a:ext cx="8064360" cy="155232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800"/>
              </a:spcAft>
            </a:pPr>
            <a:r>
              <a:rPr b="0" lang="el-GR" sz="1900" spc="-1" strike="noStrike">
                <a:solidFill>
                  <a:srgbClr val="000000"/>
                </a:solidFill>
                <a:latin typeface="Calibri"/>
              </a:rPr>
              <a:t>Τρόποι στερέωσης πείρου-εμβόλου-διωστήρα.</a:t>
            </a:r>
            <a:endParaRPr b="0" lang="en-US" sz="1900" spc="-1" strike="noStrike">
              <a:solidFill>
                <a:srgbClr val="000000"/>
              </a:solidFill>
              <a:latin typeface="Arial"/>
            </a:endParaRPr>
          </a:p>
          <a:p>
            <a:pPr>
              <a:lnSpc>
                <a:spcPct val="100000"/>
              </a:lnSpc>
              <a:spcAft>
                <a:spcPts val="601"/>
              </a:spcAft>
            </a:pPr>
            <a:r>
              <a:rPr b="0" lang="el-GR" sz="1900" spc="-1" strike="noStrike">
                <a:solidFill>
                  <a:srgbClr val="000000"/>
                </a:solidFill>
                <a:latin typeface="Calibri"/>
              </a:rPr>
              <a:t>β. Σταθερά προσαρμοσμένος στο διωστήρα και ελεύθερος στους ομφαλούς του εμβόλου. </a:t>
            </a:r>
            <a:endParaRPr b="0" lang="en-US" sz="1900" spc="-1" strike="noStrike">
              <a:solidFill>
                <a:srgbClr val="000000"/>
              </a:solidFill>
              <a:latin typeface="Arial"/>
            </a:endParaRPr>
          </a:p>
          <a:p>
            <a:pPr>
              <a:lnSpc>
                <a:spcPct val="100000"/>
              </a:lnSpc>
              <a:spcAft>
                <a:spcPts val="2401"/>
              </a:spcAft>
            </a:pPr>
            <a:r>
              <a:rPr b="0" lang="el-GR" sz="1900" spc="-1" strike="noStrike">
                <a:solidFill>
                  <a:srgbClr val="000000"/>
                </a:solidFill>
                <a:latin typeface="Calibri"/>
              </a:rPr>
              <a:t>Χρησιμοποιείται σε έμβολα από χυτοσίδηρο ή από αλουμίνιο.</a:t>
            </a:r>
            <a:endParaRPr b="0" lang="en-US" sz="1900" spc="-1" strike="noStrike">
              <a:solidFill>
                <a:srgbClr val="000000"/>
              </a:solidFill>
              <a:latin typeface="Arial"/>
            </a:endParaRPr>
          </a:p>
        </p:txBody>
      </p:sp>
      <p:pic>
        <p:nvPicPr>
          <p:cNvPr id="206" name="Picture 2" descr=""/>
          <p:cNvPicPr/>
          <p:nvPr/>
        </p:nvPicPr>
        <p:blipFill>
          <a:blip r:embed="rId1"/>
          <a:stretch/>
        </p:blipFill>
        <p:spPr>
          <a:xfrm>
            <a:off x="1619640" y="2300760"/>
            <a:ext cx="2016000" cy="2108880"/>
          </a:xfrm>
          <a:prstGeom prst="rect">
            <a:avLst/>
          </a:prstGeom>
          <a:ln w="9525">
            <a:noFill/>
          </a:ln>
        </p:spPr>
      </p:pic>
      <p:pic>
        <p:nvPicPr>
          <p:cNvPr id="207" name="Picture 3" descr=""/>
          <p:cNvPicPr/>
          <p:nvPr/>
        </p:nvPicPr>
        <p:blipFill>
          <a:blip r:embed="rId2"/>
          <a:stretch/>
        </p:blipFill>
        <p:spPr>
          <a:xfrm>
            <a:off x="5138280" y="2283840"/>
            <a:ext cx="2025720" cy="2125800"/>
          </a:xfrm>
          <a:prstGeom prst="rect">
            <a:avLst/>
          </a:prstGeom>
          <a:ln w="9525">
            <a:noFill/>
          </a:ln>
        </p:spPr>
      </p:pic>
      <p:sp>
        <p:nvSpPr>
          <p:cNvPr id="208" name="6 - TextBox"/>
          <p:cNvSpPr/>
          <p:nvPr/>
        </p:nvSpPr>
        <p:spPr>
          <a:xfrm>
            <a:off x="899640" y="4443840"/>
            <a:ext cx="3528000" cy="454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200" spc="-1" strike="noStrike">
                <a:solidFill>
                  <a:srgbClr val="000000"/>
                </a:solidFill>
                <a:latin typeface="Calibri"/>
              </a:rPr>
              <a:t>Ο πείρος είναι σταθερά προσαρμοσμένος με βίδες στον ομφαλό του διωστήρα.</a:t>
            </a:r>
            <a:endParaRPr b="0" lang="en-US" sz="1200" spc="-1" strike="noStrike">
              <a:solidFill>
                <a:srgbClr val="000000"/>
              </a:solidFill>
              <a:latin typeface="Arial"/>
            </a:endParaRPr>
          </a:p>
        </p:txBody>
      </p:sp>
      <p:sp>
        <p:nvSpPr>
          <p:cNvPr id="209" name="7 - TextBox"/>
          <p:cNvSpPr/>
          <p:nvPr/>
        </p:nvSpPr>
        <p:spPr>
          <a:xfrm>
            <a:off x="4428000" y="4443840"/>
            <a:ext cx="3528000" cy="454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200" spc="-1" strike="noStrike">
                <a:solidFill>
                  <a:srgbClr val="000000"/>
                </a:solidFill>
                <a:latin typeface="Calibri"/>
              </a:rPr>
              <a:t>Ο πείρος είναι πρεσαριστά τοποθετημένος στο διωστήρα.</a:t>
            </a:r>
            <a:endParaRPr b="0" lang="en-US" sz="1200" spc="-1" strike="noStrike">
              <a:solidFill>
                <a:srgbClr val="000000"/>
              </a:solidFill>
              <a:latin typeface="Arial"/>
            </a:endParaRPr>
          </a:p>
        </p:txBody>
      </p:sp>
    </p:spTree>
  </p:cSld>
  <p:transition>
    <p:pull dir="rd"/>
  </p:transition>
  <p:timing>
    <p:tnLst>
      <p:par>
        <p:cTn id="645" dur="indefinite" restart="never" nodeType="tmRoot">
          <p:childTnLst>
            <p:seq>
              <p:cTn id="646" dur="indefinite" nodeType="mainSeq">
                <p:childTnLst>
                  <p:par>
                    <p:cTn id="647" fill="hold">
                      <p:stCondLst>
                        <p:cond delay="indefinite"/>
                      </p:stCondLst>
                      <p:childTnLst>
                        <p:par>
                          <p:cTn id="648" fill="hold">
                            <p:stCondLst>
                              <p:cond delay="0"/>
                            </p:stCondLst>
                            <p:childTnLst>
                              <p:par>
                                <p:cTn id="649" nodeType="clickEffect" fill="hold" presetClass="entr" presetID="2" presetSubtype="4">
                                  <p:stCondLst>
                                    <p:cond delay="0"/>
                                  </p:stCondLst>
                                  <p:childTnLst>
                                    <p:set>
                                      <p:cBhvr>
                                        <p:cTn id="650" dur="1" fill="hold">
                                          <p:stCondLst>
                                            <p:cond delay="0"/>
                                          </p:stCondLst>
                                        </p:cTn>
                                        <p:tgtEl>
                                          <p:spTgt spid="205"/>
                                        </p:tgtEl>
                                        <p:attrNameLst>
                                          <p:attrName>style.visibility</p:attrName>
                                        </p:attrNameLst>
                                      </p:cBhvr>
                                      <p:to>
                                        <p:strVal val="visible"/>
                                      </p:to>
                                    </p:set>
                                    <p:anim calcmode="lin" valueType="num">
                                      <p:cBhvr additive="repl">
                                        <p:cTn id="651" dur="500" fill="hold"/>
                                        <p:tgtEl>
                                          <p:spTgt spid="205"/>
                                        </p:tgtEl>
                                        <p:attrNameLst>
                                          <p:attrName>ppt_x</p:attrName>
                                        </p:attrNameLst>
                                      </p:cBhvr>
                                      <p:tavLst>
                                        <p:tav tm="0">
                                          <p:val>
                                            <p:strVal val="#ppt_x"/>
                                          </p:val>
                                        </p:tav>
                                        <p:tav tm="100000">
                                          <p:val>
                                            <p:strVal val="#ppt_x"/>
                                          </p:val>
                                        </p:tav>
                                      </p:tavLst>
                                    </p:anim>
                                    <p:anim calcmode="lin" valueType="num">
                                      <p:cBhvr additive="repl">
                                        <p:cTn id="652" dur="500" fill="hold"/>
                                        <p:tgtEl>
                                          <p:spTgt spid="205"/>
                                        </p:tgtEl>
                                        <p:attrNameLst>
                                          <p:attrName>ppt_y</p:attrName>
                                        </p:attrNameLst>
                                      </p:cBhvr>
                                      <p:tavLst>
                                        <p:tav tm="0">
                                          <p:val>
                                            <p:strVal val="1+#ppt_h/2"/>
                                          </p:val>
                                        </p:tav>
                                        <p:tav tm="100000">
                                          <p:val>
                                            <p:strVal val="#ppt_y"/>
                                          </p:val>
                                        </p:tav>
                                      </p:tavLst>
                                    </p:anim>
                                  </p:childTnLst>
                                </p:cTn>
                              </p:par>
                              <p:par>
                                <p:cTn id="653" nodeType="withEffect" fill="hold" presetClass="entr" presetID="3" presetSubtype="10">
                                  <p:stCondLst>
                                    <p:cond delay="0"/>
                                  </p:stCondLst>
                                  <p:childTnLst>
                                    <p:set>
                                      <p:cBhvr>
                                        <p:cTn id="654" dur="1" fill="hold">
                                          <p:stCondLst>
                                            <p:cond delay="0"/>
                                          </p:stCondLst>
                                        </p:cTn>
                                        <p:tgtEl>
                                          <p:spTgt spid="206"/>
                                        </p:tgtEl>
                                        <p:attrNameLst>
                                          <p:attrName>style.visibility</p:attrName>
                                        </p:attrNameLst>
                                      </p:cBhvr>
                                      <p:to>
                                        <p:strVal val="visible"/>
                                      </p:to>
                                    </p:set>
                                    <p:animEffect filter="blinds(horizontal)" transition="in">
                                      <p:cBhvr additive="repl">
                                        <p:cTn id="655" dur="500"/>
                                        <p:tgtEl>
                                          <p:spTgt spid="206"/>
                                        </p:tgtEl>
                                      </p:cBhvr>
                                    </p:animEffect>
                                  </p:childTnLst>
                                </p:cTn>
                              </p:par>
                              <p:par>
                                <p:cTn id="656" nodeType="withEffect" fill="hold" presetClass="entr" presetID="3" presetSubtype="10">
                                  <p:stCondLst>
                                    <p:cond delay="0"/>
                                  </p:stCondLst>
                                  <p:childTnLst>
                                    <p:set>
                                      <p:cBhvr>
                                        <p:cTn id="657" dur="1" fill="hold">
                                          <p:stCondLst>
                                            <p:cond delay="0"/>
                                          </p:stCondLst>
                                        </p:cTn>
                                        <p:tgtEl>
                                          <p:spTgt spid="208"/>
                                        </p:tgtEl>
                                        <p:attrNameLst>
                                          <p:attrName>style.visibility</p:attrName>
                                        </p:attrNameLst>
                                      </p:cBhvr>
                                      <p:to>
                                        <p:strVal val="visible"/>
                                      </p:to>
                                    </p:set>
                                    <p:animEffect filter="blinds(horizontal)" transition="in">
                                      <p:cBhvr additive="repl">
                                        <p:cTn id="658" dur="500"/>
                                        <p:tgtEl>
                                          <p:spTgt spid="208"/>
                                        </p:tgtEl>
                                      </p:cBhvr>
                                    </p:animEffect>
                                  </p:childTnLst>
                                </p:cTn>
                              </p:par>
                              <p:par>
                                <p:cTn id="659" nodeType="withEffect" fill="hold" presetClass="entr" presetID="3" presetSubtype="10">
                                  <p:stCondLst>
                                    <p:cond delay="0"/>
                                  </p:stCondLst>
                                  <p:childTnLst>
                                    <p:set>
                                      <p:cBhvr>
                                        <p:cTn id="660" dur="1" fill="hold">
                                          <p:stCondLst>
                                            <p:cond delay="0"/>
                                          </p:stCondLst>
                                        </p:cTn>
                                        <p:tgtEl>
                                          <p:spTgt spid="207"/>
                                        </p:tgtEl>
                                        <p:attrNameLst>
                                          <p:attrName>style.visibility</p:attrName>
                                        </p:attrNameLst>
                                      </p:cBhvr>
                                      <p:to>
                                        <p:strVal val="visible"/>
                                      </p:to>
                                    </p:set>
                                    <p:animEffect filter="blinds(horizontal)" transition="in">
                                      <p:cBhvr additive="repl">
                                        <p:cTn id="661" dur="500"/>
                                        <p:tgtEl>
                                          <p:spTgt spid="207"/>
                                        </p:tgtEl>
                                      </p:cBhvr>
                                    </p:animEffect>
                                  </p:childTnLst>
                                </p:cTn>
                              </p:par>
                              <p:par>
                                <p:cTn id="662" nodeType="withEffect" fill="hold" presetClass="entr" presetID="3" presetSubtype="10">
                                  <p:stCondLst>
                                    <p:cond delay="0"/>
                                  </p:stCondLst>
                                  <p:childTnLst>
                                    <p:set>
                                      <p:cBhvr>
                                        <p:cTn id="663" dur="1" fill="hold">
                                          <p:stCondLst>
                                            <p:cond delay="0"/>
                                          </p:stCondLst>
                                        </p:cTn>
                                        <p:tgtEl>
                                          <p:spTgt spid="209"/>
                                        </p:tgtEl>
                                        <p:attrNameLst>
                                          <p:attrName>style.visibility</p:attrName>
                                        </p:attrNameLst>
                                      </p:cBhvr>
                                      <p:to>
                                        <p:strVal val="visible"/>
                                      </p:to>
                                    </p:set>
                                    <p:animEffect filter="blinds(horizontal)" transition="in">
                                      <p:cBhvr additive="repl">
                                        <p:cTn id="664" dur="5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Πείρος</a:t>
            </a:r>
            <a:endParaRPr b="0" lang="en-US" sz="2300" spc="-1" strike="noStrike">
              <a:solidFill>
                <a:srgbClr val="000000"/>
              </a:solidFill>
              <a:latin typeface="Arial"/>
            </a:endParaRPr>
          </a:p>
        </p:txBody>
      </p:sp>
      <p:sp>
        <p:nvSpPr>
          <p:cNvPr id="211" name="8 - TextBox"/>
          <p:cNvSpPr/>
          <p:nvPr/>
        </p:nvSpPr>
        <p:spPr>
          <a:xfrm>
            <a:off x="611640" y="699480"/>
            <a:ext cx="4968360" cy="207036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800"/>
              </a:spcAft>
            </a:pPr>
            <a:r>
              <a:rPr b="0" lang="el-GR" sz="1900" spc="-1" strike="noStrike">
                <a:solidFill>
                  <a:srgbClr val="000000"/>
                </a:solidFill>
                <a:latin typeface="Calibri"/>
              </a:rPr>
              <a:t>Τρόποι στερέωσης πείρου-εμβόλου-διωστήρα.</a:t>
            </a:r>
            <a:endParaRPr b="0" lang="en-US" sz="1900" spc="-1" strike="noStrike">
              <a:solidFill>
                <a:srgbClr val="000000"/>
              </a:solidFill>
              <a:latin typeface="Arial"/>
            </a:endParaRPr>
          </a:p>
          <a:p>
            <a:pPr>
              <a:lnSpc>
                <a:spcPct val="100000"/>
              </a:lnSpc>
              <a:spcAft>
                <a:spcPts val="2401"/>
              </a:spcAft>
            </a:pPr>
            <a:r>
              <a:rPr b="0" lang="el-GR" sz="1900" spc="-1" strike="noStrike">
                <a:solidFill>
                  <a:srgbClr val="000000"/>
                </a:solidFill>
                <a:latin typeface="Calibri"/>
              </a:rPr>
              <a:t>γ. Ο πείρος να είναι ελεύθερος και στα έδρανα του εμβόλου και στο έδρανο του διωστήρα.</a:t>
            </a:r>
            <a:endParaRPr b="0" lang="en-US" sz="1900" spc="-1" strike="noStrike">
              <a:solidFill>
                <a:srgbClr val="000000"/>
              </a:solidFill>
              <a:latin typeface="Arial"/>
            </a:endParaRPr>
          </a:p>
          <a:p>
            <a:pPr>
              <a:lnSpc>
                <a:spcPct val="100000"/>
              </a:lnSpc>
              <a:spcAft>
                <a:spcPts val="2401"/>
              </a:spcAft>
            </a:pPr>
            <a:r>
              <a:rPr b="0" lang="el-GR" sz="1900" spc="-1" strike="noStrike">
                <a:solidFill>
                  <a:srgbClr val="000000"/>
                </a:solidFill>
                <a:latin typeface="Calibri"/>
              </a:rPr>
              <a:t>Χρησιμοποιείται, κυρίως, σε έμβολα από αλουμίνιο.</a:t>
            </a:r>
            <a:endParaRPr b="0" lang="en-US" sz="1900" spc="-1" strike="noStrike">
              <a:solidFill>
                <a:srgbClr val="000000"/>
              </a:solidFill>
              <a:latin typeface="Arial"/>
            </a:endParaRPr>
          </a:p>
        </p:txBody>
      </p:sp>
      <p:sp>
        <p:nvSpPr>
          <p:cNvPr id="212" name="5 - TextBox"/>
          <p:cNvSpPr/>
          <p:nvPr/>
        </p:nvSpPr>
        <p:spPr>
          <a:xfrm>
            <a:off x="5292000" y="3867840"/>
            <a:ext cx="3528000" cy="454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200" spc="-1" strike="noStrike">
                <a:solidFill>
                  <a:srgbClr val="000000"/>
                </a:solidFill>
                <a:latin typeface="Calibri"/>
              </a:rPr>
              <a:t>Ο πείρος είναι ελεύθερος και ως προς το διωστήρα και ως προς το έμβολο (πλήρους πλεύσης).</a:t>
            </a:r>
            <a:endParaRPr b="0" lang="en-US" sz="1200" spc="-1" strike="noStrike">
              <a:solidFill>
                <a:srgbClr val="000000"/>
              </a:solidFill>
              <a:latin typeface="Arial"/>
            </a:endParaRPr>
          </a:p>
        </p:txBody>
      </p:sp>
      <p:pic>
        <p:nvPicPr>
          <p:cNvPr id="213" name="Picture 2" descr=""/>
          <p:cNvPicPr/>
          <p:nvPr/>
        </p:nvPicPr>
        <p:blipFill>
          <a:blip r:embed="rId1"/>
          <a:stretch/>
        </p:blipFill>
        <p:spPr>
          <a:xfrm>
            <a:off x="5753520" y="1131480"/>
            <a:ext cx="2634480" cy="2736000"/>
          </a:xfrm>
          <a:prstGeom prst="rect">
            <a:avLst/>
          </a:prstGeom>
          <a:ln w="9525">
            <a:noFill/>
          </a:ln>
        </p:spPr>
      </p:pic>
    </p:spTree>
  </p:cSld>
  <p:transition>
    <p:pull dir="rd"/>
  </p:transition>
  <p:timing>
    <p:tnLst>
      <p:par>
        <p:cTn id="665" dur="indefinite" restart="never" nodeType="tmRoot">
          <p:childTnLst>
            <p:seq>
              <p:cTn id="666" dur="indefinite" nodeType="mainSeq">
                <p:childTnLst>
                  <p:par>
                    <p:cTn id="667" fill="hold">
                      <p:stCondLst>
                        <p:cond delay="indefinite"/>
                      </p:stCondLst>
                      <p:childTnLst>
                        <p:par>
                          <p:cTn id="668" fill="hold">
                            <p:stCondLst>
                              <p:cond delay="0"/>
                            </p:stCondLst>
                            <p:childTnLst>
                              <p:par>
                                <p:cTn id="669" nodeType="clickEffect" fill="hold" presetClass="entr" presetID="2" presetSubtype="4">
                                  <p:stCondLst>
                                    <p:cond delay="0"/>
                                  </p:stCondLst>
                                  <p:childTnLst>
                                    <p:set>
                                      <p:cBhvr>
                                        <p:cTn id="670" dur="1" fill="hold">
                                          <p:stCondLst>
                                            <p:cond delay="0"/>
                                          </p:stCondLst>
                                        </p:cTn>
                                        <p:tgtEl>
                                          <p:spTgt spid="211"/>
                                        </p:tgtEl>
                                        <p:attrNameLst>
                                          <p:attrName>style.visibility</p:attrName>
                                        </p:attrNameLst>
                                      </p:cBhvr>
                                      <p:to>
                                        <p:strVal val="visible"/>
                                      </p:to>
                                    </p:set>
                                    <p:anim calcmode="lin" valueType="num">
                                      <p:cBhvr additive="repl">
                                        <p:cTn id="671" dur="500" fill="hold"/>
                                        <p:tgtEl>
                                          <p:spTgt spid="211"/>
                                        </p:tgtEl>
                                        <p:attrNameLst>
                                          <p:attrName>ppt_x</p:attrName>
                                        </p:attrNameLst>
                                      </p:cBhvr>
                                      <p:tavLst>
                                        <p:tav tm="0">
                                          <p:val>
                                            <p:strVal val="#ppt_x"/>
                                          </p:val>
                                        </p:tav>
                                        <p:tav tm="100000">
                                          <p:val>
                                            <p:strVal val="#ppt_x"/>
                                          </p:val>
                                        </p:tav>
                                      </p:tavLst>
                                    </p:anim>
                                    <p:anim calcmode="lin" valueType="num">
                                      <p:cBhvr additive="repl">
                                        <p:cTn id="672" dur="500" fill="hold"/>
                                        <p:tgtEl>
                                          <p:spTgt spid="211"/>
                                        </p:tgtEl>
                                        <p:attrNameLst>
                                          <p:attrName>ppt_y</p:attrName>
                                        </p:attrNameLst>
                                      </p:cBhvr>
                                      <p:tavLst>
                                        <p:tav tm="0">
                                          <p:val>
                                            <p:strVal val="1+#ppt_h/2"/>
                                          </p:val>
                                        </p:tav>
                                        <p:tav tm="100000">
                                          <p:val>
                                            <p:strVal val="#ppt_y"/>
                                          </p:val>
                                        </p:tav>
                                      </p:tavLst>
                                    </p:anim>
                                  </p:childTnLst>
                                </p:cTn>
                              </p:par>
                              <p:par>
                                <p:cTn id="673" nodeType="withEffect" fill="hold" presetClass="entr" presetID="5" presetSubtype="10">
                                  <p:stCondLst>
                                    <p:cond delay="0"/>
                                  </p:stCondLst>
                                  <p:childTnLst>
                                    <p:set>
                                      <p:cBhvr>
                                        <p:cTn id="674" dur="1" fill="hold">
                                          <p:stCondLst>
                                            <p:cond delay="0"/>
                                          </p:stCondLst>
                                        </p:cTn>
                                        <p:tgtEl>
                                          <p:spTgt spid="213"/>
                                        </p:tgtEl>
                                        <p:attrNameLst>
                                          <p:attrName>style.visibility</p:attrName>
                                        </p:attrNameLst>
                                      </p:cBhvr>
                                      <p:to>
                                        <p:strVal val="visible"/>
                                      </p:to>
                                    </p:set>
                                    <p:animEffect filter="checkerboard(across)" transition="in">
                                      <p:cBhvr additive="repl">
                                        <p:cTn id="675" dur="500"/>
                                        <p:tgtEl>
                                          <p:spTgt spid="213"/>
                                        </p:tgtEl>
                                      </p:cBhvr>
                                    </p:animEffect>
                                  </p:childTnLst>
                                </p:cTn>
                              </p:par>
                              <p:par>
                                <p:cTn id="676" nodeType="withEffect" fill="hold" presetClass="entr" presetID="5" presetSubtype="10">
                                  <p:stCondLst>
                                    <p:cond delay="0"/>
                                  </p:stCondLst>
                                  <p:childTnLst>
                                    <p:set>
                                      <p:cBhvr>
                                        <p:cTn id="677" dur="1" fill="hold">
                                          <p:stCondLst>
                                            <p:cond delay="0"/>
                                          </p:stCondLst>
                                        </p:cTn>
                                        <p:tgtEl>
                                          <p:spTgt spid="212"/>
                                        </p:tgtEl>
                                        <p:attrNameLst>
                                          <p:attrName>style.visibility</p:attrName>
                                        </p:attrNameLst>
                                      </p:cBhvr>
                                      <p:to>
                                        <p:strVal val="visible"/>
                                      </p:to>
                                    </p:set>
                                    <p:animEffect filter="checkerboard(across)" transition="in">
                                      <p:cBhvr additive="repl">
                                        <p:cTn id="678" dur="5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3 - Οριζόντιος πάπυρος"/>
          <p:cNvSpPr/>
          <p:nvPr/>
        </p:nvSpPr>
        <p:spPr>
          <a:xfrm>
            <a:off x="2123640" y="2067840"/>
            <a:ext cx="4320000" cy="791640"/>
          </a:xfrm>
          <a:prstGeom prst="horizontalScroll">
            <a:avLst>
              <a:gd name="adj" fmla="val 12500"/>
            </a:avLst>
          </a:prstGeom>
          <a:gradFill rotWithShape="0">
            <a:gsLst>
              <a:gs pos="0">
                <a:srgbClr val="8ce9c2"/>
              </a:gs>
              <a:gs pos="100000">
                <a:srgbClr val="f7fefc"/>
              </a:gs>
            </a:gsLst>
            <a:path path="circle">
              <a:fillToRect l="50000" t="100000" r="50000" b="0"/>
            </a:path>
          </a:gradFill>
          <a:ln>
            <a:solidFill>
              <a:srgbClr val="099b73"/>
            </a:solidFill>
            <a:round/>
          </a:ln>
          <a:effectLst>
            <a:outerShdw algn="ctr" blurRad="57240" dir="5400000" dist="38160" rotWithShape="0">
              <a:schemeClr val="phClr">
                <a:shade val="9000"/>
                <a:satMod val="105000"/>
                <a:alpha val="48000"/>
              </a:scheme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gn="ctr">
              <a:lnSpc>
                <a:spcPct val="100000"/>
              </a:lnSpc>
            </a:pPr>
            <a:endParaRPr b="0" lang="el-GR" sz="1800" spc="-1" strike="noStrike">
              <a:solidFill>
                <a:schemeClr val="dk1"/>
              </a:solidFill>
              <a:latin typeface="Constantia"/>
            </a:endParaRPr>
          </a:p>
        </p:txBody>
      </p:sp>
      <p:sp>
        <p:nvSpPr>
          <p:cNvPr id="215" name="5 - TextBox"/>
          <p:cNvSpPr/>
          <p:nvPr/>
        </p:nvSpPr>
        <p:spPr>
          <a:xfrm>
            <a:off x="2195640" y="2211840"/>
            <a:ext cx="4176000" cy="424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200" spc="-1" strike="noStrike">
                <a:solidFill>
                  <a:srgbClr val="000000"/>
                </a:solidFill>
                <a:latin typeface="Constantia"/>
              </a:rPr>
              <a:t>Διωστήρας - Μπιέλα</a:t>
            </a:r>
            <a:endParaRPr b="0" lang="en-US" sz="2200" spc="-1" strike="noStrike">
              <a:solidFill>
                <a:srgbClr val="000000"/>
              </a:solidFill>
              <a:latin typeface="Arial"/>
            </a:endParaRPr>
          </a:p>
        </p:txBody>
      </p:sp>
    </p:spTree>
  </p:cSld>
  <p:transition>
    <p:pull dir="rd"/>
  </p:transition>
  <p:timing>
    <p:tnLst>
      <p:par>
        <p:cTn id="679" dur="indefinite" restart="never" nodeType="tmRoot">
          <p:childTnLst>
            <p:seq>
              <p:cTn id="680" dur="indefinite" nodeType="mainSeq">
                <p:childTnLst>
                  <p:par>
                    <p:cTn id="681" fill="hold">
                      <p:stCondLst>
                        <p:cond delay="0"/>
                      </p:stCondLst>
                      <p:childTnLst>
                        <p:par>
                          <p:cTn id="682" fill="hold">
                            <p:stCondLst>
                              <p:cond delay="0"/>
                            </p:stCondLst>
                            <p:childTnLst>
                              <p:par>
                                <p:cTn id="683" nodeType="withEffect" fill="hold" presetClass="entr" presetID="29">
                                  <p:stCondLst>
                                    <p:cond delay="0"/>
                                  </p:stCondLst>
                                  <p:childTnLst>
                                    <p:set>
                                      <p:cBhvr>
                                        <p:cTn id="684" dur="1" fill="hold">
                                          <p:stCondLst>
                                            <p:cond delay="0"/>
                                          </p:stCondLst>
                                        </p:cTn>
                                        <p:tgtEl>
                                          <p:spTgt spid="215"/>
                                        </p:tgtEl>
                                        <p:attrNameLst>
                                          <p:attrName>style.visibility</p:attrName>
                                        </p:attrNameLst>
                                      </p:cBhvr>
                                      <p:to>
                                        <p:strVal val="visible"/>
                                      </p:to>
                                    </p:set>
                                    <p:anim calcmode="lin" valueType="num">
                                      <p:cBhvr additive="repl">
                                        <p:cTn id="685" dur="1000" fill="hold"/>
                                        <p:tgtEl>
                                          <p:spTgt spid="215"/>
                                        </p:tgtEl>
                                        <p:attrNameLst>
                                          <p:attrName>ppt_x</p:attrName>
                                        </p:attrNameLst>
                                      </p:cBhvr>
                                      <p:tavLst>
                                        <p:tav tm="0">
                                          <p:val>
                                            <p:strVal val="#ppt_x-.2"/>
                                          </p:val>
                                        </p:tav>
                                        <p:tav tm="100000">
                                          <p:val>
                                            <p:strVal val="#ppt_x"/>
                                          </p:val>
                                        </p:tav>
                                      </p:tavLst>
                                    </p:anim>
                                    <p:anim calcmode="lin" valueType="num">
                                      <p:cBhvr additive="repl">
                                        <p:cTn id="686" dur="1000" fill="hold"/>
                                        <p:tgtEl>
                                          <p:spTgt spid="215"/>
                                        </p:tgtEl>
                                        <p:attrNameLst>
                                          <p:attrName>ppt_y</p:attrName>
                                        </p:attrNameLst>
                                      </p:cBhvr>
                                      <p:tavLst>
                                        <p:tav tm="0">
                                          <p:val>
                                            <p:strVal val="#ppt_y"/>
                                          </p:val>
                                        </p:tav>
                                        <p:tav tm="100000">
                                          <p:val>
                                            <p:strVal val="#ppt_y"/>
                                          </p:val>
                                        </p:tav>
                                      </p:tavLst>
                                    </p:anim>
                                    <p:animEffect filter="wipe(right)" transition="in">
                                      <p:cBhvr additive="repl">
                                        <p:cTn id="687"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Διωστήρας (Μπιέλα)</a:t>
            </a:r>
            <a:endParaRPr b="0" lang="en-US" sz="2300" spc="-1" strike="noStrike">
              <a:solidFill>
                <a:srgbClr val="000000"/>
              </a:solidFill>
              <a:latin typeface="Arial"/>
            </a:endParaRPr>
          </a:p>
        </p:txBody>
      </p:sp>
      <p:sp>
        <p:nvSpPr>
          <p:cNvPr id="217" name="8 - TextBox"/>
          <p:cNvSpPr/>
          <p:nvPr/>
        </p:nvSpPr>
        <p:spPr>
          <a:xfrm>
            <a:off x="4212000" y="694440"/>
            <a:ext cx="4680000" cy="39128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Aft>
                <a:spcPts val="1199"/>
              </a:spcAft>
            </a:pPr>
            <a:r>
              <a:rPr b="0" lang="el-GR" sz="1900" spc="-1" strike="noStrike">
                <a:solidFill>
                  <a:srgbClr val="000000"/>
                </a:solidFill>
                <a:latin typeface="Arial"/>
              </a:rPr>
              <a:t>Μέρη διωστήρα (μπιέλα)</a:t>
            </a:r>
            <a:endParaRPr b="0" lang="en-US" sz="1900" spc="-1" strike="noStrike">
              <a:solidFill>
                <a:srgbClr val="000000"/>
              </a:solidFill>
              <a:latin typeface="Arial"/>
            </a:endParaRPr>
          </a:p>
          <a:p>
            <a:pPr algn="just">
              <a:lnSpc>
                <a:spcPct val="100000"/>
              </a:lnSpc>
              <a:spcAft>
                <a:spcPts val="1199"/>
              </a:spcAft>
            </a:pPr>
            <a:r>
              <a:rPr b="0" lang="el-GR" sz="1900" spc="-1" strike="noStrike">
                <a:solidFill>
                  <a:srgbClr val="000000"/>
                </a:solidFill>
                <a:latin typeface="Arial"/>
              </a:rPr>
              <a:t>1) Το «πόδι»</a:t>
            </a:r>
            <a:endParaRPr b="0" lang="en-US" sz="1900" spc="-1" strike="noStrike">
              <a:solidFill>
                <a:srgbClr val="000000"/>
              </a:solidFill>
              <a:latin typeface="Arial"/>
            </a:endParaRPr>
          </a:p>
          <a:p>
            <a:pPr algn="just">
              <a:lnSpc>
                <a:spcPct val="100000"/>
              </a:lnSpc>
              <a:spcAft>
                <a:spcPts val="1199"/>
              </a:spcAft>
            </a:pPr>
            <a:r>
              <a:rPr b="0" lang="el-GR" sz="1900" spc="-1" strike="noStrike">
                <a:solidFill>
                  <a:srgbClr val="000000"/>
                </a:solidFill>
                <a:latin typeface="Arial"/>
              </a:rPr>
              <a:t>2) Ο τριβέας του πείρου</a:t>
            </a:r>
            <a:endParaRPr b="0" lang="en-US" sz="1900" spc="-1" strike="noStrike">
              <a:solidFill>
                <a:srgbClr val="000000"/>
              </a:solidFill>
              <a:latin typeface="Arial"/>
            </a:endParaRPr>
          </a:p>
          <a:p>
            <a:pPr algn="just">
              <a:lnSpc>
                <a:spcPct val="100000"/>
              </a:lnSpc>
              <a:spcAft>
                <a:spcPts val="1199"/>
              </a:spcAft>
            </a:pPr>
            <a:r>
              <a:rPr b="0" lang="el-GR" sz="1900" spc="-1" strike="noStrike">
                <a:solidFill>
                  <a:srgbClr val="000000"/>
                </a:solidFill>
                <a:latin typeface="Arial"/>
              </a:rPr>
              <a:t>3) Ο κορμός</a:t>
            </a:r>
            <a:endParaRPr b="0" lang="en-US" sz="1900" spc="-1" strike="noStrike">
              <a:solidFill>
                <a:srgbClr val="000000"/>
              </a:solidFill>
              <a:latin typeface="Arial"/>
            </a:endParaRPr>
          </a:p>
          <a:p>
            <a:pPr algn="just">
              <a:lnSpc>
                <a:spcPct val="100000"/>
              </a:lnSpc>
              <a:spcAft>
                <a:spcPts val="1199"/>
              </a:spcAft>
            </a:pPr>
            <a:r>
              <a:rPr b="0" lang="el-GR" sz="1900" spc="-1" strike="noStrike">
                <a:solidFill>
                  <a:srgbClr val="000000"/>
                </a:solidFill>
                <a:latin typeface="Arial"/>
              </a:rPr>
              <a:t>4) Ο αγωγός του λαδιού</a:t>
            </a:r>
            <a:endParaRPr b="0" lang="en-US" sz="1900" spc="-1" strike="noStrike">
              <a:solidFill>
                <a:srgbClr val="000000"/>
              </a:solidFill>
              <a:latin typeface="Arial"/>
            </a:endParaRPr>
          </a:p>
          <a:p>
            <a:pPr algn="just">
              <a:lnSpc>
                <a:spcPct val="100000"/>
              </a:lnSpc>
              <a:spcAft>
                <a:spcPts val="1199"/>
              </a:spcAft>
            </a:pPr>
            <a:r>
              <a:rPr b="0" lang="el-GR" sz="1900" spc="-1" strike="noStrike">
                <a:solidFill>
                  <a:srgbClr val="000000"/>
                </a:solidFill>
                <a:latin typeface="Arial"/>
              </a:rPr>
              <a:t>5) Η κεφαλή</a:t>
            </a:r>
            <a:endParaRPr b="0" lang="en-US" sz="1900" spc="-1" strike="noStrike">
              <a:solidFill>
                <a:srgbClr val="000000"/>
              </a:solidFill>
              <a:latin typeface="Arial"/>
            </a:endParaRPr>
          </a:p>
          <a:p>
            <a:pPr algn="just">
              <a:lnSpc>
                <a:spcPct val="100000"/>
              </a:lnSpc>
              <a:spcAft>
                <a:spcPts val="1199"/>
              </a:spcAft>
            </a:pPr>
            <a:r>
              <a:rPr b="0" lang="el-GR" sz="1900" spc="-1" strike="noStrike">
                <a:solidFill>
                  <a:srgbClr val="000000"/>
                </a:solidFill>
                <a:latin typeface="Arial"/>
              </a:rPr>
              <a:t>6) Ο τριβέας του στροφαλοφόρου</a:t>
            </a:r>
            <a:endParaRPr b="0" lang="en-US" sz="1900" spc="-1" strike="noStrike">
              <a:solidFill>
                <a:srgbClr val="000000"/>
              </a:solidFill>
              <a:latin typeface="Arial"/>
            </a:endParaRPr>
          </a:p>
          <a:p>
            <a:pPr algn="just">
              <a:lnSpc>
                <a:spcPct val="100000"/>
              </a:lnSpc>
              <a:spcAft>
                <a:spcPts val="1199"/>
              </a:spcAft>
            </a:pPr>
            <a:r>
              <a:rPr b="0" lang="el-GR" sz="1900" spc="-1" strike="noStrike">
                <a:solidFill>
                  <a:srgbClr val="000000"/>
                </a:solidFill>
                <a:latin typeface="Arial"/>
              </a:rPr>
              <a:t>7) Το κάλυμμα του εδράνου (καβαλέτο)</a:t>
            </a:r>
            <a:endParaRPr b="0" lang="en-US" sz="1900" spc="-1" strike="noStrike">
              <a:solidFill>
                <a:srgbClr val="000000"/>
              </a:solidFill>
              <a:latin typeface="Arial"/>
            </a:endParaRPr>
          </a:p>
          <a:p>
            <a:pPr algn="just">
              <a:lnSpc>
                <a:spcPct val="100000"/>
              </a:lnSpc>
              <a:spcAft>
                <a:spcPts val="1199"/>
              </a:spcAft>
            </a:pPr>
            <a:r>
              <a:rPr b="0" lang="el-GR" sz="1900" spc="-1" strike="noStrike">
                <a:solidFill>
                  <a:srgbClr val="000000"/>
                </a:solidFill>
                <a:latin typeface="Arial"/>
              </a:rPr>
              <a:t>8) 0ι βίδες στερέωσης του καλύμματος</a:t>
            </a:r>
            <a:endParaRPr b="0" lang="en-US" sz="1900" spc="-1" strike="noStrike">
              <a:solidFill>
                <a:srgbClr val="000000"/>
              </a:solidFill>
              <a:latin typeface="Arial"/>
            </a:endParaRPr>
          </a:p>
        </p:txBody>
      </p:sp>
      <p:pic>
        <p:nvPicPr>
          <p:cNvPr id="218" name="Picture 2" descr=""/>
          <p:cNvPicPr/>
          <p:nvPr/>
        </p:nvPicPr>
        <p:blipFill>
          <a:blip r:embed="rId1"/>
          <a:stretch/>
        </p:blipFill>
        <p:spPr>
          <a:xfrm>
            <a:off x="611640" y="1203480"/>
            <a:ext cx="3139560" cy="2376000"/>
          </a:xfrm>
          <a:prstGeom prst="rect">
            <a:avLst/>
          </a:prstGeom>
          <a:ln w="9525">
            <a:noFill/>
          </a:ln>
        </p:spPr>
      </p:pic>
    </p:spTree>
  </p:cSld>
  <p:transition>
    <p:pull dir="rd"/>
  </p:transition>
  <p:timing>
    <p:tnLst>
      <p:par>
        <p:cTn id="688" dur="indefinite" restart="never" nodeType="tmRoot">
          <p:childTnLst>
            <p:seq>
              <p:cTn id="689" dur="indefinite" nodeType="mainSeq">
                <p:childTnLst>
                  <p:par>
                    <p:cTn id="690" fill="hold">
                      <p:stCondLst>
                        <p:cond delay="indefinite"/>
                      </p:stCondLst>
                      <p:childTnLst>
                        <p:par>
                          <p:cTn id="691" fill="hold">
                            <p:stCondLst>
                              <p:cond delay="0"/>
                            </p:stCondLst>
                            <p:childTnLst>
                              <p:par>
                                <p:cTn id="692" nodeType="clickEffect" fill="hold" presetClass="entr" presetID="2" presetSubtype="4">
                                  <p:stCondLst>
                                    <p:cond delay="0"/>
                                  </p:stCondLst>
                                  <p:childTnLst>
                                    <p:set>
                                      <p:cBhvr>
                                        <p:cTn id="693" dur="1" fill="hold">
                                          <p:stCondLst>
                                            <p:cond delay="0"/>
                                          </p:stCondLst>
                                        </p:cTn>
                                        <p:tgtEl>
                                          <p:spTgt spid="217">
                                            <p:txEl>
                                              <p:pRg st="1" end="1"/>
                                            </p:txEl>
                                          </p:spTgt>
                                        </p:tgtEl>
                                        <p:attrNameLst>
                                          <p:attrName>style.visibility</p:attrName>
                                        </p:attrNameLst>
                                      </p:cBhvr>
                                      <p:to>
                                        <p:strVal val="visible"/>
                                      </p:to>
                                    </p:set>
                                    <p:anim calcmode="lin" valueType="num">
                                      <p:cBhvr additive="repl">
                                        <p:cTn id="694" dur="500" fill="hold"/>
                                        <p:tgtEl>
                                          <p:spTgt spid="217">
                                            <p:txEl>
                                              <p:pRg st="1" end="1"/>
                                            </p:txEl>
                                          </p:spTgt>
                                        </p:tgtEl>
                                        <p:attrNameLst>
                                          <p:attrName>ppt_x</p:attrName>
                                        </p:attrNameLst>
                                      </p:cBhvr>
                                      <p:tavLst>
                                        <p:tav tm="0">
                                          <p:val>
                                            <p:strVal val="#ppt_x"/>
                                          </p:val>
                                        </p:tav>
                                        <p:tav tm="100000">
                                          <p:val>
                                            <p:strVal val="#ppt_x"/>
                                          </p:val>
                                        </p:tav>
                                      </p:tavLst>
                                    </p:anim>
                                    <p:anim calcmode="lin" valueType="num">
                                      <p:cBhvr additive="repl">
                                        <p:cTn id="695" dur="500" fill="hold"/>
                                        <p:tgtEl>
                                          <p:spTgt spid="217">
                                            <p:txEl>
                                              <p:pRg st="1" end="1"/>
                                            </p:txEl>
                                          </p:spTgt>
                                        </p:tgtEl>
                                        <p:attrNameLst>
                                          <p:attrName>ppt_y</p:attrName>
                                        </p:attrNameLst>
                                      </p:cBhvr>
                                      <p:tavLst>
                                        <p:tav tm="0">
                                          <p:val>
                                            <p:strVal val="1+#ppt_h/2"/>
                                          </p:val>
                                        </p:tav>
                                        <p:tav tm="100000">
                                          <p:val>
                                            <p:strVal val="#ppt_y"/>
                                          </p:val>
                                        </p:tav>
                                      </p:tavLst>
                                    </p:anim>
                                  </p:childTnLst>
                                </p:cTn>
                              </p:par>
                            </p:childTnLst>
                          </p:cTn>
                        </p:par>
                        <p:par>
                          <p:cTn id="696" fill="hold">
                            <p:stCondLst>
                              <p:cond delay="500"/>
                            </p:stCondLst>
                            <p:childTnLst>
                              <p:par>
                                <p:cTn id="697" nodeType="afterEffect" fill="hold" presetClass="entr" presetID="2" presetSubtype="4">
                                  <p:stCondLst>
                                    <p:cond delay="0"/>
                                  </p:stCondLst>
                                  <p:childTnLst>
                                    <p:set>
                                      <p:cBhvr>
                                        <p:cTn id="698" dur="1" fill="hold">
                                          <p:stCondLst>
                                            <p:cond delay="0"/>
                                          </p:stCondLst>
                                        </p:cTn>
                                        <p:tgtEl>
                                          <p:spTgt spid="217">
                                            <p:txEl>
                                              <p:pRg st="2" end="2"/>
                                            </p:txEl>
                                          </p:spTgt>
                                        </p:tgtEl>
                                        <p:attrNameLst>
                                          <p:attrName>style.visibility</p:attrName>
                                        </p:attrNameLst>
                                      </p:cBhvr>
                                      <p:to>
                                        <p:strVal val="visible"/>
                                      </p:to>
                                    </p:set>
                                    <p:anim calcmode="lin" valueType="num">
                                      <p:cBhvr additive="repl">
                                        <p:cTn id="699" dur="500" fill="hold"/>
                                        <p:tgtEl>
                                          <p:spTgt spid="217">
                                            <p:txEl>
                                              <p:pRg st="2" end="2"/>
                                            </p:txEl>
                                          </p:spTgt>
                                        </p:tgtEl>
                                        <p:attrNameLst>
                                          <p:attrName>ppt_x</p:attrName>
                                        </p:attrNameLst>
                                      </p:cBhvr>
                                      <p:tavLst>
                                        <p:tav tm="0">
                                          <p:val>
                                            <p:strVal val="#ppt_x"/>
                                          </p:val>
                                        </p:tav>
                                        <p:tav tm="100000">
                                          <p:val>
                                            <p:strVal val="#ppt_x"/>
                                          </p:val>
                                        </p:tav>
                                      </p:tavLst>
                                    </p:anim>
                                    <p:anim calcmode="lin" valueType="num">
                                      <p:cBhvr additive="repl">
                                        <p:cTn id="700" dur="500" fill="hold"/>
                                        <p:tgtEl>
                                          <p:spTgt spid="217">
                                            <p:txEl>
                                              <p:pRg st="2" end="2"/>
                                            </p:txEl>
                                          </p:spTgt>
                                        </p:tgtEl>
                                        <p:attrNameLst>
                                          <p:attrName>ppt_y</p:attrName>
                                        </p:attrNameLst>
                                      </p:cBhvr>
                                      <p:tavLst>
                                        <p:tav tm="0">
                                          <p:val>
                                            <p:strVal val="1+#ppt_h/2"/>
                                          </p:val>
                                        </p:tav>
                                        <p:tav tm="100000">
                                          <p:val>
                                            <p:strVal val="#ppt_y"/>
                                          </p:val>
                                        </p:tav>
                                      </p:tavLst>
                                    </p:anim>
                                  </p:childTnLst>
                                </p:cTn>
                              </p:par>
                            </p:childTnLst>
                          </p:cTn>
                        </p:par>
                        <p:par>
                          <p:cTn id="701" fill="hold">
                            <p:stCondLst>
                              <p:cond delay="1000"/>
                            </p:stCondLst>
                            <p:childTnLst>
                              <p:par>
                                <p:cTn id="702" nodeType="afterEffect" fill="hold" presetClass="entr" presetID="2" presetSubtype="4">
                                  <p:stCondLst>
                                    <p:cond delay="0"/>
                                  </p:stCondLst>
                                  <p:childTnLst>
                                    <p:set>
                                      <p:cBhvr>
                                        <p:cTn id="703" dur="1" fill="hold">
                                          <p:stCondLst>
                                            <p:cond delay="0"/>
                                          </p:stCondLst>
                                        </p:cTn>
                                        <p:tgtEl>
                                          <p:spTgt spid="217">
                                            <p:txEl>
                                              <p:pRg st="3" end="3"/>
                                            </p:txEl>
                                          </p:spTgt>
                                        </p:tgtEl>
                                        <p:attrNameLst>
                                          <p:attrName>style.visibility</p:attrName>
                                        </p:attrNameLst>
                                      </p:cBhvr>
                                      <p:to>
                                        <p:strVal val="visible"/>
                                      </p:to>
                                    </p:set>
                                    <p:anim calcmode="lin" valueType="num">
                                      <p:cBhvr additive="repl">
                                        <p:cTn id="704" dur="500" fill="hold"/>
                                        <p:tgtEl>
                                          <p:spTgt spid="217">
                                            <p:txEl>
                                              <p:pRg st="3" end="3"/>
                                            </p:txEl>
                                          </p:spTgt>
                                        </p:tgtEl>
                                        <p:attrNameLst>
                                          <p:attrName>ppt_x</p:attrName>
                                        </p:attrNameLst>
                                      </p:cBhvr>
                                      <p:tavLst>
                                        <p:tav tm="0">
                                          <p:val>
                                            <p:strVal val="#ppt_x"/>
                                          </p:val>
                                        </p:tav>
                                        <p:tav tm="100000">
                                          <p:val>
                                            <p:strVal val="#ppt_x"/>
                                          </p:val>
                                        </p:tav>
                                      </p:tavLst>
                                    </p:anim>
                                    <p:anim calcmode="lin" valueType="num">
                                      <p:cBhvr additive="repl">
                                        <p:cTn id="705" dur="500" fill="hold"/>
                                        <p:tgtEl>
                                          <p:spTgt spid="217">
                                            <p:txEl>
                                              <p:pRg st="3" end="3"/>
                                            </p:txEl>
                                          </p:spTgt>
                                        </p:tgtEl>
                                        <p:attrNameLst>
                                          <p:attrName>ppt_y</p:attrName>
                                        </p:attrNameLst>
                                      </p:cBhvr>
                                      <p:tavLst>
                                        <p:tav tm="0">
                                          <p:val>
                                            <p:strVal val="1+#ppt_h/2"/>
                                          </p:val>
                                        </p:tav>
                                        <p:tav tm="100000">
                                          <p:val>
                                            <p:strVal val="#ppt_y"/>
                                          </p:val>
                                        </p:tav>
                                      </p:tavLst>
                                    </p:anim>
                                  </p:childTnLst>
                                </p:cTn>
                              </p:par>
                            </p:childTnLst>
                          </p:cTn>
                        </p:par>
                        <p:par>
                          <p:cTn id="706" fill="hold">
                            <p:stCondLst>
                              <p:cond delay="1500"/>
                            </p:stCondLst>
                            <p:childTnLst>
                              <p:par>
                                <p:cTn id="707" nodeType="afterEffect" fill="hold" presetClass="entr" presetID="2" presetSubtype="4">
                                  <p:stCondLst>
                                    <p:cond delay="0"/>
                                  </p:stCondLst>
                                  <p:childTnLst>
                                    <p:set>
                                      <p:cBhvr>
                                        <p:cTn id="708" dur="1" fill="hold">
                                          <p:stCondLst>
                                            <p:cond delay="0"/>
                                          </p:stCondLst>
                                        </p:cTn>
                                        <p:tgtEl>
                                          <p:spTgt spid="217">
                                            <p:txEl>
                                              <p:pRg st="4" end="4"/>
                                            </p:txEl>
                                          </p:spTgt>
                                        </p:tgtEl>
                                        <p:attrNameLst>
                                          <p:attrName>style.visibility</p:attrName>
                                        </p:attrNameLst>
                                      </p:cBhvr>
                                      <p:to>
                                        <p:strVal val="visible"/>
                                      </p:to>
                                    </p:set>
                                    <p:anim calcmode="lin" valueType="num">
                                      <p:cBhvr additive="repl">
                                        <p:cTn id="709" dur="500" fill="hold"/>
                                        <p:tgtEl>
                                          <p:spTgt spid="217">
                                            <p:txEl>
                                              <p:pRg st="4" end="4"/>
                                            </p:txEl>
                                          </p:spTgt>
                                        </p:tgtEl>
                                        <p:attrNameLst>
                                          <p:attrName>ppt_x</p:attrName>
                                        </p:attrNameLst>
                                      </p:cBhvr>
                                      <p:tavLst>
                                        <p:tav tm="0">
                                          <p:val>
                                            <p:strVal val="#ppt_x"/>
                                          </p:val>
                                        </p:tav>
                                        <p:tav tm="100000">
                                          <p:val>
                                            <p:strVal val="#ppt_x"/>
                                          </p:val>
                                        </p:tav>
                                      </p:tavLst>
                                    </p:anim>
                                    <p:anim calcmode="lin" valueType="num">
                                      <p:cBhvr additive="repl">
                                        <p:cTn id="710" dur="500" fill="hold"/>
                                        <p:tgtEl>
                                          <p:spTgt spid="217">
                                            <p:txEl>
                                              <p:pRg st="4" end="4"/>
                                            </p:txEl>
                                          </p:spTgt>
                                        </p:tgtEl>
                                        <p:attrNameLst>
                                          <p:attrName>ppt_y</p:attrName>
                                        </p:attrNameLst>
                                      </p:cBhvr>
                                      <p:tavLst>
                                        <p:tav tm="0">
                                          <p:val>
                                            <p:strVal val="1+#ppt_h/2"/>
                                          </p:val>
                                        </p:tav>
                                        <p:tav tm="100000">
                                          <p:val>
                                            <p:strVal val="#ppt_y"/>
                                          </p:val>
                                        </p:tav>
                                      </p:tavLst>
                                    </p:anim>
                                  </p:childTnLst>
                                </p:cTn>
                              </p:par>
                            </p:childTnLst>
                          </p:cTn>
                        </p:par>
                        <p:par>
                          <p:cTn id="711" fill="hold">
                            <p:stCondLst>
                              <p:cond delay="2000"/>
                            </p:stCondLst>
                            <p:childTnLst>
                              <p:par>
                                <p:cTn id="712" nodeType="afterEffect" fill="hold" presetClass="entr" presetID="2" presetSubtype="4">
                                  <p:stCondLst>
                                    <p:cond delay="0"/>
                                  </p:stCondLst>
                                  <p:childTnLst>
                                    <p:set>
                                      <p:cBhvr>
                                        <p:cTn id="713" dur="1" fill="hold">
                                          <p:stCondLst>
                                            <p:cond delay="0"/>
                                          </p:stCondLst>
                                        </p:cTn>
                                        <p:tgtEl>
                                          <p:spTgt spid="217">
                                            <p:txEl>
                                              <p:pRg st="5" end="5"/>
                                            </p:txEl>
                                          </p:spTgt>
                                        </p:tgtEl>
                                        <p:attrNameLst>
                                          <p:attrName>style.visibility</p:attrName>
                                        </p:attrNameLst>
                                      </p:cBhvr>
                                      <p:to>
                                        <p:strVal val="visible"/>
                                      </p:to>
                                    </p:set>
                                    <p:anim calcmode="lin" valueType="num">
                                      <p:cBhvr additive="repl">
                                        <p:cTn id="714" dur="500" fill="hold"/>
                                        <p:tgtEl>
                                          <p:spTgt spid="217">
                                            <p:txEl>
                                              <p:pRg st="5" end="5"/>
                                            </p:txEl>
                                          </p:spTgt>
                                        </p:tgtEl>
                                        <p:attrNameLst>
                                          <p:attrName>ppt_x</p:attrName>
                                        </p:attrNameLst>
                                      </p:cBhvr>
                                      <p:tavLst>
                                        <p:tav tm="0">
                                          <p:val>
                                            <p:strVal val="#ppt_x"/>
                                          </p:val>
                                        </p:tav>
                                        <p:tav tm="100000">
                                          <p:val>
                                            <p:strVal val="#ppt_x"/>
                                          </p:val>
                                        </p:tav>
                                      </p:tavLst>
                                    </p:anim>
                                    <p:anim calcmode="lin" valueType="num">
                                      <p:cBhvr additive="repl">
                                        <p:cTn id="715" dur="500" fill="hold"/>
                                        <p:tgtEl>
                                          <p:spTgt spid="217">
                                            <p:txEl>
                                              <p:pRg st="5" end="5"/>
                                            </p:txEl>
                                          </p:spTgt>
                                        </p:tgtEl>
                                        <p:attrNameLst>
                                          <p:attrName>ppt_y</p:attrName>
                                        </p:attrNameLst>
                                      </p:cBhvr>
                                      <p:tavLst>
                                        <p:tav tm="0">
                                          <p:val>
                                            <p:strVal val="1+#ppt_h/2"/>
                                          </p:val>
                                        </p:tav>
                                        <p:tav tm="100000">
                                          <p:val>
                                            <p:strVal val="#ppt_y"/>
                                          </p:val>
                                        </p:tav>
                                      </p:tavLst>
                                    </p:anim>
                                  </p:childTnLst>
                                </p:cTn>
                              </p:par>
                            </p:childTnLst>
                          </p:cTn>
                        </p:par>
                        <p:par>
                          <p:cTn id="716" fill="hold">
                            <p:stCondLst>
                              <p:cond delay="2500"/>
                            </p:stCondLst>
                            <p:childTnLst>
                              <p:par>
                                <p:cTn id="717" nodeType="afterEffect" fill="hold" presetClass="entr" presetID="2" presetSubtype="4">
                                  <p:stCondLst>
                                    <p:cond delay="0"/>
                                  </p:stCondLst>
                                  <p:childTnLst>
                                    <p:set>
                                      <p:cBhvr>
                                        <p:cTn id="718" dur="1" fill="hold">
                                          <p:stCondLst>
                                            <p:cond delay="0"/>
                                          </p:stCondLst>
                                        </p:cTn>
                                        <p:tgtEl>
                                          <p:spTgt spid="217">
                                            <p:txEl>
                                              <p:pRg st="6" end="6"/>
                                            </p:txEl>
                                          </p:spTgt>
                                        </p:tgtEl>
                                        <p:attrNameLst>
                                          <p:attrName>style.visibility</p:attrName>
                                        </p:attrNameLst>
                                      </p:cBhvr>
                                      <p:to>
                                        <p:strVal val="visible"/>
                                      </p:to>
                                    </p:set>
                                    <p:anim calcmode="lin" valueType="num">
                                      <p:cBhvr additive="repl">
                                        <p:cTn id="719" dur="500" fill="hold"/>
                                        <p:tgtEl>
                                          <p:spTgt spid="217">
                                            <p:txEl>
                                              <p:pRg st="6" end="6"/>
                                            </p:txEl>
                                          </p:spTgt>
                                        </p:tgtEl>
                                        <p:attrNameLst>
                                          <p:attrName>ppt_x</p:attrName>
                                        </p:attrNameLst>
                                      </p:cBhvr>
                                      <p:tavLst>
                                        <p:tav tm="0">
                                          <p:val>
                                            <p:strVal val="#ppt_x"/>
                                          </p:val>
                                        </p:tav>
                                        <p:tav tm="100000">
                                          <p:val>
                                            <p:strVal val="#ppt_x"/>
                                          </p:val>
                                        </p:tav>
                                      </p:tavLst>
                                    </p:anim>
                                    <p:anim calcmode="lin" valueType="num">
                                      <p:cBhvr additive="repl">
                                        <p:cTn id="720" dur="500" fill="hold"/>
                                        <p:tgtEl>
                                          <p:spTgt spid="217">
                                            <p:txEl>
                                              <p:pRg st="6" end="6"/>
                                            </p:txEl>
                                          </p:spTgt>
                                        </p:tgtEl>
                                        <p:attrNameLst>
                                          <p:attrName>ppt_y</p:attrName>
                                        </p:attrNameLst>
                                      </p:cBhvr>
                                      <p:tavLst>
                                        <p:tav tm="0">
                                          <p:val>
                                            <p:strVal val="1+#ppt_h/2"/>
                                          </p:val>
                                        </p:tav>
                                        <p:tav tm="100000">
                                          <p:val>
                                            <p:strVal val="#ppt_y"/>
                                          </p:val>
                                        </p:tav>
                                      </p:tavLst>
                                    </p:anim>
                                  </p:childTnLst>
                                </p:cTn>
                              </p:par>
                            </p:childTnLst>
                          </p:cTn>
                        </p:par>
                        <p:par>
                          <p:cTn id="721" fill="hold">
                            <p:stCondLst>
                              <p:cond delay="3000"/>
                            </p:stCondLst>
                            <p:childTnLst>
                              <p:par>
                                <p:cTn id="722" nodeType="afterEffect" fill="hold" presetClass="entr" presetID="2" presetSubtype="4">
                                  <p:stCondLst>
                                    <p:cond delay="0"/>
                                  </p:stCondLst>
                                  <p:childTnLst>
                                    <p:set>
                                      <p:cBhvr>
                                        <p:cTn id="723" dur="1" fill="hold">
                                          <p:stCondLst>
                                            <p:cond delay="0"/>
                                          </p:stCondLst>
                                        </p:cTn>
                                        <p:tgtEl>
                                          <p:spTgt spid="217">
                                            <p:txEl>
                                              <p:pRg st="7" end="7"/>
                                            </p:txEl>
                                          </p:spTgt>
                                        </p:tgtEl>
                                        <p:attrNameLst>
                                          <p:attrName>style.visibility</p:attrName>
                                        </p:attrNameLst>
                                      </p:cBhvr>
                                      <p:to>
                                        <p:strVal val="visible"/>
                                      </p:to>
                                    </p:set>
                                    <p:anim calcmode="lin" valueType="num">
                                      <p:cBhvr additive="repl">
                                        <p:cTn id="724" dur="500" fill="hold"/>
                                        <p:tgtEl>
                                          <p:spTgt spid="217">
                                            <p:txEl>
                                              <p:pRg st="7" end="7"/>
                                            </p:txEl>
                                          </p:spTgt>
                                        </p:tgtEl>
                                        <p:attrNameLst>
                                          <p:attrName>ppt_x</p:attrName>
                                        </p:attrNameLst>
                                      </p:cBhvr>
                                      <p:tavLst>
                                        <p:tav tm="0">
                                          <p:val>
                                            <p:strVal val="#ppt_x"/>
                                          </p:val>
                                        </p:tav>
                                        <p:tav tm="100000">
                                          <p:val>
                                            <p:strVal val="#ppt_x"/>
                                          </p:val>
                                        </p:tav>
                                      </p:tavLst>
                                    </p:anim>
                                    <p:anim calcmode="lin" valueType="num">
                                      <p:cBhvr additive="repl">
                                        <p:cTn id="725" dur="500" fill="hold"/>
                                        <p:tgtEl>
                                          <p:spTgt spid="217">
                                            <p:txEl>
                                              <p:pRg st="7" end="7"/>
                                            </p:txEl>
                                          </p:spTgt>
                                        </p:tgtEl>
                                        <p:attrNameLst>
                                          <p:attrName>ppt_y</p:attrName>
                                        </p:attrNameLst>
                                      </p:cBhvr>
                                      <p:tavLst>
                                        <p:tav tm="0">
                                          <p:val>
                                            <p:strVal val="1+#ppt_h/2"/>
                                          </p:val>
                                        </p:tav>
                                        <p:tav tm="100000">
                                          <p:val>
                                            <p:strVal val="#ppt_y"/>
                                          </p:val>
                                        </p:tav>
                                      </p:tavLst>
                                    </p:anim>
                                  </p:childTnLst>
                                </p:cTn>
                              </p:par>
                            </p:childTnLst>
                          </p:cTn>
                        </p:par>
                        <p:par>
                          <p:cTn id="726" fill="hold">
                            <p:stCondLst>
                              <p:cond delay="3500"/>
                            </p:stCondLst>
                            <p:childTnLst>
                              <p:par>
                                <p:cTn id="727" nodeType="afterEffect" fill="hold" presetClass="entr" presetID="2" presetSubtype="4">
                                  <p:stCondLst>
                                    <p:cond delay="0"/>
                                  </p:stCondLst>
                                  <p:childTnLst>
                                    <p:set>
                                      <p:cBhvr>
                                        <p:cTn id="728" dur="1" fill="hold">
                                          <p:stCondLst>
                                            <p:cond delay="0"/>
                                          </p:stCondLst>
                                        </p:cTn>
                                        <p:tgtEl>
                                          <p:spTgt spid="217">
                                            <p:txEl>
                                              <p:pRg st="8" end="8"/>
                                            </p:txEl>
                                          </p:spTgt>
                                        </p:tgtEl>
                                        <p:attrNameLst>
                                          <p:attrName>style.visibility</p:attrName>
                                        </p:attrNameLst>
                                      </p:cBhvr>
                                      <p:to>
                                        <p:strVal val="visible"/>
                                      </p:to>
                                    </p:set>
                                    <p:anim calcmode="lin" valueType="num">
                                      <p:cBhvr additive="repl">
                                        <p:cTn id="729" dur="500" fill="hold"/>
                                        <p:tgtEl>
                                          <p:spTgt spid="217">
                                            <p:txEl>
                                              <p:pRg st="8" end="8"/>
                                            </p:txEl>
                                          </p:spTgt>
                                        </p:tgtEl>
                                        <p:attrNameLst>
                                          <p:attrName>ppt_x</p:attrName>
                                        </p:attrNameLst>
                                      </p:cBhvr>
                                      <p:tavLst>
                                        <p:tav tm="0">
                                          <p:val>
                                            <p:strVal val="#ppt_x"/>
                                          </p:val>
                                        </p:tav>
                                        <p:tav tm="100000">
                                          <p:val>
                                            <p:strVal val="#ppt_x"/>
                                          </p:val>
                                        </p:tav>
                                      </p:tavLst>
                                    </p:anim>
                                    <p:anim calcmode="lin" valueType="num">
                                      <p:cBhvr additive="repl">
                                        <p:cTn id="730" dur="500" fill="hold"/>
                                        <p:tgtEl>
                                          <p:spTgt spid="21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Διωστήρας (Μπιέλα)</a:t>
            </a:r>
            <a:endParaRPr b="0" lang="en-US" sz="2300" spc="-1" strike="noStrike">
              <a:solidFill>
                <a:srgbClr val="000000"/>
              </a:solidFill>
              <a:latin typeface="Arial"/>
            </a:endParaRPr>
          </a:p>
        </p:txBody>
      </p:sp>
      <p:sp>
        <p:nvSpPr>
          <p:cNvPr id="220" name="8 - TextBox"/>
          <p:cNvSpPr/>
          <p:nvPr/>
        </p:nvSpPr>
        <p:spPr>
          <a:xfrm>
            <a:off x="611640" y="699480"/>
            <a:ext cx="7848360" cy="3015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2401"/>
              </a:spcAft>
            </a:pPr>
            <a:r>
              <a:rPr b="0" lang="el-GR" sz="1900" spc="-1" strike="noStrike">
                <a:solidFill>
                  <a:srgbClr val="000000"/>
                </a:solidFill>
                <a:latin typeface="Calibri"/>
              </a:rPr>
              <a:t>Προορισμός του διωστήρα είναι να μεταφέρει την κινητική ενέργεια του εμβόλου στο στροφαλοφόρο άξονα, αλλά και αντίστροφα, να μεταφέρει δηλαδή τη δύναμη που χρειάζεται το έμβολο, από το στροφαλοφόρο άξονα, κατά τη φάση της συμπίεσης, κατά κύριο λόγο, και λιγότερο κατά τη φάση της εξαγωγής.</a:t>
            </a:r>
            <a:endParaRPr b="0" lang="en-US" sz="1900" spc="-1" strike="noStrike">
              <a:solidFill>
                <a:srgbClr val="000000"/>
              </a:solidFill>
              <a:latin typeface="Arial"/>
            </a:endParaRPr>
          </a:p>
          <a:p>
            <a:pPr algn="ctr">
              <a:lnSpc>
                <a:spcPct val="100000"/>
              </a:lnSpc>
              <a:spcAft>
                <a:spcPts val="2401"/>
              </a:spcAft>
            </a:pPr>
            <a:r>
              <a:rPr b="0" lang="el-GR" sz="1900" spc="-1" strike="noStrike">
                <a:solidFill>
                  <a:srgbClr val="000000"/>
                </a:solidFill>
                <a:latin typeface="Calibri"/>
              </a:rPr>
              <a:t>Κατά τις φάσεις της εκτόνωσης, της συμπίεσης και της εξαγωγής, ο διωστήρας καταπονείται σε θλίψη και λυγισμό, </a:t>
            </a:r>
            <a:endParaRPr b="0" lang="en-US" sz="1900" spc="-1" strike="noStrike">
              <a:solidFill>
                <a:srgbClr val="000000"/>
              </a:solidFill>
              <a:latin typeface="Arial"/>
            </a:endParaRPr>
          </a:p>
          <a:p>
            <a:pPr algn="ctr">
              <a:lnSpc>
                <a:spcPct val="100000"/>
              </a:lnSpc>
              <a:spcAft>
                <a:spcPts val="2401"/>
              </a:spcAft>
            </a:pPr>
            <a:r>
              <a:rPr b="0" lang="el-GR" sz="1900" spc="-1" strike="noStrike">
                <a:solidFill>
                  <a:srgbClr val="000000"/>
                </a:solidFill>
                <a:latin typeface="Calibri"/>
              </a:rPr>
              <a:t>ενώ κατά τη φάση της εισαγωγής καταπονείται σε εφελκυσμό.</a:t>
            </a:r>
            <a:endParaRPr b="0" lang="en-US" sz="1900" spc="-1" strike="noStrike">
              <a:solidFill>
                <a:srgbClr val="000000"/>
              </a:solidFill>
              <a:latin typeface="Arial"/>
            </a:endParaRPr>
          </a:p>
        </p:txBody>
      </p:sp>
    </p:spTree>
  </p:cSld>
  <p:transition>
    <p:pull dir="rd"/>
  </p:transition>
  <p:timing>
    <p:tnLst>
      <p:par>
        <p:cTn id="731" dur="indefinite" restart="never" nodeType="tmRoot">
          <p:childTnLst>
            <p:seq>
              <p:cTn id="732" dur="indefinite" nodeType="mainSeq">
                <p:childTnLst>
                  <p:par>
                    <p:cTn id="733" fill="hold">
                      <p:stCondLst>
                        <p:cond delay="indefinite"/>
                      </p:stCondLst>
                      <p:childTnLst>
                        <p:par>
                          <p:cTn id="734" fill="hold">
                            <p:stCondLst>
                              <p:cond delay="0"/>
                            </p:stCondLst>
                            <p:childTnLst>
                              <p:par>
                                <p:cTn id="735" nodeType="clickEffect" fill="hold" presetClass="entr" presetID="2" presetSubtype="4">
                                  <p:stCondLst>
                                    <p:cond delay="0"/>
                                  </p:stCondLst>
                                  <p:childTnLst>
                                    <p:set>
                                      <p:cBhvr>
                                        <p:cTn id="736" dur="1" fill="hold">
                                          <p:stCondLst>
                                            <p:cond delay="0"/>
                                          </p:stCondLst>
                                        </p:cTn>
                                        <p:tgtEl>
                                          <p:spTgt spid="220">
                                            <p:txEl>
                                              <p:pRg st="1" end="1"/>
                                            </p:txEl>
                                          </p:spTgt>
                                        </p:tgtEl>
                                        <p:attrNameLst>
                                          <p:attrName>style.visibility</p:attrName>
                                        </p:attrNameLst>
                                      </p:cBhvr>
                                      <p:to>
                                        <p:strVal val="visible"/>
                                      </p:to>
                                    </p:set>
                                    <p:anim calcmode="lin" valueType="num">
                                      <p:cBhvr additive="repl">
                                        <p:cTn id="737" dur="500" fill="hold"/>
                                        <p:tgtEl>
                                          <p:spTgt spid="220">
                                            <p:txEl>
                                              <p:pRg st="1" end="1"/>
                                            </p:txEl>
                                          </p:spTgt>
                                        </p:tgtEl>
                                        <p:attrNameLst>
                                          <p:attrName>ppt_x</p:attrName>
                                        </p:attrNameLst>
                                      </p:cBhvr>
                                      <p:tavLst>
                                        <p:tav tm="0">
                                          <p:val>
                                            <p:strVal val="#ppt_x"/>
                                          </p:val>
                                        </p:tav>
                                        <p:tav tm="100000">
                                          <p:val>
                                            <p:strVal val="#ppt_x"/>
                                          </p:val>
                                        </p:tav>
                                      </p:tavLst>
                                    </p:anim>
                                    <p:anim calcmode="lin" valueType="num">
                                      <p:cBhvr additive="repl">
                                        <p:cTn id="738" dur="500" fill="hold"/>
                                        <p:tgtEl>
                                          <p:spTgt spid="2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39" fill="hold">
                      <p:stCondLst>
                        <p:cond delay="indefinite"/>
                      </p:stCondLst>
                      <p:childTnLst>
                        <p:par>
                          <p:cTn id="740" fill="hold">
                            <p:stCondLst>
                              <p:cond delay="0"/>
                            </p:stCondLst>
                            <p:childTnLst>
                              <p:par>
                                <p:cTn id="741" nodeType="clickEffect" fill="hold" presetClass="entr" presetID="2" presetSubtype="4">
                                  <p:stCondLst>
                                    <p:cond delay="0"/>
                                  </p:stCondLst>
                                  <p:childTnLst>
                                    <p:set>
                                      <p:cBhvr>
                                        <p:cTn id="742" dur="1" fill="hold">
                                          <p:stCondLst>
                                            <p:cond delay="0"/>
                                          </p:stCondLst>
                                        </p:cTn>
                                        <p:tgtEl>
                                          <p:spTgt spid="220">
                                            <p:txEl>
                                              <p:pRg st="2" end="2"/>
                                            </p:txEl>
                                          </p:spTgt>
                                        </p:tgtEl>
                                        <p:attrNameLst>
                                          <p:attrName>style.visibility</p:attrName>
                                        </p:attrNameLst>
                                      </p:cBhvr>
                                      <p:to>
                                        <p:strVal val="visible"/>
                                      </p:to>
                                    </p:set>
                                    <p:anim calcmode="lin" valueType="num">
                                      <p:cBhvr additive="repl">
                                        <p:cTn id="743" dur="500" fill="hold"/>
                                        <p:tgtEl>
                                          <p:spTgt spid="220">
                                            <p:txEl>
                                              <p:pRg st="2" end="2"/>
                                            </p:txEl>
                                          </p:spTgt>
                                        </p:tgtEl>
                                        <p:attrNameLst>
                                          <p:attrName>ppt_x</p:attrName>
                                        </p:attrNameLst>
                                      </p:cBhvr>
                                      <p:tavLst>
                                        <p:tav tm="0">
                                          <p:val>
                                            <p:strVal val="#ppt_x"/>
                                          </p:val>
                                        </p:tav>
                                        <p:tav tm="100000">
                                          <p:val>
                                            <p:strVal val="#ppt_x"/>
                                          </p:val>
                                        </p:tav>
                                      </p:tavLst>
                                    </p:anim>
                                    <p:anim calcmode="lin" valueType="num">
                                      <p:cBhvr additive="repl">
                                        <p:cTn id="744" dur="500" fill="hold"/>
                                        <p:tgtEl>
                                          <p:spTgt spid="2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Διωστήρας (Μπιέλα)</a:t>
            </a:r>
            <a:endParaRPr b="0" lang="en-US" sz="2300" spc="-1" strike="noStrike">
              <a:solidFill>
                <a:srgbClr val="000000"/>
              </a:solidFill>
              <a:latin typeface="Arial"/>
            </a:endParaRPr>
          </a:p>
        </p:txBody>
      </p:sp>
      <p:sp>
        <p:nvSpPr>
          <p:cNvPr id="222" name="8 - TextBox"/>
          <p:cNvSpPr/>
          <p:nvPr/>
        </p:nvSpPr>
        <p:spPr>
          <a:xfrm>
            <a:off x="611640" y="699480"/>
            <a:ext cx="4248000" cy="3578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2401"/>
              </a:spcAft>
            </a:pPr>
            <a:r>
              <a:rPr b="0" lang="el-GR" sz="1900" spc="-1" strike="noStrike">
                <a:solidFill>
                  <a:srgbClr val="000000"/>
                </a:solidFill>
                <a:latin typeface="Calibri"/>
              </a:rPr>
              <a:t>Το υλικό κατασκευής του διωστήρα είναι ο σφυρήλατος χάλυβας και, κατά γενικό κανόνα, το σχήμα της διατομής του είναι διπλό ταυ. </a:t>
            </a:r>
            <a:endParaRPr b="0" lang="en-US" sz="1900" spc="-1" strike="noStrike">
              <a:solidFill>
                <a:srgbClr val="000000"/>
              </a:solidFill>
              <a:latin typeface="Arial"/>
            </a:endParaRPr>
          </a:p>
          <a:p>
            <a:pPr algn="ctr">
              <a:lnSpc>
                <a:spcPct val="100000"/>
              </a:lnSpc>
              <a:spcAft>
                <a:spcPts val="2401"/>
              </a:spcAft>
            </a:pPr>
            <a:r>
              <a:rPr b="0" lang="el-GR" sz="1900" spc="-1" strike="noStrike">
                <a:solidFill>
                  <a:srgbClr val="000000"/>
                </a:solidFill>
                <a:latin typeface="Calibri"/>
              </a:rPr>
              <a:t>Η σύνδεση του διωστήρα με το στροφαλοφόρο άξονα γίνεται μέσω διαιρούμενων εδράνων (κουζινέτων) και με την παρεμβολή τριβέων, που συνήθως είναι διαιρούμενοι τριβείς ολίσθησης και λιγότερο ένσφαιροι τριβείς (ρουλμάν).</a:t>
            </a:r>
            <a:endParaRPr b="0" lang="en-US" sz="1900" spc="-1" strike="noStrike">
              <a:solidFill>
                <a:srgbClr val="000000"/>
              </a:solidFill>
              <a:latin typeface="Arial"/>
            </a:endParaRPr>
          </a:p>
        </p:txBody>
      </p:sp>
      <p:pic>
        <p:nvPicPr>
          <p:cNvPr id="223" name="Picture 2" descr="https://www.moto-accessories.gr/img/products/polini_210_0007.jpg"/>
          <p:cNvPicPr/>
          <p:nvPr/>
        </p:nvPicPr>
        <p:blipFill>
          <a:blip r:embed="rId1"/>
          <a:srcRect l="0" t="9512" r="0" b="14362"/>
          <a:stretch/>
        </p:blipFill>
        <p:spPr>
          <a:xfrm>
            <a:off x="6280560" y="2283840"/>
            <a:ext cx="1891800" cy="1151640"/>
          </a:xfrm>
          <a:prstGeom prst="rect">
            <a:avLst/>
          </a:prstGeom>
          <a:ln w="0">
            <a:noFill/>
          </a:ln>
        </p:spPr>
      </p:pic>
      <p:pic>
        <p:nvPicPr>
          <p:cNvPr id="224" name="Picture 4" descr="http://billsrebuilts.gr/estore/components/com_virtuemart/shop_image/product/HOT_ROD__________4eb818fbee774.jpg"/>
          <p:cNvPicPr/>
          <p:nvPr/>
        </p:nvPicPr>
        <p:blipFill>
          <a:blip r:embed="rId2"/>
          <a:srcRect l="0" t="27724" r="0" b="11802"/>
          <a:stretch/>
        </p:blipFill>
        <p:spPr>
          <a:xfrm>
            <a:off x="6094080" y="3507840"/>
            <a:ext cx="2222280" cy="1007640"/>
          </a:xfrm>
          <a:prstGeom prst="rect">
            <a:avLst/>
          </a:prstGeom>
          <a:ln w="0">
            <a:noFill/>
          </a:ln>
        </p:spPr>
      </p:pic>
      <p:pic>
        <p:nvPicPr>
          <p:cNvPr id="225" name="Picture 6" descr="http://images.autoline-eu.gr/s/antallaktiko-diostirasJCB-3CX-4CX---1_big--13063018584343761000.jpg"/>
          <p:cNvPicPr/>
          <p:nvPr/>
        </p:nvPicPr>
        <p:blipFill>
          <a:blip r:embed="rId3"/>
          <a:stretch/>
        </p:blipFill>
        <p:spPr>
          <a:xfrm>
            <a:off x="6156000" y="555480"/>
            <a:ext cx="1920960" cy="1312560"/>
          </a:xfrm>
          <a:prstGeom prst="rect">
            <a:avLst/>
          </a:prstGeom>
          <a:ln w="0">
            <a:noFill/>
          </a:ln>
        </p:spPr>
      </p:pic>
    </p:spTree>
  </p:cSld>
  <p:transition>
    <p:pull dir="rd"/>
  </p:transition>
  <p:timing>
    <p:tnLst>
      <p:par>
        <p:cTn id="745" dur="indefinite" restart="never" nodeType="tmRoot">
          <p:childTnLst>
            <p:seq>
              <p:cTn id="746" dur="indefinite" nodeType="mainSeq">
                <p:childTnLst>
                  <p:par>
                    <p:cTn id="747" fill="hold">
                      <p:stCondLst>
                        <p:cond delay="indefinite"/>
                      </p:stCondLst>
                      <p:childTnLst>
                        <p:par>
                          <p:cTn id="748" fill="hold">
                            <p:stCondLst>
                              <p:cond delay="0"/>
                            </p:stCondLst>
                            <p:childTnLst>
                              <p:par>
                                <p:cTn id="749" nodeType="clickEffect" fill="hold" presetClass="entr" presetID="2" presetSubtype="4">
                                  <p:stCondLst>
                                    <p:cond delay="0"/>
                                  </p:stCondLst>
                                  <p:childTnLst>
                                    <p:set>
                                      <p:cBhvr>
                                        <p:cTn id="750" dur="1" fill="hold">
                                          <p:stCondLst>
                                            <p:cond delay="0"/>
                                          </p:stCondLst>
                                        </p:cTn>
                                        <p:tgtEl>
                                          <p:spTgt spid="222">
                                            <p:txEl>
                                              <p:pRg st="0" end="0"/>
                                            </p:txEl>
                                          </p:spTgt>
                                        </p:tgtEl>
                                        <p:attrNameLst>
                                          <p:attrName>style.visibility</p:attrName>
                                        </p:attrNameLst>
                                      </p:cBhvr>
                                      <p:to>
                                        <p:strVal val="visible"/>
                                      </p:to>
                                    </p:set>
                                    <p:anim calcmode="lin" valueType="num">
                                      <p:cBhvr additive="repl">
                                        <p:cTn id="751" dur="500" fill="hold"/>
                                        <p:tgtEl>
                                          <p:spTgt spid="222">
                                            <p:txEl>
                                              <p:pRg st="0" end="0"/>
                                            </p:txEl>
                                          </p:spTgt>
                                        </p:tgtEl>
                                        <p:attrNameLst>
                                          <p:attrName>ppt_x</p:attrName>
                                        </p:attrNameLst>
                                      </p:cBhvr>
                                      <p:tavLst>
                                        <p:tav tm="0">
                                          <p:val>
                                            <p:strVal val="#ppt_x"/>
                                          </p:val>
                                        </p:tav>
                                        <p:tav tm="100000">
                                          <p:val>
                                            <p:strVal val="#ppt_x"/>
                                          </p:val>
                                        </p:tav>
                                      </p:tavLst>
                                    </p:anim>
                                    <p:anim calcmode="lin" valueType="num">
                                      <p:cBhvr additive="repl">
                                        <p:cTn id="752" dur="500" fill="hold"/>
                                        <p:tgtEl>
                                          <p:spTgt spid="2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3" fill="hold">
                      <p:stCondLst>
                        <p:cond delay="indefinite"/>
                      </p:stCondLst>
                      <p:childTnLst>
                        <p:par>
                          <p:cTn id="754" fill="hold">
                            <p:stCondLst>
                              <p:cond delay="0"/>
                            </p:stCondLst>
                            <p:childTnLst>
                              <p:par>
                                <p:cTn id="755" nodeType="clickEffect" fill="hold" presetClass="entr" presetID="2" presetSubtype="4">
                                  <p:stCondLst>
                                    <p:cond delay="0"/>
                                  </p:stCondLst>
                                  <p:childTnLst>
                                    <p:set>
                                      <p:cBhvr>
                                        <p:cTn id="756" dur="1" fill="hold">
                                          <p:stCondLst>
                                            <p:cond delay="0"/>
                                          </p:stCondLst>
                                        </p:cTn>
                                        <p:tgtEl>
                                          <p:spTgt spid="222">
                                            <p:txEl>
                                              <p:pRg st="1" end="1"/>
                                            </p:txEl>
                                          </p:spTgt>
                                        </p:tgtEl>
                                        <p:attrNameLst>
                                          <p:attrName>style.visibility</p:attrName>
                                        </p:attrNameLst>
                                      </p:cBhvr>
                                      <p:to>
                                        <p:strVal val="visible"/>
                                      </p:to>
                                    </p:set>
                                    <p:anim calcmode="lin" valueType="num">
                                      <p:cBhvr additive="repl">
                                        <p:cTn id="757" dur="500" fill="hold"/>
                                        <p:tgtEl>
                                          <p:spTgt spid="222">
                                            <p:txEl>
                                              <p:pRg st="1" end="1"/>
                                            </p:txEl>
                                          </p:spTgt>
                                        </p:tgtEl>
                                        <p:attrNameLst>
                                          <p:attrName>ppt_x</p:attrName>
                                        </p:attrNameLst>
                                      </p:cBhvr>
                                      <p:tavLst>
                                        <p:tav tm="0">
                                          <p:val>
                                            <p:strVal val="#ppt_x"/>
                                          </p:val>
                                        </p:tav>
                                        <p:tav tm="100000">
                                          <p:val>
                                            <p:strVal val="#ppt_x"/>
                                          </p:val>
                                        </p:tav>
                                      </p:tavLst>
                                    </p:anim>
                                    <p:anim calcmode="lin" valueType="num">
                                      <p:cBhvr additive="repl">
                                        <p:cTn id="758" dur="500" fill="hold"/>
                                        <p:tgtEl>
                                          <p:spTgt spid="2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Διωστήρας (Μπιέλα)</a:t>
            </a:r>
            <a:endParaRPr b="0" lang="en-US" sz="2300" spc="-1" strike="noStrike">
              <a:solidFill>
                <a:srgbClr val="000000"/>
              </a:solidFill>
              <a:latin typeface="Arial"/>
            </a:endParaRPr>
          </a:p>
        </p:txBody>
      </p:sp>
      <p:sp>
        <p:nvSpPr>
          <p:cNvPr id="227" name="8 - TextBox"/>
          <p:cNvSpPr/>
          <p:nvPr/>
        </p:nvSpPr>
        <p:spPr>
          <a:xfrm>
            <a:off x="683640" y="984240"/>
            <a:ext cx="4176000" cy="2496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2999"/>
              </a:spcAft>
            </a:pPr>
            <a:r>
              <a:rPr b="0" lang="el-GR" sz="1900" spc="-1" strike="noStrike">
                <a:solidFill>
                  <a:srgbClr val="000000"/>
                </a:solidFill>
                <a:latin typeface="Calibri"/>
              </a:rPr>
              <a:t>Οι τριβείς ολίσθησης είναι κατασκευασμένοι από χάλυβα και στην εσωτερική πλευρά τους επικαλύπτονται με ειδικό υλικό κατά της τριβής. </a:t>
            </a:r>
            <a:endParaRPr b="0" lang="en-US" sz="1900" spc="-1" strike="noStrike">
              <a:solidFill>
                <a:srgbClr val="000000"/>
              </a:solidFill>
              <a:latin typeface="Arial"/>
            </a:endParaRPr>
          </a:p>
          <a:p>
            <a:pPr algn="ctr">
              <a:lnSpc>
                <a:spcPct val="100000"/>
              </a:lnSpc>
              <a:spcAft>
                <a:spcPts val="2401"/>
              </a:spcAft>
            </a:pPr>
            <a:r>
              <a:rPr b="0" lang="el-GR" sz="1900" spc="-1" strike="noStrike">
                <a:solidFill>
                  <a:srgbClr val="000000"/>
                </a:solidFill>
                <a:latin typeface="Calibri"/>
              </a:rPr>
              <a:t>Κάθε ημικύλινδρος έχει μια προεξοχή που κάθεται σε αντίστοιχη εσοχή των δύο κομματιών του εδράνου. </a:t>
            </a:r>
            <a:endParaRPr b="0" lang="en-US" sz="1900" spc="-1" strike="noStrike">
              <a:solidFill>
                <a:srgbClr val="000000"/>
              </a:solidFill>
              <a:latin typeface="Arial"/>
            </a:endParaRPr>
          </a:p>
        </p:txBody>
      </p:sp>
      <p:sp>
        <p:nvSpPr>
          <p:cNvPr id="228" name="AutoShape 2"/>
          <p:cNvSpPr/>
          <p:nvPr/>
        </p:nvSpPr>
        <p:spPr>
          <a:xfrm>
            <a:off x="63360" y="-13644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pic>
        <p:nvPicPr>
          <p:cNvPr id="229" name="Picture 6" descr="http://hps-ltd.gr/wp-content/uploads/2014/02/bottom-end-bearings-1-960x500.jpg"/>
          <p:cNvPicPr/>
          <p:nvPr/>
        </p:nvPicPr>
        <p:blipFill>
          <a:blip r:embed="rId1"/>
          <a:stretch/>
        </p:blipFill>
        <p:spPr>
          <a:xfrm>
            <a:off x="5004000" y="1347480"/>
            <a:ext cx="3888000" cy="2025000"/>
          </a:xfrm>
          <a:prstGeom prst="rect">
            <a:avLst/>
          </a:prstGeom>
          <a:ln w="0">
            <a:noFill/>
          </a:ln>
        </p:spPr>
      </p:pic>
    </p:spTree>
  </p:cSld>
  <p:transition>
    <p:pull dir="rd"/>
  </p:transition>
  <p:timing>
    <p:tnLst>
      <p:par>
        <p:cTn id="759" dur="indefinite" restart="never" nodeType="tmRoot">
          <p:childTnLst>
            <p:seq>
              <p:cTn id="760" dur="indefinite" nodeType="mainSeq">
                <p:childTnLst>
                  <p:par>
                    <p:cTn id="761" fill="hold">
                      <p:stCondLst>
                        <p:cond delay="indefinite"/>
                      </p:stCondLst>
                      <p:childTnLst>
                        <p:par>
                          <p:cTn id="762" fill="hold">
                            <p:stCondLst>
                              <p:cond delay="0"/>
                            </p:stCondLst>
                            <p:childTnLst>
                              <p:par>
                                <p:cTn id="763" nodeType="clickEffect" fill="hold" presetClass="entr" presetID="2" presetSubtype="4">
                                  <p:stCondLst>
                                    <p:cond delay="0"/>
                                  </p:stCondLst>
                                  <p:childTnLst>
                                    <p:set>
                                      <p:cBhvr>
                                        <p:cTn id="764" dur="1" fill="hold">
                                          <p:stCondLst>
                                            <p:cond delay="0"/>
                                          </p:stCondLst>
                                        </p:cTn>
                                        <p:tgtEl>
                                          <p:spTgt spid="227">
                                            <p:txEl>
                                              <p:pRg st="0" end="0"/>
                                            </p:txEl>
                                          </p:spTgt>
                                        </p:tgtEl>
                                        <p:attrNameLst>
                                          <p:attrName>style.visibility</p:attrName>
                                        </p:attrNameLst>
                                      </p:cBhvr>
                                      <p:to>
                                        <p:strVal val="visible"/>
                                      </p:to>
                                    </p:set>
                                    <p:anim calcmode="lin" valueType="num">
                                      <p:cBhvr additive="repl">
                                        <p:cTn id="765" dur="500" fill="hold"/>
                                        <p:tgtEl>
                                          <p:spTgt spid="227">
                                            <p:txEl>
                                              <p:pRg st="0" end="0"/>
                                            </p:txEl>
                                          </p:spTgt>
                                        </p:tgtEl>
                                        <p:attrNameLst>
                                          <p:attrName>ppt_x</p:attrName>
                                        </p:attrNameLst>
                                      </p:cBhvr>
                                      <p:tavLst>
                                        <p:tav tm="0">
                                          <p:val>
                                            <p:strVal val="#ppt_x"/>
                                          </p:val>
                                        </p:tav>
                                        <p:tav tm="100000">
                                          <p:val>
                                            <p:strVal val="#ppt_x"/>
                                          </p:val>
                                        </p:tav>
                                      </p:tavLst>
                                    </p:anim>
                                    <p:anim calcmode="lin" valueType="num">
                                      <p:cBhvr additive="repl">
                                        <p:cTn id="766" dur="500" fill="hold"/>
                                        <p:tgtEl>
                                          <p:spTgt spid="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67" fill="hold">
                      <p:stCondLst>
                        <p:cond delay="indefinite"/>
                      </p:stCondLst>
                      <p:childTnLst>
                        <p:par>
                          <p:cTn id="768" fill="hold">
                            <p:stCondLst>
                              <p:cond delay="0"/>
                            </p:stCondLst>
                            <p:childTnLst>
                              <p:par>
                                <p:cTn id="769" nodeType="clickEffect" fill="hold" presetClass="entr" presetID="2" presetSubtype="4">
                                  <p:stCondLst>
                                    <p:cond delay="0"/>
                                  </p:stCondLst>
                                  <p:childTnLst>
                                    <p:set>
                                      <p:cBhvr>
                                        <p:cTn id="770" dur="1" fill="hold">
                                          <p:stCondLst>
                                            <p:cond delay="0"/>
                                          </p:stCondLst>
                                        </p:cTn>
                                        <p:tgtEl>
                                          <p:spTgt spid="227">
                                            <p:txEl>
                                              <p:pRg st="1" end="1"/>
                                            </p:txEl>
                                          </p:spTgt>
                                        </p:tgtEl>
                                        <p:attrNameLst>
                                          <p:attrName>style.visibility</p:attrName>
                                        </p:attrNameLst>
                                      </p:cBhvr>
                                      <p:to>
                                        <p:strVal val="visible"/>
                                      </p:to>
                                    </p:set>
                                    <p:anim calcmode="lin" valueType="num">
                                      <p:cBhvr additive="repl">
                                        <p:cTn id="771" dur="500" fill="hold"/>
                                        <p:tgtEl>
                                          <p:spTgt spid="227">
                                            <p:txEl>
                                              <p:pRg st="1" end="1"/>
                                            </p:txEl>
                                          </p:spTgt>
                                        </p:tgtEl>
                                        <p:attrNameLst>
                                          <p:attrName>ppt_x</p:attrName>
                                        </p:attrNameLst>
                                      </p:cBhvr>
                                      <p:tavLst>
                                        <p:tav tm="0">
                                          <p:val>
                                            <p:strVal val="#ppt_x"/>
                                          </p:val>
                                        </p:tav>
                                        <p:tav tm="100000">
                                          <p:val>
                                            <p:strVal val="#ppt_x"/>
                                          </p:val>
                                        </p:tav>
                                      </p:tavLst>
                                    </p:anim>
                                    <p:anim calcmode="lin" valueType="num">
                                      <p:cBhvr additive="repl">
                                        <p:cTn id="772" dur="500" fill="hold"/>
                                        <p:tgtEl>
                                          <p:spTgt spid="2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Διωστήρας (Μπιέλα)</a:t>
            </a:r>
            <a:endParaRPr b="0" lang="en-US" sz="2300" spc="-1" strike="noStrike">
              <a:solidFill>
                <a:srgbClr val="000000"/>
              </a:solidFill>
              <a:latin typeface="Arial"/>
            </a:endParaRPr>
          </a:p>
        </p:txBody>
      </p:sp>
      <p:sp>
        <p:nvSpPr>
          <p:cNvPr id="231" name="8 - TextBox"/>
          <p:cNvSpPr/>
          <p:nvPr/>
        </p:nvSpPr>
        <p:spPr>
          <a:xfrm>
            <a:off x="467640" y="984240"/>
            <a:ext cx="4392000" cy="3075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2999"/>
              </a:spcAft>
            </a:pPr>
            <a:r>
              <a:rPr b="0" lang="el-GR" sz="1900" spc="-1" strike="noStrike">
                <a:solidFill>
                  <a:srgbClr val="000000"/>
                </a:solidFill>
                <a:latin typeface="Calibri"/>
              </a:rPr>
              <a:t>Οι προεξοχές και οι εσοχές χρειάζονται, για να μη μπορούν τα δύο τμήματα του τριβέα να γυρίζουν μέσα στο έδρανο παρασυρόμενα από τον στροφέα του στροφάλου. </a:t>
            </a:r>
            <a:endParaRPr b="0" lang="en-US" sz="1900" spc="-1" strike="noStrike">
              <a:solidFill>
                <a:srgbClr val="000000"/>
              </a:solidFill>
              <a:latin typeface="Arial"/>
            </a:endParaRPr>
          </a:p>
          <a:p>
            <a:pPr algn="ctr">
              <a:lnSpc>
                <a:spcPct val="100000"/>
              </a:lnSpc>
              <a:spcAft>
                <a:spcPts val="2999"/>
              </a:spcAft>
            </a:pPr>
            <a:r>
              <a:rPr b="0" lang="el-GR" sz="1900" spc="-1" strike="noStrike">
                <a:solidFill>
                  <a:srgbClr val="000000"/>
                </a:solidFill>
                <a:latin typeface="Calibri"/>
              </a:rPr>
              <a:t>Η λίπανση των επιφανειών των τριβέων γίνεται με λάδι που φθάνει στα κομβία των διωστήρων μέσω οπών από τα κομβία βάσης του στροφαλοφόρου άξονα.</a:t>
            </a:r>
            <a:endParaRPr b="0" lang="en-US" sz="1900" spc="-1" strike="noStrike">
              <a:solidFill>
                <a:srgbClr val="000000"/>
              </a:solidFill>
              <a:latin typeface="Arial"/>
            </a:endParaRPr>
          </a:p>
        </p:txBody>
      </p:sp>
      <p:sp>
        <p:nvSpPr>
          <p:cNvPr id="232" name="AutoShape 2"/>
          <p:cNvSpPr/>
          <p:nvPr/>
        </p:nvSpPr>
        <p:spPr>
          <a:xfrm>
            <a:off x="63360" y="-13644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pic>
        <p:nvPicPr>
          <p:cNvPr id="233" name="Picture 2" descr="http://images.autoline-eu.gr/s/antallaktiko-diostiras--1_big--13022520093123625200.jpg"/>
          <p:cNvPicPr/>
          <p:nvPr/>
        </p:nvPicPr>
        <p:blipFill>
          <a:blip r:embed="rId1"/>
          <a:srcRect l="7674" t="10614" r="13017" b="9514"/>
          <a:stretch/>
        </p:blipFill>
        <p:spPr>
          <a:xfrm>
            <a:off x="4932000" y="1348920"/>
            <a:ext cx="3528000" cy="2446920"/>
          </a:xfrm>
          <a:prstGeom prst="rect">
            <a:avLst/>
          </a:prstGeom>
          <a:ln w="0">
            <a:noFill/>
          </a:ln>
        </p:spPr>
      </p:pic>
    </p:spTree>
  </p:cSld>
  <p:transition>
    <p:pull dir="rd"/>
  </p:transition>
  <p:timing>
    <p:tnLst>
      <p:par>
        <p:cTn id="773" dur="indefinite" restart="never" nodeType="tmRoot">
          <p:childTnLst>
            <p:seq>
              <p:cTn id="774" dur="indefinite" nodeType="mainSeq">
                <p:childTnLst>
                  <p:par>
                    <p:cTn id="775" fill="hold">
                      <p:stCondLst>
                        <p:cond delay="indefinite"/>
                      </p:stCondLst>
                      <p:childTnLst>
                        <p:par>
                          <p:cTn id="776" fill="hold">
                            <p:stCondLst>
                              <p:cond delay="0"/>
                            </p:stCondLst>
                            <p:childTnLst>
                              <p:par>
                                <p:cTn id="777" nodeType="clickEffect" fill="hold" presetClass="entr" presetID="2" presetSubtype="4">
                                  <p:stCondLst>
                                    <p:cond delay="0"/>
                                  </p:stCondLst>
                                  <p:childTnLst>
                                    <p:set>
                                      <p:cBhvr>
                                        <p:cTn id="778" dur="1" fill="hold">
                                          <p:stCondLst>
                                            <p:cond delay="0"/>
                                          </p:stCondLst>
                                        </p:cTn>
                                        <p:tgtEl>
                                          <p:spTgt spid="231">
                                            <p:txEl>
                                              <p:pRg st="0" end="0"/>
                                            </p:txEl>
                                          </p:spTgt>
                                        </p:tgtEl>
                                        <p:attrNameLst>
                                          <p:attrName>style.visibility</p:attrName>
                                        </p:attrNameLst>
                                      </p:cBhvr>
                                      <p:to>
                                        <p:strVal val="visible"/>
                                      </p:to>
                                    </p:set>
                                    <p:anim calcmode="lin" valueType="num">
                                      <p:cBhvr additive="repl">
                                        <p:cTn id="779" dur="500" fill="hold"/>
                                        <p:tgtEl>
                                          <p:spTgt spid="231">
                                            <p:txEl>
                                              <p:pRg st="0" end="0"/>
                                            </p:txEl>
                                          </p:spTgt>
                                        </p:tgtEl>
                                        <p:attrNameLst>
                                          <p:attrName>ppt_x</p:attrName>
                                        </p:attrNameLst>
                                      </p:cBhvr>
                                      <p:tavLst>
                                        <p:tav tm="0">
                                          <p:val>
                                            <p:strVal val="#ppt_x"/>
                                          </p:val>
                                        </p:tav>
                                        <p:tav tm="100000">
                                          <p:val>
                                            <p:strVal val="#ppt_x"/>
                                          </p:val>
                                        </p:tav>
                                      </p:tavLst>
                                    </p:anim>
                                    <p:anim calcmode="lin" valueType="num">
                                      <p:cBhvr additive="repl">
                                        <p:cTn id="780" dur="500" fill="hold"/>
                                        <p:tgtEl>
                                          <p:spTgt spid="2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81" fill="hold">
                      <p:stCondLst>
                        <p:cond delay="indefinite"/>
                      </p:stCondLst>
                      <p:childTnLst>
                        <p:par>
                          <p:cTn id="782" fill="hold">
                            <p:stCondLst>
                              <p:cond delay="0"/>
                            </p:stCondLst>
                            <p:childTnLst>
                              <p:par>
                                <p:cTn id="783" nodeType="clickEffect" fill="hold" presetClass="entr" presetID="2" presetSubtype="4">
                                  <p:stCondLst>
                                    <p:cond delay="0"/>
                                  </p:stCondLst>
                                  <p:childTnLst>
                                    <p:set>
                                      <p:cBhvr>
                                        <p:cTn id="784" dur="1" fill="hold">
                                          <p:stCondLst>
                                            <p:cond delay="0"/>
                                          </p:stCondLst>
                                        </p:cTn>
                                        <p:tgtEl>
                                          <p:spTgt spid="231">
                                            <p:txEl>
                                              <p:pRg st="1" end="1"/>
                                            </p:txEl>
                                          </p:spTgt>
                                        </p:tgtEl>
                                        <p:attrNameLst>
                                          <p:attrName>style.visibility</p:attrName>
                                        </p:attrNameLst>
                                      </p:cBhvr>
                                      <p:to>
                                        <p:strVal val="visible"/>
                                      </p:to>
                                    </p:set>
                                    <p:anim calcmode="lin" valueType="num">
                                      <p:cBhvr additive="repl">
                                        <p:cTn id="785" dur="500" fill="hold"/>
                                        <p:tgtEl>
                                          <p:spTgt spid="231">
                                            <p:txEl>
                                              <p:pRg st="1" end="1"/>
                                            </p:txEl>
                                          </p:spTgt>
                                        </p:tgtEl>
                                        <p:attrNameLst>
                                          <p:attrName>ppt_x</p:attrName>
                                        </p:attrNameLst>
                                      </p:cBhvr>
                                      <p:tavLst>
                                        <p:tav tm="0">
                                          <p:val>
                                            <p:strVal val="#ppt_x"/>
                                          </p:val>
                                        </p:tav>
                                        <p:tav tm="100000">
                                          <p:val>
                                            <p:strVal val="#ppt_x"/>
                                          </p:val>
                                        </p:tav>
                                      </p:tavLst>
                                    </p:anim>
                                    <p:anim calcmode="lin" valueType="num">
                                      <p:cBhvr additive="repl">
                                        <p:cTn id="786" dur="500" fill="hold"/>
                                        <p:tgtEl>
                                          <p:spTgt spid="2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3 - Οριζόντιος πάπυρος"/>
          <p:cNvSpPr/>
          <p:nvPr/>
        </p:nvSpPr>
        <p:spPr>
          <a:xfrm>
            <a:off x="2123640" y="2067840"/>
            <a:ext cx="4320000" cy="791640"/>
          </a:xfrm>
          <a:prstGeom prst="horizontalScroll">
            <a:avLst>
              <a:gd name="adj" fmla="val 12500"/>
            </a:avLst>
          </a:prstGeom>
          <a:gradFill rotWithShape="0">
            <a:gsLst>
              <a:gs pos="0">
                <a:srgbClr val="8ce9c2"/>
              </a:gs>
              <a:gs pos="100000">
                <a:srgbClr val="f7fefc"/>
              </a:gs>
            </a:gsLst>
            <a:path path="circle">
              <a:fillToRect l="50000" t="100000" r="50000" b="0"/>
            </a:path>
          </a:gradFill>
          <a:ln>
            <a:solidFill>
              <a:srgbClr val="099b73"/>
            </a:solidFill>
            <a:round/>
          </a:ln>
          <a:effectLst>
            <a:outerShdw algn="ctr" blurRad="57240" dir="5400000" dist="38160" rotWithShape="0">
              <a:schemeClr val="phClr">
                <a:shade val="9000"/>
                <a:satMod val="105000"/>
                <a:alpha val="48000"/>
              </a:scheme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gn="ctr">
              <a:lnSpc>
                <a:spcPct val="100000"/>
              </a:lnSpc>
            </a:pPr>
            <a:endParaRPr b="0" lang="el-GR" sz="1800" spc="-1" strike="noStrike">
              <a:solidFill>
                <a:schemeClr val="dk1"/>
              </a:solidFill>
              <a:latin typeface="Constantia"/>
            </a:endParaRPr>
          </a:p>
        </p:txBody>
      </p:sp>
      <p:sp>
        <p:nvSpPr>
          <p:cNvPr id="235" name="5 - TextBox"/>
          <p:cNvSpPr/>
          <p:nvPr/>
        </p:nvSpPr>
        <p:spPr>
          <a:xfrm>
            <a:off x="2195640" y="2211840"/>
            <a:ext cx="4176000" cy="424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200" spc="-1" strike="noStrike">
                <a:solidFill>
                  <a:srgbClr val="000000"/>
                </a:solidFill>
                <a:latin typeface="Constantia"/>
              </a:rPr>
              <a:t>Στροφαλοφόρος Άξονας</a:t>
            </a:r>
            <a:endParaRPr b="0" lang="en-US" sz="2200" spc="-1" strike="noStrike">
              <a:solidFill>
                <a:srgbClr val="000000"/>
              </a:solidFill>
              <a:latin typeface="Arial"/>
            </a:endParaRPr>
          </a:p>
        </p:txBody>
      </p:sp>
    </p:spTree>
  </p:cSld>
  <p:transition>
    <p:pull dir="rd"/>
  </p:transition>
  <p:timing>
    <p:tnLst>
      <p:par>
        <p:cTn id="787" dur="indefinite" restart="never" nodeType="tmRoot">
          <p:childTnLst>
            <p:seq>
              <p:cTn id="788" dur="indefinite" nodeType="mainSeq">
                <p:childTnLst>
                  <p:par>
                    <p:cTn id="789" fill="hold">
                      <p:stCondLst>
                        <p:cond delay="0"/>
                      </p:stCondLst>
                      <p:childTnLst>
                        <p:par>
                          <p:cTn id="790" fill="hold">
                            <p:stCondLst>
                              <p:cond delay="0"/>
                            </p:stCondLst>
                            <p:childTnLst>
                              <p:par>
                                <p:cTn id="791" nodeType="withEffect" fill="hold" presetClass="entr" presetID="29">
                                  <p:stCondLst>
                                    <p:cond delay="0"/>
                                  </p:stCondLst>
                                  <p:childTnLst>
                                    <p:set>
                                      <p:cBhvr>
                                        <p:cTn id="792" dur="1" fill="hold">
                                          <p:stCondLst>
                                            <p:cond delay="0"/>
                                          </p:stCondLst>
                                        </p:cTn>
                                        <p:tgtEl>
                                          <p:spTgt spid="235"/>
                                        </p:tgtEl>
                                        <p:attrNameLst>
                                          <p:attrName>style.visibility</p:attrName>
                                        </p:attrNameLst>
                                      </p:cBhvr>
                                      <p:to>
                                        <p:strVal val="visible"/>
                                      </p:to>
                                    </p:set>
                                    <p:anim calcmode="lin" valueType="num">
                                      <p:cBhvr additive="repl">
                                        <p:cTn id="793" dur="1000" fill="hold"/>
                                        <p:tgtEl>
                                          <p:spTgt spid="235"/>
                                        </p:tgtEl>
                                        <p:attrNameLst>
                                          <p:attrName>ppt_x</p:attrName>
                                        </p:attrNameLst>
                                      </p:cBhvr>
                                      <p:tavLst>
                                        <p:tav tm="0">
                                          <p:val>
                                            <p:strVal val="#ppt_x-.2"/>
                                          </p:val>
                                        </p:tav>
                                        <p:tav tm="100000">
                                          <p:val>
                                            <p:strVal val="#ppt_x"/>
                                          </p:val>
                                        </p:tav>
                                      </p:tavLst>
                                    </p:anim>
                                    <p:anim calcmode="lin" valueType="num">
                                      <p:cBhvr additive="repl">
                                        <p:cTn id="794" dur="1000" fill="hold"/>
                                        <p:tgtEl>
                                          <p:spTgt spid="235"/>
                                        </p:tgtEl>
                                        <p:attrNameLst>
                                          <p:attrName>ppt_y</p:attrName>
                                        </p:attrNameLst>
                                      </p:cBhvr>
                                      <p:tavLst>
                                        <p:tav tm="0">
                                          <p:val>
                                            <p:strVal val="#ppt_y"/>
                                          </p:val>
                                        </p:tav>
                                        <p:tav tm="100000">
                                          <p:val>
                                            <p:strVal val="#ppt_y"/>
                                          </p:val>
                                        </p:tav>
                                      </p:tavLst>
                                    </p:anim>
                                    <p:animEffect filter="wipe(right)" transition="in">
                                      <p:cBhvr additive="repl">
                                        <p:cTn id="795"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Κύλινδρος</a:t>
            </a:r>
            <a:endParaRPr b="0" lang="en-US" sz="2300" spc="-1" strike="noStrike">
              <a:solidFill>
                <a:srgbClr val="000000"/>
              </a:solidFill>
              <a:latin typeface="Arial"/>
            </a:endParaRPr>
          </a:p>
        </p:txBody>
      </p:sp>
      <p:sp>
        <p:nvSpPr>
          <p:cNvPr id="94" name="8 - TextBox"/>
          <p:cNvSpPr/>
          <p:nvPr/>
        </p:nvSpPr>
        <p:spPr>
          <a:xfrm>
            <a:off x="395640" y="699480"/>
            <a:ext cx="6336360" cy="957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Ο κύλινδρος είναι το μεγαλύτερο τμήμα του κινητήρα και μπορεί να χαρακτηρισθεί ως το τμήμα εκείνο, επάνω στο οποίο συναρμολογείται ολόκληρος ο κινητήρας. </a:t>
            </a:r>
            <a:endParaRPr b="0" lang="en-US" sz="1900" spc="-1" strike="noStrike">
              <a:solidFill>
                <a:srgbClr val="000000"/>
              </a:solidFill>
              <a:latin typeface="Arial"/>
            </a:endParaRPr>
          </a:p>
        </p:txBody>
      </p:sp>
      <p:sp>
        <p:nvSpPr>
          <p:cNvPr id="95" name="9 - TextBox"/>
          <p:cNvSpPr/>
          <p:nvPr/>
        </p:nvSpPr>
        <p:spPr>
          <a:xfrm>
            <a:off x="4572000" y="2401560"/>
            <a:ext cx="4104000" cy="21157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Συνήθως, ο κινητήρας περιλαμβάνει περισσότερους από έναν κυλίνδρους, οι οποίοι διαμορφώνονται σε ένα ενιαίο κομμάτι μετάλλου και αποτελούν το σώμα των κυλίνδρων (τον κορμό ή το μπλοκ του κινητήρα - μονομπλόκ) </a:t>
            </a:r>
            <a:endParaRPr b="0" lang="en-US" sz="1900" spc="-1" strike="noStrike">
              <a:solidFill>
                <a:srgbClr val="000000"/>
              </a:solidFill>
              <a:latin typeface="Arial"/>
            </a:endParaRPr>
          </a:p>
        </p:txBody>
      </p:sp>
      <p:pic>
        <p:nvPicPr>
          <p:cNvPr id="96" name="Picture 2" descr="http://photo.moobilo.de/0009/78403417.thumb.jpg"/>
          <p:cNvPicPr/>
          <p:nvPr/>
        </p:nvPicPr>
        <p:blipFill>
          <a:blip r:embed="rId1"/>
          <a:srcRect l="0" t="17637" r="36999" b="19363"/>
          <a:stretch/>
        </p:blipFill>
        <p:spPr>
          <a:xfrm>
            <a:off x="6660360" y="627480"/>
            <a:ext cx="1367640" cy="1367640"/>
          </a:xfrm>
          <a:prstGeom prst="rect">
            <a:avLst/>
          </a:prstGeom>
          <a:ln w="0">
            <a:noFill/>
          </a:ln>
        </p:spPr>
      </p:pic>
      <p:pic>
        <p:nvPicPr>
          <p:cNvPr id="97" name="Picture 4" descr="http://ti-einai.gr/img/5878/kylindros-ston-kinitira.jpg"/>
          <p:cNvPicPr/>
          <p:nvPr/>
        </p:nvPicPr>
        <p:blipFill>
          <a:blip r:embed="rId2"/>
          <a:srcRect l="0" t="2898" r="0" b="4333"/>
          <a:stretch/>
        </p:blipFill>
        <p:spPr>
          <a:xfrm>
            <a:off x="947520" y="2067840"/>
            <a:ext cx="3408120" cy="2304000"/>
          </a:xfrm>
          <a:prstGeom prst="rect">
            <a:avLst/>
          </a:prstGeom>
          <a:ln w="0">
            <a:noFill/>
          </a:ln>
        </p:spPr>
      </p:pic>
    </p:spTree>
  </p:cSld>
  <p:transition>
    <p:pull dir="rd"/>
  </p:transition>
  <p:timing>
    <p:tnLst>
      <p:par>
        <p:cTn id="26" dur="indefinite" restart="never" nodeType="tmRoot">
          <p:childTnLst>
            <p:seq>
              <p:cTn id="27" dur="indefinite" nodeType="mainSeq">
                <p:childTnLst>
                  <p:par>
                    <p:cTn id="28" fill="hold">
                      <p:stCondLst>
                        <p:cond delay="indefinite"/>
                      </p:stCondLst>
                      <p:childTnLst>
                        <p:par>
                          <p:cTn id="29" fill="hold">
                            <p:stCondLst>
                              <p:cond delay="0"/>
                            </p:stCondLst>
                            <p:childTnLst>
                              <p:par>
                                <p:cTn id="30" nodeType="clickEffect" fill="hold" presetClass="entr" presetID="2" presetSubtype="4">
                                  <p:stCondLst>
                                    <p:cond delay="0"/>
                                  </p:stCondLst>
                                  <p:childTnLst>
                                    <p:set>
                                      <p:cBhvr>
                                        <p:cTn id="31" dur="1" fill="hold">
                                          <p:stCondLst>
                                            <p:cond delay="0"/>
                                          </p:stCondLst>
                                        </p:cTn>
                                        <p:tgtEl>
                                          <p:spTgt spid="95"/>
                                        </p:tgtEl>
                                        <p:attrNameLst>
                                          <p:attrName>style.visibility</p:attrName>
                                        </p:attrNameLst>
                                      </p:cBhvr>
                                      <p:to>
                                        <p:strVal val="visible"/>
                                      </p:to>
                                    </p:set>
                                    <p:anim calcmode="lin" valueType="num">
                                      <p:cBhvr additive="repl">
                                        <p:cTn id="32" dur="500" fill="hold"/>
                                        <p:tgtEl>
                                          <p:spTgt spid="95"/>
                                        </p:tgtEl>
                                        <p:attrNameLst>
                                          <p:attrName>ppt_x</p:attrName>
                                        </p:attrNameLst>
                                      </p:cBhvr>
                                      <p:tavLst>
                                        <p:tav tm="0">
                                          <p:val>
                                            <p:strVal val="#ppt_x"/>
                                          </p:val>
                                        </p:tav>
                                        <p:tav tm="100000">
                                          <p:val>
                                            <p:strVal val="#ppt_x"/>
                                          </p:val>
                                        </p:tav>
                                      </p:tavLst>
                                    </p:anim>
                                    <p:anim calcmode="lin" valueType="num">
                                      <p:cBhvr additive="repl">
                                        <p:cTn id="33" dur="500" fill="hold"/>
                                        <p:tgtEl>
                                          <p:spTgt spid="95"/>
                                        </p:tgtEl>
                                        <p:attrNameLst>
                                          <p:attrName>ppt_y</p:attrName>
                                        </p:attrNameLst>
                                      </p:cBhvr>
                                      <p:tavLst>
                                        <p:tav tm="0">
                                          <p:val>
                                            <p:strVal val="1+#ppt_h/2"/>
                                          </p:val>
                                        </p:tav>
                                        <p:tav tm="100000">
                                          <p:val>
                                            <p:strVal val="#ppt_y"/>
                                          </p:val>
                                        </p:tav>
                                      </p:tavLst>
                                    </p:anim>
                                  </p:childTnLst>
                                </p:cTn>
                              </p:par>
                              <p:par>
                                <p:cTn id="34" nodeType="withEffect" fill="hold" presetClass="entr" presetID="5" presetSubtype="10">
                                  <p:stCondLst>
                                    <p:cond delay="0"/>
                                  </p:stCondLst>
                                  <p:childTnLst>
                                    <p:set>
                                      <p:cBhvr>
                                        <p:cTn id="35" dur="1" fill="hold">
                                          <p:stCondLst>
                                            <p:cond delay="0"/>
                                          </p:stCondLst>
                                        </p:cTn>
                                        <p:tgtEl>
                                          <p:spTgt spid="96"/>
                                        </p:tgtEl>
                                        <p:attrNameLst>
                                          <p:attrName>style.visibility</p:attrName>
                                        </p:attrNameLst>
                                      </p:cBhvr>
                                      <p:to>
                                        <p:strVal val="visible"/>
                                      </p:to>
                                    </p:set>
                                    <p:animEffect filter="checkerboard(across)" transition="in">
                                      <p:cBhvr additive="repl">
                                        <p:cTn id="36" dur="500"/>
                                        <p:tgtEl>
                                          <p:spTgt spid="96"/>
                                        </p:tgtEl>
                                      </p:cBhvr>
                                    </p:animEffect>
                                  </p:childTnLst>
                                </p:cTn>
                              </p:par>
                              <p:par>
                                <p:cTn id="37" nodeType="withEffect" fill="hold" presetClass="entr" presetID="5" presetSubtype="10">
                                  <p:stCondLst>
                                    <p:cond delay="0"/>
                                  </p:stCondLst>
                                  <p:childTnLst>
                                    <p:set>
                                      <p:cBhvr>
                                        <p:cTn id="38" dur="1" fill="hold">
                                          <p:stCondLst>
                                            <p:cond delay="0"/>
                                          </p:stCondLst>
                                        </p:cTn>
                                        <p:tgtEl>
                                          <p:spTgt spid="97"/>
                                        </p:tgtEl>
                                        <p:attrNameLst>
                                          <p:attrName>style.visibility</p:attrName>
                                        </p:attrNameLst>
                                      </p:cBhvr>
                                      <p:to>
                                        <p:strVal val="visible"/>
                                      </p:to>
                                    </p:set>
                                    <p:animEffect filter="checkerboard(across)" transition="in">
                                      <p:cBhvr additive="repl">
                                        <p:cTn id="39" dur="5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Στροφαλοφόρος άξονας</a:t>
            </a:r>
            <a:endParaRPr b="0" lang="en-US" sz="2300" spc="-1" strike="noStrike">
              <a:solidFill>
                <a:srgbClr val="000000"/>
              </a:solidFill>
              <a:latin typeface="Arial"/>
            </a:endParaRPr>
          </a:p>
        </p:txBody>
      </p:sp>
      <p:sp>
        <p:nvSpPr>
          <p:cNvPr id="237" name="8 - TextBox"/>
          <p:cNvSpPr/>
          <p:nvPr/>
        </p:nvSpPr>
        <p:spPr>
          <a:xfrm>
            <a:off x="539640" y="2715840"/>
            <a:ext cx="7848360" cy="1826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Arial"/>
              </a:rPr>
              <a:t>Ο προορισμός του στροφαλοφόρου άξονα είναι να μετατρέπει, με τη βοήθεια των στροφάλων, την παλινδρομική κίνηση του εμβόλου σε περιστροφική.</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Arial"/>
              </a:rPr>
              <a:t>Ο στροφαλοφόρος άξονας στους περισσότερους κινητήρες είναι ενιαίος και κατασκευάζεται από σφυρήλατο χάλυβα για μεγαλύτερη αντοχή.</a:t>
            </a:r>
            <a:endParaRPr b="0" lang="en-US" sz="1900" spc="-1" strike="noStrike">
              <a:solidFill>
                <a:srgbClr val="000000"/>
              </a:solidFill>
              <a:latin typeface="Arial"/>
            </a:endParaRPr>
          </a:p>
        </p:txBody>
      </p:sp>
      <p:sp>
        <p:nvSpPr>
          <p:cNvPr id="238"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
        <p:nvSpPr>
          <p:cNvPr id="239"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pic>
        <p:nvPicPr>
          <p:cNvPr id="240" name="Picture 6" descr="https://theartofcars.files.wordpress.com/2010/12/crank-shaft11.jpg"/>
          <p:cNvPicPr/>
          <p:nvPr/>
        </p:nvPicPr>
        <p:blipFill>
          <a:blip r:embed="rId1"/>
          <a:srcRect l="0" t="29551" r="0" b="26124"/>
          <a:stretch/>
        </p:blipFill>
        <p:spPr>
          <a:xfrm>
            <a:off x="1403640" y="699480"/>
            <a:ext cx="6349320" cy="1728000"/>
          </a:xfrm>
          <a:prstGeom prst="rect">
            <a:avLst/>
          </a:prstGeom>
          <a:ln cap="sq" w="88900">
            <a:solidFill>
              <a:srgbClr val="ffffff"/>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Tree>
  </p:cSld>
  <p:transition>
    <p:pull dir="rd"/>
  </p:transition>
  <p:timing>
    <p:tnLst>
      <p:par>
        <p:cTn id="796" dur="indefinite" restart="never" nodeType="tmRoot">
          <p:childTnLst>
            <p:seq>
              <p:cTn id="797" dur="indefinite" nodeType="mainSeq">
                <p:childTnLst>
                  <p:par>
                    <p:cTn id="798" fill="hold">
                      <p:stCondLst>
                        <p:cond delay="indefinite"/>
                      </p:stCondLst>
                      <p:childTnLst>
                        <p:par>
                          <p:cTn id="799" fill="hold">
                            <p:stCondLst>
                              <p:cond delay="0"/>
                            </p:stCondLst>
                            <p:childTnLst>
                              <p:par>
                                <p:cTn id="800" nodeType="clickEffect" fill="hold" presetClass="entr" presetID="2" presetSubtype="4">
                                  <p:stCondLst>
                                    <p:cond delay="0"/>
                                  </p:stCondLst>
                                  <p:childTnLst>
                                    <p:set>
                                      <p:cBhvr>
                                        <p:cTn id="801" dur="1" fill="hold">
                                          <p:stCondLst>
                                            <p:cond delay="0"/>
                                          </p:stCondLst>
                                        </p:cTn>
                                        <p:tgtEl>
                                          <p:spTgt spid="237">
                                            <p:txEl>
                                              <p:pRg st="0" end="0"/>
                                            </p:txEl>
                                          </p:spTgt>
                                        </p:tgtEl>
                                        <p:attrNameLst>
                                          <p:attrName>style.visibility</p:attrName>
                                        </p:attrNameLst>
                                      </p:cBhvr>
                                      <p:to>
                                        <p:strVal val="visible"/>
                                      </p:to>
                                    </p:set>
                                    <p:anim calcmode="lin" valueType="num">
                                      <p:cBhvr additive="repl">
                                        <p:cTn id="802" dur="500" fill="hold"/>
                                        <p:tgtEl>
                                          <p:spTgt spid="237">
                                            <p:txEl>
                                              <p:pRg st="0" end="0"/>
                                            </p:txEl>
                                          </p:spTgt>
                                        </p:tgtEl>
                                        <p:attrNameLst>
                                          <p:attrName>ppt_x</p:attrName>
                                        </p:attrNameLst>
                                      </p:cBhvr>
                                      <p:tavLst>
                                        <p:tav tm="0">
                                          <p:val>
                                            <p:strVal val="#ppt_x"/>
                                          </p:val>
                                        </p:tav>
                                        <p:tav tm="100000">
                                          <p:val>
                                            <p:strVal val="#ppt_x"/>
                                          </p:val>
                                        </p:tav>
                                      </p:tavLst>
                                    </p:anim>
                                    <p:anim calcmode="lin" valueType="num">
                                      <p:cBhvr additive="repl">
                                        <p:cTn id="803" dur="500" fill="hold"/>
                                        <p:tgtEl>
                                          <p:spTgt spid="2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04" fill="hold">
                      <p:stCondLst>
                        <p:cond delay="indefinite"/>
                      </p:stCondLst>
                      <p:childTnLst>
                        <p:par>
                          <p:cTn id="805" fill="hold">
                            <p:stCondLst>
                              <p:cond delay="0"/>
                            </p:stCondLst>
                            <p:childTnLst>
                              <p:par>
                                <p:cTn id="806" nodeType="clickEffect" fill="hold" presetClass="entr" presetID="2" presetSubtype="4">
                                  <p:stCondLst>
                                    <p:cond delay="0"/>
                                  </p:stCondLst>
                                  <p:childTnLst>
                                    <p:set>
                                      <p:cBhvr>
                                        <p:cTn id="807" dur="1" fill="hold">
                                          <p:stCondLst>
                                            <p:cond delay="0"/>
                                          </p:stCondLst>
                                        </p:cTn>
                                        <p:tgtEl>
                                          <p:spTgt spid="237">
                                            <p:txEl>
                                              <p:pRg st="2" end="2"/>
                                            </p:txEl>
                                          </p:spTgt>
                                        </p:tgtEl>
                                        <p:attrNameLst>
                                          <p:attrName>style.visibility</p:attrName>
                                        </p:attrNameLst>
                                      </p:cBhvr>
                                      <p:to>
                                        <p:strVal val="visible"/>
                                      </p:to>
                                    </p:set>
                                    <p:anim calcmode="lin" valueType="num">
                                      <p:cBhvr additive="repl">
                                        <p:cTn id="808" dur="500" fill="hold"/>
                                        <p:tgtEl>
                                          <p:spTgt spid="237">
                                            <p:txEl>
                                              <p:pRg st="2" end="2"/>
                                            </p:txEl>
                                          </p:spTgt>
                                        </p:tgtEl>
                                        <p:attrNameLst>
                                          <p:attrName>ppt_x</p:attrName>
                                        </p:attrNameLst>
                                      </p:cBhvr>
                                      <p:tavLst>
                                        <p:tav tm="0">
                                          <p:val>
                                            <p:strVal val="#ppt_x"/>
                                          </p:val>
                                        </p:tav>
                                        <p:tav tm="100000">
                                          <p:val>
                                            <p:strVal val="#ppt_x"/>
                                          </p:val>
                                        </p:tav>
                                      </p:tavLst>
                                    </p:anim>
                                    <p:anim calcmode="lin" valueType="num">
                                      <p:cBhvr additive="repl">
                                        <p:cTn id="809" dur="500" fill="hold"/>
                                        <p:tgtEl>
                                          <p:spTgt spid="23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Στροφαλοφόρος άξονας</a:t>
            </a:r>
            <a:endParaRPr b="0" lang="en-US" sz="2300" spc="-1" strike="noStrike">
              <a:solidFill>
                <a:srgbClr val="000000"/>
              </a:solidFill>
              <a:latin typeface="Arial"/>
            </a:endParaRPr>
          </a:p>
        </p:txBody>
      </p:sp>
      <p:sp>
        <p:nvSpPr>
          <p:cNvPr id="242" name="8 - TextBox"/>
          <p:cNvSpPr/>
          <p:nvPr/>
        </p:nvSpPr>
        <p:spPr>
          <a:xfrm>
            <a:off x="4068000" y="699480"/>
            <a:ext cx="4464000" cy="3609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Arial"/>
              </a:rPr>
              <a:t>Τα κυριότερα μέρη ενός στροφαλοφόρου άξονα, όπως φαίνονται και στο αντίστοιχο σχήμα είναι τα εξής:</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nSpc>
                <a:spcPct val="100000"/>
              </a:lnSpc>
              <a:spcAft>
                <a:spcPts val="1800"/>
              </a:spcAft>
            </a:pPr>
            <a:r>
              <a:rPr b="0" lang="el-GR" sz="1900" spc="-1" strike="noStrike">
                <a:solidFill>
                  <a:srgbClr val="000000"/>
                </a:solidFill>
                <a:latin typeface="Arial"/>
              </a:rPr>
              <a:t>1) Τα κομβία βάσης </a:t>
            </a:r>
            <a:endParaRPr b="0" lang="en-US" sz="1900" spc="-1" strike="noStrike">
              <a:solidFill>
                <a:srgbClr val="000000"/>
              </a:solidFill>
              <a:latin typeface="Arial"/>
            </a:endParaRPr>
          </a:p>
          <a:p>
            <a:pPr>
              <a:lnSpc>
                <a:spcPct val="100000"/>
              </a:lnSpc>
              <a:spcAft>
                <a:spcPts val="1800"/>
              </a:spcAft>
            </a:pPr>
            <a:r>
              <a:rPr b="0" lang="el-GR" sz="1900" spc="-1" strike="noStrike">
                <a:solidFill>
                  <a:srgbClr val="000000"/>
                </a:solidFill>
                <a:latin typeface="Arial"/>
              </a:rPr>
              <a:t>2) Τα κομβία μπιελών</a:t>
            </a:r>
            <a:endParaRPr b="0" lang="en-US" sz="1900" spc="-1" strike="noStrike">
              <a:solidFill>
                <a:srgbClr val="000000"/>
              </a:solidFill>
              <a:latin typeface="Arial"/>
            </a:endParaRPr>
          </a:p>
          <a:p>
            <a:pPr>
              <a:lnSpc>
                <a:spcPct val="100000"/>
              </a:lnSpc>
              <a:spcAft>
                <a:spcPts val="1800"/>
              </a:spcAft>
            </a:pPr>
            <a:r>
              <a:rPr b="0" lang="el-GR" sz="1900" spc="-1" strike="noStrike">
                <a:solidFill>
                  <a:srgbClr val="000000"/>
                </a:solidFill>
                <a:latin typeface="Arial"/>
              </a:rPr>
              <a:t>3) Οι βραχίονες ή κιθάρες</a:t>
            </a:r>
            <a:endParaRPr b="0" lang="en-US" sz="1900" spc="-1" strike="noStrike">
              <a:solidFill>
                <a:srgbClr val="000000"/>
              </a:solidFill>
              <a:latin typeface="Arial"/>
            </a:endParaRPr>
          </a:p>
          <a:p>
            <a:pPr>
              <a:lnSpc>
                <a:spcPct val="100000"/>
              </a:lnSpc>
              <a:spcAft>
                <a:spcPts val="1800"/>
              </a:spcAft>
            </a:pPr>
            <a:r>
              <a:rPr b="0" lang="el-GR" sz="1900" spc="-1" strike="noStrike">
                <a:solidFill>
                  <a:srgbClr val="000000"/>
                </a:solidFill>
                <a:latin typeface="Arial"/>
              </a:rPr>
              <a:t>4) Οι αγωγοί λαδιού </a:t>
            </a:r>
            <a:endParaRPr b="0" lang="en-US" sz="1900" spc="-1" strike="noStrike">
              <a:solidFill>
                <a:srgbClr val="000000"/>
              </a:solidFill>
              <a:latin typeface="Arial"/>
            </a:endParaRPr>
          </a:p>
          <a:p>
            <a:pPr>
              <a:lnSpc>
                <a:spcPct val="100000"/>
              </a:lnSpc>
              <a:spcAft>
                <a:spcPts val="1800"/>
              </a:spcAft>
            </a:pPr>
            <a:r>
              <a:rPr b="0" lang="el-GR" sz="1900" spc="-1" strike="noStrike">
                <a:solidFill>
                  <a:srgbClr val="000000"/>
                </a:solidFill>
                <a:latin typeface="Arial"/>
              </a:rPr>
              <a:t>5) Τα αντίβαρα</a:t>
            </a:r>
            <a:endParaRPr b="0" lang="en-US" sz="1900" spc="-1" strike="noStrike">
              <a:solidFill>
                <a:srgbClr val="000000"/>
              </a:solidFill>
              <a:latin typeface="Arial"/>
            </a:endParaRPr>
          </a:p>
        </p:txBody>
      </p:sp>
      <p:sp>
        <p:nvSpPr>
          <p:cNvPr id="243"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
        <p:nvSpPr>
          <p:cNvPr id="244"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pic>
        <p:nvPicPr>
          <p:cNvPr id="245" name="7 - Εικόνα" descr="Untitled-3.jpg"/>
          <p:cNvPicPr/>
          <p:nvPr/>
        </p:nvPicPr>
        <p:blipFill>
          <a:blip r:embed="rId1"/>
          <a:stretch/>
        </p:blipFill>
        <p:spPr>
          <a:xfrm>
            <a:off x="799200" y="765000"/>
            <a:ext cx="2692440" cy="3606840"/>
          </a:xfrm>
          <a:prstGeom prst="rect">
            <a:avLst/>
          </a:prstGeom>
          <a:ln w="0">
            <a:noFill/>
          </a:ln>
        </p:spPr>
      </p:pic>
    </p:spTree>
  </p:cSld>
  <p:transition>
    <p:pull dir="rd"/>
  </p:transition>
  <p:timing>
    <p:tnLst>
      <p:par>
        <p:cTn id="810" dur="indefinite" restart="never" nodeType="tmRoot">
          <p:childTnLst>
            <p:seq>
              <p:cTn id="811" dur="indefinite" nodeType="mainSeq">
                <p:childTnLst>
                  <p:par>
                    <p:cTn id="812" fill="hold">
                      <p:stCondLst>
                        <p:cond delay="indefinite"/>
                      </p:stCondLst>
                      <p:childTnLst>
                        <p:par>
                          <p:cTn id="813" fill="hold">
                            <p:stCondLst>
                              <p:cond delay="0"/>
                            </p:stCondLst>
                            <p:childTnLst>
                              <p:par>
                                <p:cTn id="814" nodeType="clickEffect" fill="hold" presetClass="entr" presetID="2" presetSubtype="2">
                                  <p:stCondLst>
                                    <p:cond delay="0"/>
                                  </p:stCondLst>
                                  <p:childTnLst>
                                    <p:set>
                                      <p:cBhvr>
                                        <p:cTn id="815" dur="1" fill="hold">
                                          <p:stCondLst>
                                            <p:cond delay="0"/>
                                          </p:stCondLst>
                                        </p:cTn>
                                        <p:tgtEl>
                                          <p:spTgt spid="242">
                                            <p:txEl>
                                              <p:pRg st="2" end="2"/>
                                            </p:txEl>
                                          </p:spTgt>
                                        </p:tgtEl>
                                        <p:attrNameLst>
                                          <p:attrName>style.visibility</p:attrName>
                                        </p:attrNameLst>
                                      </p:cBhvr>
                                      <p:to>
                                        <p:strVal val="visible"/>
                                      </p:to>
                                    </p:set>
                                    <p:anim calcmode="lin" valueType="num">
                                      <p:cBhvr additive="repl">
                                        <p:cTn id="816" dur="500" fill="hold"/>
                                        <p:tgtEl>
                                          <p:spTgt spid="242">
                                            <p:txEl>
                                              <p:pRg st="2" end="2"/>
                                            </p:txEl>
                                          </p:spTgt>
                                        </p:tgtEl>
                                        <p:attrNameLst>
                                          <p:attrName>ppt_x</p:attrName>
                                        </p:attrNameLst>
                                      </p:cBhvr>
                                      <p:tavLst>
                                        <p:tav tm="0">
                                          <p:val>
                                            <p:strVal val="1+#ppt_w/2"/>
                                          </p:val>
                                        </p:tav>
                                        <p:tav tm="100000">
                                          <p:val>
                                            <p:strVal val="#ppt_x"/>
                                          </p:val>
                                        </p:tav>
                                      </p:tavLst>
                                    </p:anim>
                                    <p:anim calcmode="lin" valueType="num">
                                      <p:cBhvr additive="repl">
                                        <p:cTn id="817" dur="500" fill="hold"/>
                                        <p:tgtEl>
                                          <p:spTgt spid="2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18" fill="hold">
                      <p:stCondLst>
                        <p:cond delay="indefinite"/>
                      </p:stCondLst>
                      <p:childTnLst>
                        <p:par>
                          <p:cTn id="819" fill="hold">
                            <p:stCondLst>
                              <p:cond delay="0"/>
                            </p:stCondLst>
                            <p:childTnLst>
                              <p:par>
                                <p:cTn id="820" nodeType="clickEffect" fill="hold" presetClass="entr" presetID="2" presetSubtype="2">
                                  <p:stCondLst>
                                    <p:cond delay="0"/>
                                  </p:stCondLst>
                                  <p:childTnLst>
                                    <p:set>
                                      <p:cBhvr>
                                        <p:cTn id="821" dur="1" fill="hold">
                                          <p:stCondLst>
                                            <p:cond delay="0"/>
                                          </p:stCondLst>
                                        </p:cTn>
                                        <p:tgtEl>
                                          <p:spTgt spid="242">
                                            <p:txEl>
                                              <p:pRg st="3" end="3"/>
                                            </p:txEl>
                                          </p:spTgt>
                                        </p:tgtEl>
                                        <p:attrNameLst>
                                          <p:attrName>style.visibility</p:attrName>
                                        </p:attrNameLst>
                                      </p:cBhvr>
                                      <p:to>
                                        <p:strVal val="visible"/>
                                      </p:to>
                                    </p:set>
                                    <p:anim calcmode="lin" valueType="num">
                                      <p:cBhvr additive="repl">
                                        <p:cTn id="822" dur="500" fill="hold"/>
                                        <p:tgtEl>
                                          <p:spTgt spid="242">
                                            <p:txEl>
                                              <p:pRg st="3" end="3"/>
                                            </p:txEl>
                                          </p:spTgt>
                                        </p:tgtEl>
                                        <p:attrNameLst>
                                          <p:attrName>ppt_x</p:attrName>
                                        </p:attrNameLst>
                                      </p:cBhvr>
                                      <p:tavLst>
                                        <p:tav tm="0">
                                          <p:val>
                                            <p:strVal val="1+#ppt_w/2"/>
                                          </p:val>
                                        </p:tav>
                                        <p:tav tm="100000">
                                          <p:val>
                                            <p:strVal val="#ppt_x"/>
                                          </p:val>
                                        </p:tav>
                                      </p:tavLst>
                                    </p:anim>
                                    <p:anim calcmode="lin" valueType="num">
                                      <p:cBhvr additive="repl">
                                        <p:cTn id="823" dur="500" fill="hold"/>
                                        <p:tgtEl>
                                          <p:spTgt spid="24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24" fill="hold">
                      <p:stCondLst>
                        <p:cond delay="indefinite"/>
                      </p:stCondLst>
                      <p:childTnLst>
                        <p:par>
                          <p:cTn id="825" fill="hold">
                            <p:stCondLst>
                              <p:cond delay="0"/>
                            </p:stCondLst>
                            <p:childTnLst>
                              <p:par>
                                <p:cTn id="826" nodeType="clickEffect" fill="hold" presetClass="entr" presetID="2" presetSubtype="2">
                                  <p:stCondLst>
                                    <p:cond delay="0"/>
                                  </p:stCondLst>
                                  <p:childTnLst>
                                    <p:set>
                                      <p:cBhvr>
                                        <p:cTn id="827" dur="1" fill="hold">
                                          <p:stCondLst>
                                            <p:cond delay="0"/>
                                          </p:stCondLst>
                                        </p:cTn>
                                        <p:tgtEl>
                                          <p:spTgt spid="242">
                                            <p:txEl>
                                              <p:pRg st="4" end="4"/>
                                            </p:txEl>
                                          </p:spTgt>
                                        </p:tgtEl>
                                        <p:attrNameLst>
                                          <p:attrName>style.visibility</p:attrName>
                                        </p:attrNameLst>
                                      </p:cBhvr>
                                      <p:to>
                                        <p:strVal val="visible"/>
                                      </p:to>
                                    </p:set>
                                    <p:anim calcmode="lin" valueType="num">
                                      <p:cBhvr additive="repl">
                                        <p:cTn id="828" dur="500" fill="hold"/>
                                        <p:tgtEl>
                                          <p:spTgt spid="242">
                                            <p:txEl>
                                              <p:pRg st="4" end="4"/>
                                            </p:txEl>
                                          </p:spTgt>
                                        </p:tgtEl>
                                        <p:attrNameLst>
                                          <p:attrName>ppt_x</p:attrName>
                                        </p:attrNameLst>
                                      </p:cBhvr>
                                      <p:tavLst>
                                        <p:tav tm="0">
                                          <p:val>
                                            <p:strVal val="1+#ppt_w/2"/>
                                          </p:val>
                                        </p:tav>
                                        <p:tav tm="100000">
                                          <p:val>
                                            <p:strVal val="#ppt_x"/>
                                          </p:val>
                                        </p:tav>
                                      </p:tavLst>
                                    </p:anim>
                                    <p:anim calcmode="lin" valueType="num">
                                      <p:cBhvr additive="repl">
                                        <p:cTn id="829" dur="500" fill="hold"/>
                                        <p:tgtEl>
                                          <p:spTgt spid="24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30" fill="hold">
                      <p:stCondLst>
                        <p:cond delay="indefinite"/>
                      </p:stCondLst>
                      <p:childTnLst>
                        <p:par>
                          <p:cTn id="831" fill="hold">
                            <p:stCondLst>
                              <p:cond delay="0"/>
                            </p:stCondLst>
                            <p:childTnLst>
                              <p:par>
                                <p:cTn id="832" nodeType="clickEffect" fill="hold" presetClass="entr" presetID="2" presetSubtype="2">
                                  <p:stCondLst>
                                    <p:cond delay="0"/>
                                  </p:stCondLst>
                                  <p:childTnLst>
                                    <p:set>
                                      <p:cBhvr>
                                        <p:cTn id="833" dur="1" fill="hold">
                                          <p:stCondLst>
                                            <p:cond delay="0"/>
                                          </p:stCondLst>
                                        </p:cTn>
                                        <p:tgtEl>
                                          <p:spTgt spid="242">
                                            <p:txEl>
                                              <p:pRg st="5" end="5"/>
                                            </p:txEl>
                                          </p:spTgt>
                                        </p:tgtEl>
                                        <p:attrNameLst>
                                          <p:attrName>style.visibility</p:attrName>
                                        </p:attrNameLst>
                                      </p:cBhvr>
                                      <p:to>
                                        <p:strVal val="visible"/>
                                      </p:to>
                                    </p:set>
                                    <p:anim calcmode="lin" valueType="num">
                                      <p:cBhvr additive="repl">
                                        <p:cTn id="834" dur="500" fill="hold"/>
                                        <p:tgtEl>
                                          <p:spTgt spid="242">
                                            <p:txEl>
                                              <p:pRg st="5" end="5"/>
                                            </p:txEl>
                                          </p:spTgt>
                                        </p:tgtEl>
                                        <p:attrNameLst>
                                          <p:attrName>ppt_x</p:attrName>
                                        </p:attrNameLst>
                                      </p:cBhvr>
                                      <p:tavLst>
                                        <p:tav tm="0">
                                          <p:val>
                                            <p:strVal val="1+#ppt_w/2"/>
                                          </p:val>
                                        </p:tav>
                                        <p:tav tm="100000">
                                          <p:val>
                                            <p:strVal val="#ppt_x"/>
                                          </p:val>
                                        </p:tav>
                                      </p:tavLst>
                                    </p:anim>
                                    <p:anim calcmode="lin" valueType="num">
                                      <p:cBhvr additive="repl">
                                        <p:cTn id="835" dur="500" fill="hold"/>
                                        <p:tgtEl>
                                          <p:spTgt spid="24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36" fill="hold">
                      <p:stCondLst>
                        <p:cond delay="indefinite"/>
                      </p:stCondLst>
                      <p:childTnLst>
                        <p:par>
                          <p:cTn id="837" fill="hold">
                            <p:stCondLst>
                              <p:cond delay="0"/>
                            </p:stCondLst>
                            <p:childTnLst>
                              <p:par>
                                <p:cTn id="838" nodeType="clickEffect" fill="hold" presetClass="entr" presetID="2" presetSubtype="2">
                                  <p:stCondLst>
                                    <p:cond delay="0"/>
                                  </p:stCondLst>
                                  <p:childTnLst>
                                    <p:set>
                                      <p:cBhvr>
                                        <p:cTn id="839" dur="1" fill="hold">
                                          <p:stCondLst>
                                            <p:cond delay="0"/>
                                          </p:stCondLst>
                                        </p:cTn>
                                        <p:tgtEl>
                                          <p:spTgt spid="242">
                                            <p:txEl>
                                              <p:pRg st="6" end="6"/>
                                            </p:txEl>
                                          </p:spTgt>
                                        </p:tgtEl>
                                        <p:attrNameLst>
                                          <p:attrName>style.visibility</p:attrName>
                                        </p:attrNameLst>
                                      </p:cBhvr>
                                      <p:to>
                                        <p:strVal val="visible"/>
                                      </p:to>
                                    </p:set>
                                    <p:anim calcmode="lin" valueType="num">
                                      <p:cBhvr additive="repl">
                                        <p:cTn id="840" dur="500" fill="hold"/>
                                        <p:tgtEl>
                                          <p:spTgt spid="242">
                                            <p:txEl>
                                              <p:pRg st="6" end="6"/>
                                            </p:txEl>
                                          </p:spTgt>
                                        </p:tgtEl>
                                        <p:attrNameLst>
                                          <p:attrName>ppt_x</p:attrName>
                                        </p:attrNameLst>
                                      </p:cBhvr>
                                      <p:tavLst>
                                        <p:tav tm="0">
                                          <p:val>
                                            <p:strVal val="1+#ppt_w/2"/>
                                          </p:val>
                                        </p:tav>
                                        <p:tav tm="100000">
                                          <p:val>
                                            <p:strVal val="#ppt_x"/>
                                          </p:val>
                                        </p:tav>
                                      </p:tavLst>
                                    </p:anim>
                                    <p:anim calcmode="lin" valueType="num">
                                      <p:cBhvr additive="repl">
                                        <p:cTn id="841" dur="500" fill="hold"/>
                                        <p:tgtEl>
                                          <p:spTgt spid="24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Στροφαλοφόρος άξονας</a:t>
            </a:r>
            <a:endParaRPr b="0" lang="en-US" sz="2300" spc="-1" strike="noStrike">
              <a:solidFill>
                <a:srgbClr val="000000"/>
              </a:solidFill>
              <a:latin typeface="Arial"/>
            </a:endParaRPr>
          </a:p>
        </p:txBody>
      </p:sp>
      <p:sp>
        <p:nvSpPr>
          <p:cNvPr id="247" name="8 - TextBox"/>
          <p:cNvSpPr/>
          <p:nvPr/>
        </p:nvSpPr>
        <p:spPr>
          <a:xfrm>
            <a:off x="323640" y="699480"/>
            <a:ext cx="4464000" cy="2694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Arial"/>
              </a:rPr>
              <a:t>α. Τα κομβία ή στροφείς βάσης. </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Arial"/>
              </a:rPr>
              <a:t>Είναι οι στροφείς που αντιστοιχούν στα έδρανα βάσης που βρίσκονται επάνω στο σώμα των κυλίνδρων. </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Arial"/>
              </a:rPr>
              <a:t>Ο άξονας περιστροφής του στροφαλοφόρου συμπίπτει με τον άξονα των στροφέων βάσης.</a:t>
            </a:r>
            <a:endParaRPr b="0" lang="en-US" sz="1900" spc="-1" strike="noStrike">
              <a:solidFill>
                <a:srgbClr val="000000"/>
              </a:solidFill>
              <a:latin typeface="Arial"/>
            </a:endParaRPr>
          </a:p>
        </p:txBody>
      </p:sp>
      <p:sp>
        <p:nvSpPr>
          <p:cNvPr id="248"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
        <p:nvSpPr>
          <p:cNvPr id="249"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pic>
        <p:nvPicPr>
          <p:cNvPr id="250" name="Picture 2" descr=""/>
          <p:cNvPicPr/>
          <p:nvPr/>
        </p:nvPicPr>
        <p:blipFill>
          <a:blip r:embed="rId1"/>
          <a:stretch/>
        </p:blipFill>
        <p:spPr>
          <a:xfrm>
            <a:off x="5004000" y="1275480"/>
            <a:ext cx="3239640" cy="2250000"/>
          </a:xfrm>
          <a:prstGeom prst="rect">
            <a:avLst/>
          </a:prstGeom>
          <a:ln w="9525">
            <a:noFill/>
          </a:ln>
        </p:spPr>
      </p:pic>
      <p:cxnSp>
        <p:nvCxnSpPr>
          <p:cNvPr id="251" name="10 - Ευθεία γραμμή σύνδεσης"/>
          <p:cNvCxnSpPr/>
          <p:nvPr/>
        </p:nvCxnSpPr>
        <p:spPr>
          <a:xfrm>
            <a:off x="4860000" y="2499480"/>
            <a:ext cx="3600720" cy="360"/>
          </a:xfrm>
          <a:prstGeom prst="straightConnector1">
            <a:avLst/>
          </a:prstGeom>
          <a:ln w="28575">
            <a:solidFill>
              <a:srgbClr val="7030a0"/>
            </a:solidFill>
            <a:prstDash val="lgDashDot"/>
            <a:round/>
          </a:ln>
        </p:spPr>
      </p:cxnSp>
    </p:spTree>
  </p:cSld>
  <p:transition>
    <p:pull dir="rd"/>
  </p:transition>
  <p:timing>
    <p:tnLst>
      <p:par>
        <p:cTn id="842" dur="indefinite" restart="never" nodeType="tmRoot">
          <p:childTnLst>
            <p:seq>
              <p:cTn id="843" dur="indefinite" nodeType="mainSeq">
                <p:childTnLst>
                  <p:par>
                    <p:cTn id="844" fill="hold">
                      <p:stCondLst>
                        <p:cond delay="indefinite"/>
                      </p:stCondLst>
                      <p:childTnLst>
                        <p:par>
                          <p:cTn id="845" fill="hold">
                            <p:stCondLst>
                              <p:cond delay="0"/>
                            </p:stCondLst>
                            <p:childTnLst>
                              <p:par>
                                <p:cTn id="846" nodeType="clickEffect" fill="hold" presetClass="entr" presetID="2" presetSubtype="4">
                                  <p:stCondLst>
                                    <p:cond delay="0"/>
                                  </p:stCondLst>
                                  <p:childTnLst>
                                    <p:set>
                                      <p:cBhvr>
                                        <p:cTn id="847" dur="1" fill="hold">
                                          <p:stCondLst>
                                            <p:cond delay="0"/>
                                          </p:stCondLst>
                                        </p:cTn>
                                        <p:tgtEl>
                                          <p:spTgt spid="247"/>
                                        </p:tgtEl>
                                        <p:attrNameLst>
                                          <p:attrName>style.visibility</p:attrName>
                                        </p:attrNameLst>
                                      </p:cBhvr>
                                      <p:to>
                                        <p:strVal val="visible"/>
                                      </p:to>
                                    </p:set>
                                    <p:anim calcmode="lin" valueType="num">
                                      <p:cBhvr additive="repl">
                                        <p:cTn id="848" dur="500" fill="hold"/>
                                        <p:tgtEl>
                                          <p:spTgt spid="247"/>
                                        </p:tgtEl>
                                        <p:attrNameLst>
                                          <p:attrName>ppt_x</p:attrName>
                                        </p:attrNameLst>
                                      </p:cBhvr>
                                      <p:tavLst>
                                        <p:tav tm="0">
                                          <p:val>
                                            <p:strVal val="#ppt_x"/>
                                          </p:val>
                                        </p:tav>
                                        <p:tav tm="100000">
                                          <p:val>
                                            <p:strVal val="#ppt_x"/>
                                          </p:val>
                                        </p:tav>
                                      </p:tavLst>
                                    </p:anim>
                                    <p:anim calcmode="lin" valueType="num">
                                      <p:cBhvr additive="repl">
                                        <p:cTn id="849" dur="500" fill="hold"/>
                                        <p:tgtEl>
                                          <p:spTgt spid="247"/>
                                        </p:tgtEl>
                                        <p:attrNameLst>
                                          <p:attrName>ppt_y</p:attrName>
                                        </p:attrNameLst>
                                      </p:cBhvr>
                                      <p:tavLst>
                                        <p:tav tm="0">
                                          <p:val>
                                            <p:strVal val="1+#ppt_h/2"/>
                                          </p:val>
                                        </p:tav>
                                        <p:tav tm="100000">
                                          <p:val>
                                            <p:strVal val="#ppt_y"/>
                                          </p:val>
                                        </p:tav>
                                      </p:tavLst>
                                    </p:anim>
                                  </p:childTnLst>
                                </p:cTn>
                              </p:par>
                              <p:par>
                                <p:cTn id="850" nodeType="withEffect" fill="hold" presetClass="entr" presetID="5" presetSubtype="10">
                                  <p:stCondLst>
                                    <p:cond delay="0"/>
                                  </p:stCondLst>
                                  <p:childTnLst>
                                    <p:set>
                                      <p:cBhvr>
                                        <p:cTn id="851" dur="1" fill="hold">
                                          <p:stCondLst>
                                            <p:cond delay="0"/>
                                          </p:stCondLst>
                                        </p:cTn>
                                        <p:tgtEl>
                                          <p:spTgt spid="250"/>
                                        </p:tgtEl>
                                        <p:attrNameLst>
                                          <p:attrName>style.visibility</p:attrName>
                                        </p:attrNameLst>
                                      </p:cBhvr>
                                      <p:to>
                                        <p:strVal val="visible"/>
                                      </p:to>
                                    </p:set>
                                    <p:animEffect filter="checkerboard(across)" transition="in">
                                      <p:cBhvr additive="repl">
                                        <p:cTn id="852" dur="5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Στροφαλοφόρος άξονας</a:t>
            </a:r>
            <a:endParaRPr b="0" lang="en-US" sz="2300" spc="-1" strike="noStrike">
              <a:solidFill>
                <a:srgbClr val="000000"/>
              </a:solidFill>
              <a:latin typeface="Arial"/>
            </a:endParaRPr>
          </a:p>
        </p:txBody>
      </p:sp>
      <p:sp>
        <p:nvSpPr>
          <p:cNvPr id="253" name="8 - TextBox"/>
          <p:cNvSpPr/>
          <p:nvPr/>
        </p:nvSpPr>
        <p:spPr>
          <a:xfrm>
            <a:off x="323640" y="699480"/>
            <a:ext cx="5184360" cy="3562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Arial"/>
              </a:rPr>
              <a:t>Για τους μονοκύλινδρους και δικύλινδρους κινητήρες, οι στροφαλοφόροι έχουν, γενικά, δύο μόνο στροφείς βάσης, με τους οποίους στηρίζονται στους τριβείς των εδράνων της βάσης του στροφαλοφόρου άξονα. Ακόμη και σε μικρούς τετρακύλινδρους κινητήρες (κάτω των 900 cm</a:t>
            </a:r>
            <a:r>
              <a:rPr b="0" lang="el-GR" sz="1900" spc="-1" strike="noStrike" baseline="30000">
                <a:solidFill>
                  <a:srgbClr val="000000"/>
                </a:solidFill>
                <a:latin typeface="Arial"/>
              </a:rPr>
              <a:t>3</a:t>
            </a:r>
            <a:r>
              <a:rPr b="0" lang="el-GR" sz="1900" spc="-1" strike="noStrike">
                <a:solidFill>
                  <a:srgbClr val="000000"/>
                </a:solidFill>
                <a:latin typeface="Arial"/>
              </a:rPr>
              <a:t>), χρησιμοποιούνται στροφαλοφόροι με δύο στροφείς.</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Arial"/>
              </a:rPr>
              <a:t>Στους μεγαλύτερους τετρακύλινδρους κινητήρες, παλαιότερα, οι στροφείς βάσης ήταν τρεις, ενώ τώρα πλέον είναι πέντε. </a:t>
            </a:r>
            <a:endParaRPr b="0" lang="en-US" sz="1900" spc="-1" strike="noStrike">
              <a:solidFill>
                <a:srgbClr val="000000"/>
              </a:solidFill>
              <a:latin typeface="Arial"/>
            </a:endParaRPr>
          </a:p>
        </p:txBody>
      </p:sp>
      <p:sp>
        <p:nvSpPr>
          <p:cNvPr id="254"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
        <p:nvSpPr>
          <p:cNvPr id="255"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pic>
        <p:nvPicPr>
          <p:cNvPr id="256" name="Picture 2" descr=""/>
          <p:cNvPicPr/>
          <p:nvPr/>
        </p:nvPicPr>
        <p:blipFill>
          <a:blip r:embed="rId1"/>
          <a:stretch/>
        </p:blipFill>
        <p:spPr>
          <a:xfrm>
            <a:off x="5814720" y="1779840"/>
            <a:ext cx="2613960" cy="1227240"/>
          </a:xfrm>
          <a:prstGeom prst="rect">
            <a:avLst/>
          </a:prstGeom>
          <a:ln w="9525">
            <a:noFill/>
          </a:ln>
        </p:spPr>
      </p:pic>
    </p:spTree>
  </p:cSld>
  <p:transition>
    <p:pull dir="rd"/>
  </p:transition>
  <p:timing>
    <p:tnLst>
      <p:par>
        <p:cTn id="853" dur="indefinite" restart="never" nodeType="tmRoot">
          <p:childTnLst>
            <p:seq>
              <p:cTn id="854" dur="indefinite" nodeType="mainSeq">
                <p:childTnLst>
                  <p:par>
                    <p:cTn id="855" fill="hold">
                      <p:stCondLst>
                        <p:cond delay="indefinite"/>
                      </p:stCondLst>
                      <p:childTnLst>
                        <p:par>
                          <p:cTn id="856" fill="hold">
                            <p:stCondLst>
                              <p:cond delay="0"/>
                            </p:stCondLst>
                            <p:childTnLst>
                              <p:par>
                                <p:cTn id="857" nodeType="clickEffect" fill="hold" presetClass="entr" presetID="2" presetSubtype="4">
                                  <p:stCondLst>
                                    <p:cond delay="0"/>
                                  </p:stCondLst>
                                  <p:childTnLst>
                                    <p:set>
                                      <p:cBhvr>
                                        <p:cTn id="858" dur="1" fill="hold">
                                          <p:stCondLst>
                                            <p:cond delay="0"/>
                                          </p:stCondLst>
                                        </p:cTn>
                                        <p:tgtEl>
                                          <p:spTgt spid="253"/>
                                        </p:tgtEl>
                                        <p:attrNameLst>
                                          <p:attrName>style.visibility</p:attrName>
                                        </p:attrNameLst>
                                      </p:cBhvr>
                                      <p:to>
                                        <p:strVal val="visible"/>
                                      </p:to>
                                    </p:set>
                                    <p:anim calcmode="lin" valueType="num">
                                      <p:cBhvr additive="repl">
                                        <p:cTn id="859" dur="500" fill="hold"/>
                                        <p:tgtEl>
                                          <p:spTgt spid="253"/>
                                        </p:tgtEl>
                                        <p:attrNameLst>
                                          <p:attrName>ppt_x</p:attrName>
                                        </p:attrNameLst>
                                      </p:cBhvr>
                                      <p:tavLst>
                                        <p:tav tm="0">
                                          <p:val>
                                            <p:strVal val="#ppt_x"/>
                                          </p:val>
                                        </p:tav>
                                        <p:tav tm="100000">
                                          <p:val>
                                            <p:strVal val="#ppt_x"/>
                                          </p:val>
                                        </p:tav>
                                      </p:tavLst>
                                    </p:anim>
                                    <p:anim calcmode="lin" valueType="num">
                                      <p:cBhvr additive="repl">
                                        <p:cTn id="860" dur="500" fill="hold"/>
                                        <p:tgtEl>
                                          <p:spTgt spid="2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Στροφαλοφόρος άξονας</a:t>
            </a:r>
            <a:endParaRPr b="0" lang="en-US" sz="2300" spc="-1" strike="noStrike">
              <a:solidFill>
                <a:srgbClr val="000000"/>
              </a:solidFill>
              <a:latin typeface="Arial"/>
            </a:endParaRPr>
          </a:p>
        </p:txBody>
      </p:sp>
      <p:sp>
        <p:nvSpPr>
          <p:cNvPr id="258" name="8 - TextBox"/>
          <p:cNvSpPr/>
          <p:nvPr/>
        </p:nvSpPr>
        <p:spPr>
          <a:xfrm>
            <a:off x="323640" y="699480"/>
            <a:ext cx="5976360" cy="1247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Arial"/>
              </a:rPr>
              <a:t>Έτσι, με ένα στροφέα βάσης, δεξιά και αριστερά από κάθε στρόφαλο, η λειτουργία του κινητήρα είναι πολύ πιο ομαλή, ενώ είναι μεγαλύτερη και η αντοχή του στροφαλοφόρου άξονα στις καταπονήσεις.</a:t>
            </a:r>
            <a:endParaRPr b="0" lang="en-US" sz="1900" spc="-1" strike="noStrike">
              <a:solidFill>
                <a:srgbClr val="000000"/>
              </a:solidFill>
              <a:latin typeface="Arial"/>
            </a:endParaRPr>
          </a:p>
        </p:txBody>
      </p:sp>
      <p:sp>
        <p:nvSpPr>
          <p:cNvPr id="259"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
        <p:nvSpPr>
          <p:cNvPr id="260"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pic>
        <p:nvPicPr>
          <p:cNvPr id="261" name="Picture 2" descr=""/>
          <p:cNvPicPr/>
          <p:nvPr/>
        </p:nvPicPr>
        <p:blipFill>
          <a:blip r:embed="rId1"/>
          <a:stretch/>
        </p:blipFill>
        <p:spPr>
          <a:xfrm>
            <a:off x="6372360" y="843480"/>
            <a:ext cx="2300040" cy="1079640"/>
          </a:xfrm>
          <a:prstGeom prst="rect">
            <a:avLst/>
          </a:prstGeom>
          <a:ln w="9525">
            <a:noFill/>
          </a:ln>
        </p:spPr>
      </p:pic>
      <p:sp>
        <p:nvSpPr>
          <p:cNvPr id="262" name="7 - TextBox"/>
          <p:cNvSpPr/>
          <p:nvPr/>
        </p:nvSpPr>
        <p:spPr>
          <a:xfrm>
            <a:off x="395640" y="2617560"/>
            <a:ext cx="835272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Στους κινητήρες με περισσότερους κυλίνδρους, τα κομβία βάσης ποικίλουν σε αριθμό, ανάλογα με τη διάταξη των κυλίνδρων και τις απαιτήσεις απόδοσης και αντοχής του κινητήρα.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Γενικά, πάντως, η καλύτερη κατασκευή για εν σειρά κυλίνδρους, είναι εκείνη όπου τα κομβία των μπιελών εναλλάσσονται με τα κομβία βάσης.</a:t>
            </a:r>
            <a:endParaRPr b="0" lang="en-US" sz="1800" spc="-1" strike="noStrike">
              <a:solidFill>
                <a:srgbClr val="000000"/>
              </a:solidFill>
              <a:latin typeface="Arial"/>
            </a:endParaRPr>
          </a:p>
        </p:txBody>
      </p:sp>
    </p:spTree>
  </p:cSld>
  <p:transition>
    <p:pull dir="rd"/>
  </p:transition>
  <p:timing>
    <p:tnLst>
      <p:par>
        <p:cTn id="861" dur="indefinite" restart="never" nodeType="tmRoot">
          <p:childTnLst>
            <p:seq>
              <p:cTn id="862" dur="indefinite" nodeType="mainSeq">
                <p:childTnLst>
                  <p:par>
                    <p:cTn id="863" fill="hold">
                      <p:stCondLst>
                        <p:cond delay="indefinite"/>
                      </p:stCondLst>
                      <p:childTnLst>
                        <p:par>
                          <p:cTn id="864" fill="hold">
                            <p:stCondLst>
                              <p:cond delay="0"/>
                            </p:stCondLst>
                            <p:childTnLst>
                              <p:par>
                                <p:cTn id="865" nodeType="clickEffect" fill="hold" presetClass="entr" presetID="2" presetSubtype="4">
                                  <p:stCondLst>
                                    <p:cond delay="0"/>
                                  </p:stCondLst>
                                  <p:childTnLst>
                                    <p:set>
                                      <p:cBhvr>
                                        <p:cTn id="866" dur="1" fill="hold">
                                          <p:stCondLst>
                                            <p:cond delay="0"/>
                                          </p:stCondLst>
                                        </p:cTn>
                                        <p:tgtEl>
                                          <p:spTgt spid="262">
                                            <p:txEl>
                                              <p:pRg st="0" end="0"/>
                                            </p:txEl>
                                          </p:spTgt>
                                        </p:tgtEl>
                                        <p:attrNameLst>
                                          <p:attrName>style.visibility</p:attrName>
                                        </p:attrNameLst>
                                      </p:cBhvr>
                                      <p:to>
                                        <p:strVal val="visible"/>
                                      </p:to>
                                    </p:set>
                                    <p:anim calcmode="lin" valueType="num">
                                      <p:cBhvr additive="repl">
                                        <p:cTn id="867" dur="500" fill="hold"/>
                                        <p:tgtEl>
                                          <p:spTgt spid="262">
                                            <p:txEl>
                                              <p:pRg st="0" end="0"/>
                                            </p:txEl>
                                          </p:spTgt>
                                        </p:tgtEl>
                                        <p:attrNameLst>
                                          <p:attrName>ppt_x</p:attrName>
                                        </p:attrNameLst>
                                      </p:cBhvr>
                                      <p:tavLst>
                                        <p:tav tm="0">
                                          <p:val>
                                            <p:strVal val="#ppt_x"/>
                                          </p:val>
                                        </p:tav>
                                        <p:tav tm="100000">
                                          <p:val>
                                            <p:strVal val="#ppt_x"/>
                                          </p:val>
                                        </p:tav>
                                      </p:tavLst>
                                    </p:anim>
                                    <p:anim calcmode="lin" valueType="num">
                                      <p:cBhvr additive="repl">
                                        <p:cTn id="868" dur="500" fill="hold"/>
                                        <p:tgtEl>
                                          <p:spTgt spid="2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69" fill="hold">
                      <p:stCondLst>
                        <p:cond delay="indefinite"/>
                      </p:stCondLst>
                      <p:childTnLst>
                        <p:par>
                          <p:cTn id="870" fill="hold">
                            <p:stCondLst>
                              <p:cond delay="0"/>
                            </p:stCondLst>
                            <p:childTnLst>
                              <p:par>
                                <p:cTn id="871" nodeType="clickEffect" fill="hold" presetClass="entr" presetID="2" presetSubtype="4">
                                  <p:stCondLst>
                                    <p:cond delay="0"/>
                                  </p:stCondLst>
                                  <p:childTnLst>
                                    <p:set>
                                      <p:cBhvr>
                                        <p:cTn id="872" dur="1" fill="hold">
                                          <p:stCondLst>
                                            <p:cond delay="0"/>
                                          </p:stCondLst>
                                        </p:cTn>
                                        <p:tgtEl>
                                          <p:spTgt spid="262">
                                            <p:txEl>
                                              <p:pRg st="2" end="2"/>
                                            </p:txEl>
                                          </p:spTgt>
                                        </p:tgtEl>
                                        <p:attrNameLst>
                                          <p:attrName>style.visibility</p:attrName>
                                        </p:attrNameLst>
                                      </p:cBhvr>
                                      <p:to>
                                        <p:strVal val="visible"/>
                                      </p:to>
                                    </p:set>
                                    <p:anim calcmode="lin" valueType="num">
                                      <p:cBhvr additive="repl">
                                        <p:cTn id="873" dur="500" fill="hold"/>
                                        <p:tgtEl>
                                          <p:spTgt spid="262">
                                            <p:txEl>
                                              <p:pRg st="2" end="2"/>
                                            </p:txEl>
                                          </p:spTgt>
                                        </p:tgtEl>
                                        <p:attrNameLst>
                                          <p:attrName>ppt_x</p:attrName>
                                        </p:attrNameLst>
                                      </p:cBhvr>
                                      <p:tavLst>
                                        <p:tav tm="0">
                                          <p:val>
                                            <p:strVal val="#ppt_x"/>
                                          </p:val>
                                        </p:tav>
                                        <p:tav tm="100000">
                                          <p:val>
                                            <p:strVal val="#ppt_x"/>
                                          </p:val>
                                        </p:tav>
                                      </p:tavLst>
                                    </p:anim>
                                    <p:anim calcmode="lin" valueType="num">
                                      <p:cBhvr additive="repl">
                                        <p:cTn id="874" dur="500" fill="hold"/>
                                        <p:tgtEl>
                                          <p:spTgt spid="26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Στροφαλοφόρος άξονας</a:t>
            </a:r>
            <a:endParaRPr b="0" lang="en-US" sz="2300" spc="-1" strike="noStrike">
              <a:solidFill>
                <a:srgbClr val="000000"/>
              </a:solidFill>
              <a:latin typeface="Arial"/>
            </a:endParaRPr>
          </a:p>
        </p:txBody>
      </p:sp>
      <p:sp>
        <p:nvSpPr>
          <p:cNvPr id="264" name="8 - TextBox"/>
          <p:cNvSpPr/>
          <p:nvPr/>
        </p:nvSpPr>
        <p:spPr>
          <a:xfrm>
            <a:off x="323640" y="699480"/>
            <a:ext cx="8496720" cy="2405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Arial"/>
              </a:rPr>
              <a:t>β. Κομβία διωστήρων. Είναι οι στροφείς του στροφαλοφόρου, επάνω στους οποίους στερεώνονται οι διωστήρες</a:t>
            </a:r>
            <a:endParaRPr b="0" lang="en-US" sz="1900" spc="-1" strike="noStrike">
              <a:solidFill>
                <a:srgbClr val="000000"/>
              </a:solidFill>
              <a:latin typeface="Arial"/>
            </a:endParaRPr>
          </a:p>
          <a:p>
            <a:pPr>
              <a:lnSpc>
                <a:spcPct val="100000"/>
              </a:lnSpc>
            </a:pPr>
            <a:endParaRPr b="0" lang="en-US" sz="1900" spc="-1" strike="noStrike">
              <a:solidFill>
                <a:srgbClr val="000000"/>
              </a:solidFill>
              <a:latin typeface="Arial"/>
            </a:endParaRPr>
          </a:p>
          <a:p>
            <a:pPr>
              <a:lnSpc>
                <a:spcPct val="100000"/>
              </a:lnSpc>
            </a:pPr>
            <a:r>
              <a:rPr b="0" lang="el-GR" sz="1900" spc="-1" strike="noStrike">
                <a:solidFill>
                  <a:srgbClr val="000000"/>
                </a:solidFill>
                <a:latin typeface="Arial"/>
              </a:rPr>
              <a:t>γ. Βραχίονες ή κιθάρες. Είναι τα τμήματα που συνδέουν τους στροφείς βάσης με τα κομβία των διωστήρων.</a:t>
            </a:r>
            <a:endParaRPr b="0" lang="en-US" sz="1900" spc="-1" strike="noStrike">
              <a:solidFill>
                <a:srgbClr val="000000"/>
              </a:solidFill>
              <a:latin typeface="Arial"/>
            </a:endParaRPr>
          </a:p>
          <a:p>
            <a:pPr>
              <a:lnSpc>
                <a:spcPct val="100000"/>
              </a:lnSpc>
            </a:pPr>
            <a:endParaRPr b="0" lang="en-US" sz="1900" spc="-1" strike="noStrike">
              <a:solidFill>
                <a:srgbClr val="000000"/>
              </a:solidFill>
              <a:latin typeface="Arial"/>
            </a:endParaRPr>
          </a:p>
          <a:p>
            <a:pPr>
              <a:lnSpc>
                <a:spcPct val="100000"/>
              </a:lnSpc>
            </a:pPr>
            <a:r>
              <a:rPr b="0" lang="el-GR" sz="1900" spc="-1" strike="noStrike">
                <a:solidFill>
                  <a:srgbClr val="000000"/>
                </a:solidFill>
                <a:latin typeface="Arial"/>
              </a:rPr>
              <a:t>δ. Αγωγοί λαδιού. Είναι οι αγωγοί που υπάρχουν εσωτερικά στο στροφαλοφόρο άξονα για τη λίπανση των τριβέων.</a:t>
            </a:r>
            <a:endParaRPr b="0" lang="en-US" sz="1900" spc="-1" strike="noStrike">
              <a:solidFill>
                <a:srgbClr val="000000"/>
              </a:solidFill>
              <a:latin typeface="Arial"/>
            </a:endParaRPr>
          </a:p>
        </p:txBody>
      </p:sp>
      <p:sp>
        <p:nvSpPr>
          <p:cNvPr id="265"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
        <p:nvSpPr>
          <p:cNvPr id="266"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pic>
        <p:nvPicPr>
          <p:cNvPr id="267" name="Picture 2" descr=""/>
          <p:cNvPicPr/>
          <p:nvPr/>
        </p:nvPicPr>
        <p:blipFill>
          <a:blip r:embed="rId1"/>
          <a:stretch/>
        </p:blipFill>
        <p:spPr>
          <a:xfrm>
            <a:off x="6809040" y="3003840"/>
            <a:ext cx="1650960" cy="1425960"/>
          </a:xfrm>
          <a:prstGeom prst="rect">
            <a:avLst/>
          </a:prstGeom>
          <a:ln w="9525">
            <a:noFill/>
          </a:ln>
        </p:spPr>
      </p:pic>
      <p:sp>
        <p:nvSpPr>
          <p:cNvPr id="268" name="7 - TextBox"/>
          <p:cNvSpPr/>
          <p:nvPr/>
        </p:nvSpPr>
        <p:spPr>
          <a:xfrm>
            <a:off x="323640" y="3232440"/>
            <a:ext cx="604836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rial"/>
              </a:rPr>
              <a:t>ε. Αντίβαρα. Είναι πρόσθετα βάρη που έχουν προορισμό τη ζυγοστάθμιση του στροφαλοφόρου άξονα.</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p:txBody>
      </p:sp>
    </p:spTree>
  </p:cSld>
  <p:transition>
    <p:pull dir="rd"/>
  </p:transition>
  <p:timing>
    <p:tnLst>
      <p:par>
        <p:cTn id="875" dur="indefinite" restart="never" nodeType="tmRoot">
          <p:childTnLst>
            <p:seq>
              <p:cTn id="876" dur="indefinite" nodeType="mainSeq">
                <p:childTnLst>
                  <p:par>
                    <p:cTn id="877" fill="hold">
                      <p:stCondLst>
                        <p:cond delay="indefinite"/>
                      </p:stCondLst>
                      <p:childTnLst>
                        <p:par>
                          <p:cTn id="878" fill="hold">
                            <p:stCondLst>
                              <p:cond delay="0"/>
                            </p:stCondLst>
                            <p:childTnLst>
                              <p:par>
                                <p:cTn id="879" nodeType="clickEffect" fill="hold" presetClass="entr" presetID="2" presetSubtype="4">
                                  <p:stCondLst>
                                    <p:cond delay="0"/>
                                  </p:stCondLst>
                                  <p:childTnLst>
                                    <p:set>
                                      <p:cBhvr>
                                        <p:cTn id="880" dur="1" fill="hold">
                                          <p:stCondLst>
                                            <p:cond delay="0"/>
                                          </p:stCondLst>
                                        </p:cTn>
                                        <p:tgtEl>
                                          <p:spTgt spid="264">
                                            <p:txEl>
                                              <p:pRg st="0" end="0"/>
                                            </p:txEl>
                                          </p:spTgt>
                                        </p:tgtEl>
                                        <p:attrNameLst>
                                          <p:attrName>style.visibility</p:attrName>
                                        </p:attrNameLst>
                                      </p:cBhvr>
                                      <p:to>
                                        <p:strVal val="visible"/>
                                      </p:to>
                                    </p:set>
                                    <p:anim calcmode="lin" valueType="num">
                                      <p:cBhvr additive="repl">
                                        <p:cTn id="881" dur="500" fill="hold"/>
                                        <p:tgtEl>
                                          <p:spTgt spid="264">
                                            <p:txEl>
                                              <p:pRg st="0" end="0"/>
                                            </p:txEl>
                                          </p:spTgt>
                                        </p:tgtEl>
                                        <p:attrNameLst>
                                          <p:attrName>ppt_x</p:attrName>
                                        </p:attrNameLst>
                                      </p:cBhvr>
                                      <p:tavLst>
                                        <p:tav tm="0">
                                          <p:val>
                                            <p:strVal val="#ppt_x"/>
                                          </p:val>
                                        </p:tav>
                                        <p:tav tm="100000">
                                          <p:val>
                                            <p:strVal val="#ppt_x"/>
                                          </p:val>
                                        </p:tav>
                                      </p:tavLst>
                                    </p:anim>
                                    <p:anim calcmode="lin" valueType="num">
                                      <p:cBhvr additive="repl">
                                        <p:cTn id="882" dur="500" fill="hold"/>
                                        <p:tgtEl>
                                          <p:spTgt spid="2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83" fill="hold">
                      <p:stCondLst>
                        <p:cond delay="indefinite"/>
                      </p:stCondLst>
                      <p:childTnLst>
                        <p:par>
                          <p:cTn id="884" fill="hold">
                            <p:stCondLst>
                              <p:cond delay="0"/>
                            </p:stCondLst>
                            <p:childTnLst>
                              <p:par>
                                <p:cTn id="885" nodeType="clickEffect" fill="hold" presetClass="entr" presetID="2" presetSubtype="4">
                                  <p:stCondLst>
                                    <p:cond delay="0"/>
                                  </p:stCondLst>
                                  <p:childTnLst>
                                    <p:set>
                                      <p:cBhvr>
                                        <p:cTn id="886" dur="1" fill="hold">
                                          <p:stCondLst>
                                            <p:cond delay="0"/>
                                          </p:stCondLst>
                                        </p:cTn>
                                        <p:tgtEl>
                                          <p:spTgt spid="264">
                                            <p:txEl>
                                              <p:pRg st="2" end="2"/>
                                            </p:txEl>
                                          </p:spTgt>
                                        </p:tgtEl>
                                        <p:attrNameLst>
                                          <p:attrName>style.visibility</p:attrName>
                                        </p:attrNameLst>
                                      </p:cBhvr>
                                      <p:to>
                                        <p:strVal val="visible"/>
                                      </p:to>
                                    </p:set>
                                    <p:anim calcmode="lin" valueType="num">
                                      <p:cBhvr additive="repl">
                                        <p:cTn id="887" dur="500" fill="hold"/>
                                        <p:tgtEl>
                                          <p:spTgt spid="264">
                                            <p:txEl>
                                              <p:pRg st="2" end="2"/>
                                            </p:txEl>
                                          </p:spTgt>
                                        </p:tgtEl>
                                        <p:attrNameLst>
                                          <p:attrName>ppt_x</p:attrName>
                                        </p:attrNameLst>
                                      </p:cBhvr>
                                      <p:tavLst>
                                        <p:tav tm="0">
                                          <p:val>
                                            <p:strVal val="#ppt_x"/>
                                          </p:val>
                                        </p:tav>
                                        <p:tav tm="100000">
                                          <p:val>
                                            <p:strVal val="#ppt_x"/>
                                          </p:val>
                                        </p:tav>
                                      </p:tavLst>
                                    </p:anim>
                                    <p:anim calcmode="lin" valueType="num">
                                      <p:cBhvr additive="repl">
                                        <p:cTn id="888" dur="500" fill="hold"/>
                                        <p:tgtEl>
                                          <p:spTgt spid="2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89" fill="hold">
                      <p:stCondLst>
                        <p:cond delay="indefinite"/>
                      </p:stCondLst>
                      <p:childTnLst>
                        <p:par>
                          <p:cTn id="890" fill="hold">
                            <p:stCondLst>
                              <p:cond delay="0"/>
                            </p:stCondLst>
                            <p:childTnLst>
                              <p:par>
                                <p:cTn id="891" nodeType="clickEffect" fill="hold" presetClass="entr" presetID="2" presetSubtype="4">
                                  <p:stCondLst>
                                    <p:cond delay="0"/>
                                  </p:stCondLst>
                                  <p:childTnLst>
                                    <p:set>
                                      <p:cBhvr>
                                        <p:cTn id="892" dur="1" fill="hold">
                                          <p:stCondLst>
                                            <p:cond delay="0"/>
                                          </p:stCondLst>
                                        </p:cTn>
                                        <p:tgtEl>
                                          <p:spTgt spid="264">
                                            <p:txEl>
                                              <p:pRg st="4" end="4"/>
                                            </p:txEl>
                                          </p:spTgt>
                                        </p:tgtEl>
                                        <p:attrNameLst>
                                          <p:attrName>style.visibility</p:attrName>
                                        </p:attrNameLst>
                                      </p:cBhvr>
                                      <p:to>
                                        <p:strVal val="visible"/>
                                      </p:to>
                                    </p:set>
                                    <p:anim calcmode="lin" valueType="num">
                                      <p:cBhvr additive="repl">
                                        <p:cTn id="893" dur="500" fill="hold"/>
                                        <p:tgtEl>
                                          <p:spTgt spid="264">
                                            <p:txEl>
                                              <p:pRg st="4" end="4"/>
                                            </p:txEl>
                                          </p:spTgt>
                                        </p:tgtEl>
                                        <p:attrNameLst>
                                          <p:attrName>ppt_x</p:attrName>
                                        </p:attrNameLst>
                                      </p:cBhvr>
                                      <p:tavLst>
                                        <p:tav tm="0">
                                          <p:val>
                                            <p:strVal val="#ppt_x"/>
                                          </p:val>
                                        </p:tav>
                                        <p:tav tm="100000">
                                          <p:val>
                                            <p:strVal val="#ppt_x"/>
                                          </p:val>
                                        </p:tav>
                                      </p:tavLst>
                                    </p:anim>
                                    <p:anim calcmode="lin" valueType="num">
                                      <p:cBhvr additive="repl">
                                        <p:cTn id="894" dur="500" fill="hold"/>
                                        <p:tgtEl>
                                          <p:spTgt spid="26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95" fill="hold">
                      <p:stCondLst>
                        <p:cond delay="indefinite"/>
                      </p:stCondLst>
                      <p:childTnLst>
                        <p:par>
                          <p:cTn id="896" fill="hold">
                            <p:stCondLst>
                              <p:cond delay="0"/>
                            </p:stCondLst>
                            <p:childTnLst>
                              <p:par>
                                <p:cTn id="897" nodeType="clickEffect" fill="hold" presetClass="entr" presetID="2" presetSubtype="4">
                                  <p:stCondLst>
                                    <p:cond delay="0"/>
                                  </p:stCondLst>
                                  <p:childTnLst>
                                    <p:set>
                                      <p:cBhvr>
                                        <p:cTn id="898" dur="1" fill="hold">
                                          <p:stCondLst>
                                            <p:cond delay="0"/>
                                          </p:stCondLst>
                                        </p:cTn>
                                        <p:tgtEl>
                                          <p:spTgt spid="268"/>
                                        </p:tgtEl>
                                        <p:attrNameLst>
                                          <p:attrName>style.visibility</p:attrName>
                                        </p:attrNameLst>
                                      </p:cBhvr>
                                      <p:to>
                                        <p:strVal val="visible"/>
                                      </p:to>
                                    </p:set>
                                    <p:anim calcmode="lin" valueType="num">
                                      <p:cBhvr additive="repl">
                                        <p:cTn id="899" dur="500" fill="hold"/>
                                        <p:tgtEl>
                                          <p:spTgt spid="268"/>
                                        </p:tgtEl>
                                        <p:attrNameLst>
                                          <p:attrName>ppt_x</p:attrName>
                                        </p:attrNameLst>
                                      </p:cBhvr>
                                      <p:tavLst>
                                        <p:tav tm="0">
                                          <p:val>
                                            <p:strVal val="#ppt_x"/>
                                          </p:val>
                                        </p:tav>
                                        <p:tav tm="100000">
                                          <p:val>
                                            <p:strVal val="#ppt_x"/>
                                          </p:val>
                                        </p:tav>
                                      </p:tavLst>
                                    </p:anim>
                                    <p:anim calcmode="lin" valueType="num">
                                      <p:cBhvr additive="repl">
                                        <p:cTn id="900" dur="500" fill="hold"/>
                                        <p:tgtEl>
                                          <p:spTgt spid="268"/>
                                        </p:tgtEl>
                                        <p:attrNameLst>
                                          <p:attrName>ppt_y</p:attrName>
                                        </p:attrNameLst>
                                      </p:cBhvr>
                                      <p:tavLst>
                                        <p:tav tm="0">
                                          <p:val>
                                            <p:strVal val="1+#ppt_h/2"/>
                                          </p:val>
                                        </p:tav>
                                        <p:tav tm="100000">
                                          <p:val>
                                            <p:strVal val="#ppt_y"/>
                                          </p:val>
                                        </p:tav>
                                      </p:tavLst>
                                    </p:anim>
                                  </p:childTnLst>
                                </p:cTn>
                              </p:par>
                              <p:par>
                                <p:cTn id="901" nodeType="withEffect" fill="hold" presetClass="entr" presetID="5" presetSubtype="10">
                                  <p:stCondLst>
                                    <p:cond delay="0"/>
                                  </p:stCondLst>
                                  <p:childTnLst>
                                    <p:set>
                                      <p:cBhvr>
                                        <p:cTn id="902" dur="1" fill="hold">
                                          <p:stCondLst>
                                            <p:cond delay="0"/>
                                          </p:stCondLst>
                                        </p:cTn>
                                        <p:tgtEl>
                                          <p:spTgt spid="267"/>
                                        </p:tgtEl>
                                        <p:attrNameLst>
                                          <p:attrName>style.visibility</p:attrName>
                                        </p:attrNameLst>
                                      </p:cBhvr>
                                      <p:to>
                                        <p:strVal val="visible"/>
                                      </p:to>
                                    </p:set>
                                    <p:animEffect filter="checkerboard(across)" transition="in">
                                      <p:cBhvr additive="repl">
                                        <p:cTn id="903" dur="5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Στροφαλοφόρος άξονας</a:t>
            </a:r>
            <a:endParaRPr b="0" lang="en-US" sz="2300" spc="-1" strike="noStrike">
              <a:solidFill>
                <a:srgbClr val="000000"/>
              </a:solidFill>
              <a:latin typeface="Arial"/>
            </a:endParaRPr>
          </a:p>
        </p:txBody>
      </p:sp>
      <p:sp>
        <p:nvSpPr>
          <p:cNvPr id="270" name="8 - TextBox"/>
          <p:cNvSpPr/>
          <p:nvPr/>
        </p:nvSpPr>
        <p:spPr>
          <a:xfrm>
            <a:off x="323640" y="699480"/>
            <a:ext cx="8496720" cy="40348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Arial"/>
              </a:rPr>
              <a:t>Στήριξη του στροφαλοφόρου άξονα στο σώμα των κυλίνδρων.</a:t>
            </a:r>
            <a:endParaRPr b="0" lang="en-US" sz="1900" spc="-1" strike="noStrike">
              <a:solidFill>
                <a:srgbClr val="000000"/>
              </a:solidFill>
              <a:latin typeface="Arial"/>
            </a:endParaRPr>
          </a:p>
          <a:p>
            <a:pPr>
              <a:lnSpc>
                <a:spcPct val="100000"/>
              </a:lnSpc>
            </a:pPr>
            <a:endParaRPr b="0" lang="en-US" sz="1200" spc="-1" strike="noStrike">
              <a:solidFill>
                <a:srgbClr val="000000"/>
              </a:solidFill>
              <a:latin typeface="Arial"/>
            </a:endParaRPr>
          </a:p>
          <a:p>
            <a:pPr algn="ctr">
              <a:lnSpc>
                <a:spcPct val="100000"/>
              </a:lnSpc>
            </a:pPr>
            <a:r>
              <a:rPr b="0" lang="el-GR" sz="1900" spc="-1" strike="noStrike">
                <a:solidFill>
                  <a:srgbClr val="000000"/>
                </a:solidFill>
                <a:latin typeface="Arial"/>
              </a:rPr>
              <a:t>Υπάρχουν, διαιρούμενα έδρανα, με το ένα τμήμα τους να σχηματίζεται στο σώμα των κυλίνδρων και το άλλο να είναι κινητό (καβαλέτο), επίσης υπάρχουν παρεμβαλλόμενοι τριβείς, που είναι διαιρούμενοι τριβείς ολίσθησης και λιγότερο ένσφαιροι τριβείς (ρουλμάν).</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Arial"/>
              </a:rPr>
              <a:t>Οι τριβείς ολίσθησης των κομβίων βάσης κατασκευάζονται και τοποθετούνται, όπως και οι τριβείς των κομβίων των διωστήρων. </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Arial"/>
              </a:rPr>
              <a:t>Η λίπανση των επιφανειών των τριβέων γίνεται με λάδι που φθάνει στα κομβία βάσης από το κύκλωμα λίπανσης του κινητήρα, ενώ μέσω οπών στο σώμα του στροφαλοφόρου άξονα (στους βραχίονες), διοχετεύεται λιπαντικό και στους τριβείς των κομβίων των διωστήρων.</a:t>
            </a:r>
            <a:endParaRPr b="0" lang="en-US" sz="1900" spc="-1" strike="noStrike">
              <a:solidFill>
                <a:srgbClr val="000000"/>
              </a:solidFill>
              <a:latin typeface="Arial"/>
            </a:endParaRPr>
          </a:p>
        </p:txBody>
      </p:sp>
      <p:sp>
        <p:nvSpPr>
          <p:cNvPr id="271"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
        <p:nvSpPr>
          <p:cNvPr id="272"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Tree>
  </p:cSld>
  <p:transition>
    <p:pull dir="rd"/>
  </p:transition>
  <p:timing>
    <p:tnLst>
      <p:par>
        <p:cTn id="904" dur="indefinite" restart="never" nodeType="tmRoot">
          <p:childTnLst>
            <p:seq>
              <p:cTn id="905" dur="indefinite" nodeType="mainSeq">
                <p:childTnLst>
                  <p:par>
                    <p:cTn id="906" fill="hold">
                      <p:stCondLst>
                        <p:cond delay="indefinite"/>
                      </p:stCondLst>
                      <p:childTnLst>
                        <p:par>
                          <p:cTn id="907" fill="hold">
                            <p:stCondLst>
                              <p:cond delay="0"/>
                            </p:stCondLst>
                            <p:childTnLst>
                              <p:par>
                                <p:cTn id="908" nodeType="clickEffect" fill="hold" presetClass="entr" presetID="2" presetSubtype="4">
                                  <p:stCondLst>
                                    <p:cond delay="0"/>
                                  </p:stCondLst>
                                  <p:childTnLst>
                                    <p:set>
                                      <p:cBhvr>
                                        <p:cTn id="909" dur="1" fill="hold">
                                          <p:stCondLst>
                                            <p:cond delay="0"/>
                                          </p:stCondLst>
                                        </p:cTn>
                                        <p:tgtEl>
                                          <p:spTgt spid="270">
                                            <p:txEl>
                                              <p:pRg st="2" end="2"/>
                                            </p:txEl>
                                          </p:spTgt>
                                        </p:tgtEl>
                                        <p:attrNameLst>
                                          <p:attrName>style.visibility</p:attrName>
                                        </p:attrNameLst>
                                      </p:cBhvr>
                                      <p:to>
                                        <p:strVal val="visible"/>
                                      </p:to>
                                    </p:set>
                                    <p:anim calcmode="lin" valueType="num">
                                      <p:cBhvr additive="repl">
                                        <p:cTn id="910" dur="500" fill="hold"/>
                                        <p:tgtEl>
                                          <p:spTgt spid="270">
                                            <p:txEl>
                                              <p:pRg st="2" end="2"/>
                                            </p:txEl>
                                          </p:spTgt>
                                        </p:tgtEl>
                                        <p:attrNameLst>
                                          <p:attrName>ppt_x</p:attrName>
                                        </p:attrNameLst>
                                      </p:cBhvr>
                                      <p:tavLst>
                                        <p:tav tm="0">
                                          <p:val>
                                            <p:strVal val="#ppt_x"/>
                                          </p:val>
                                        </p:tav>
                                        <p:tav tm="100000">
                                          <p:val>
                                            <p:strVal val="#ppt_x"/>
                                          </p:val>
                                        </p:tav>
                                      </p:tavLst>
                                    </p:anim>
                                    <p:anim calcmode="lin" valueType="num">
                                      <p:cBhvr additive="repl">
                                        <p:cTn id="911" dur="500" fill="hold"/>
                                        <p:tgtEl>
                                          <p:spTgt spid="2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12" fill="hold">
                      <p:stCondLst>
                        <p:cond delay="indefinite"/>
                      </p:stCondLst>
                      <p:childTnLst>
                        <p:par>
                          <p:cTn id="913" fill="hold">
                            <p:stCondLst>
                              <p:cond delay="0"/>
                            </p:stCondLst>
                            <p:childTnLst>
                              <p:par>
                                <p:cTn id="914" nodeType="clickEffect" fill="hold" presetClass="entr" presetID="2" presetSubtype="4">
                                  <p:stCondLst>
                                    <p:cond delay="0"/>
                                  </p:stCondLst>
                                  <p:childTnLst>
                                    <p:set>
                                      <p:cBhvr>
                                        <p:cTn id="915" dur="1" fill="hold">
                                          <p:stCondLst>
                                            <p:cond delay="0"/>
                                          </p:stCondLst>
                                        </p:cTn>
                                        <p:tgtEl>
                                          <p:spTgt spid="270">
                                            <p:txEl>
                                              <p:pRg st="4" end="4"/>
                                            </p:txEl>
                                          </p:spTgt>
                                        </p:tgtEl>
                                        <p:attrNameLst>
                                          <p:attrName>style.visibility</p:attrName>
                                        </p:attrNameLst>
                                      </p:cBhvr>
                                      <p:to>
                                        <p:strVal val="visible"/>
                                      </p:to>
                                    </p:set>
                                    <p:anim calcmode="lin" valueType="num">
                                      <p:cBhvr additive="repl">
                                        <p:cTn id="916" dur="500" fill="hold"/>
                                        <p:tgtEl>
                                          <p:spTgt spid="270">
                                            <p:txEl>
                                              <p:pRg st="4" end="4"/>
                                            </p:txEl>
                                          </p:spTgt>
                                        </p:tgtEl>
                                        <p:attrNameLst>
                                          <p:attrName>ppt_x</p:attrName>
                                        </p:attrNameLst>
                                      </p:cBhvr>
                                      <p:tavLst>
                                        <p:tav tm="0">
                                          <p:val>
                                            <p:strVal val="#ppt_x"/>
                                          </p:val>
                                        </p:tav>
                                        <p:tav tm="100000">
                                          <p:val>
                                            <p:strVal val="#ppt_x"/>
                                          </p:val>
                                        </p:tav>
                                      </p:tavLst>
                                    </p:anim>
                                    <p:anim calcmode="lin" valueType="num">
                                      <p:cBhvr additive="repl">
                                        <p:cTn id="917" dur="500" fill="hold"/>
                                        <p:tgtEl>
                                          <p:spTgt spid="2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18" fill="hold">
                      <p:stCondLst>
                        <p:cond delay="indefinite"/>
                      </p:stCondLst>
                      <p:childTnLst>
                        <p:par>
                          <p:cTn id="919" fill="hold">
                            <p:stCondLst>
                              <p:cond delay="0"/>
                            </p:stCondLst>
                            <p:childTnLst>
                              <p:par>
                                <p:cTn id="920" nodeType="clickEffect" fill="hold" presetClass="entr" presetID="2" presetSubtype="4">
                                  <p:stCondLst>
                                    <p:cond delay="0"/>
                                  </p:stCondLst>
                                  <p:childTnLst>
                                    <p:set>
                                      <p:cBhvr>
                                        <p:cTn id="921" dur="1" fill="hold">
                                          <p:stCondLst>
                                            <p:cond delay="0"/>
                                          </p:stCondLst>
                                        </p:cTn>
                                        <p:tgtEl>
                                          <p:spTgt spid="270">
                                            <p:txEl>
                                              <p:pRg st="6" end="6"/>
                                            </p:txEl>
                                          </p:spTgt>
                                        </p:tgtEl>
                                        <p:attrNameLst>
                                          <p:attrName>style.visibility</p:attrName>
                                        </p:attrNameLst>
                                      </p:cBhvr>
                                      <p:to>
                                        <p:strVal val="visible"/>
                                      </p:to>
                                    </p:set>
                                    <p:anim calcmode="lin" valueType="num">
                                      <p:cBhvr additive="repl">
                                        <p:cTn id="922" dur="500" fill="hold"/>
                                        <p:tgtEl>
                                          <p:spTgt spid="270">
                                            <p:txEl>
                                              <p:pRg st="6" end="6"/>
                                            </p:txEl>
                                          </p:spTgt>
                                        </p:tgtEl>
                                        <p:attrNameLst>
                                          <p:attrName>ppt_x</p:attrName>
                                        </p:attrNameLst>
                                      </p:cBhvr>
                                      <p:tavLst>
                                        <p:tav tm="0">
                                          <p:val>
                                            <p:strVal val="#ppt_x"/>
                                          </p:val>
                                        </p:tav>
                                        <p:tav tm="100000">
                                          <p:val>
                                            <p:strVal val="#ppt_x"/>
                                          </p:val>
                                        </p:tav>
                                      </p:tavLst>
                                    </p:anim>
                                    <p:anim calcmode="lin" valueType="num">
                                      <p:cBhvr additive="repl">
                                        <p:cTn id="923" dur="500" fill="hold"/>
                                        <p:tgtEl>
                                          <p:spTgt spid="27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Στροφαλοφόρος άξονας</a:t>
            </a:r>
            <a:endParaRPr b="0" lang="en-US" sz="2300" spc="-1" strike="noStrike">
              <a:solidFill>
                <a:srgbClr val="000000"/>
              </a:solidFill>
              <a:latin typeface="Arial"/>
            </a:endParaRPr>
          </a:p>
        </p:txBody>
      </p:sp>
      <p:sp>
        <p:nvSpPr>
          <p:cNvPr id="274" name="8 - TextBox"/>
          <p:cNvSpPr/>
          <p:nvPr/>
        </p:nvSpPr>
        <p:spPr>
          <a:xfrm>
            <a:off x="323640" y="699480"/>
            <a:ext cx="8496720" cy="29840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Arial"/>
              </a:rPr>
              <a:t>Η διάταξη των κομβίων του στροφαλοφόρου άξονα εξαρτάται τόσο από τον αριθμό των κυλίνδρων του κινητήρα, όσο και από τη σειρά ανάφλεξης τους. </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Arial"/>
              </a:rPr>
              <a:t>Η διάταξη γίνεται με τέτοιο τρόπο, ώστε ο κινητήρας να δίνει μια ομοιόμορφη και συνεχή ροπή.</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Arial"/>
              </a:rPr>
              <a:t>Η γωνία που σχηματίζουν μεταξύ τους δύο κομβία διωστήρων με διαδοχική σειρά ανάφλεξης, λέγεται </a:t>
            </a: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Arial"/>
              </a:rPr>
              <a:t>γωνία σφήνωσης κομβίων στροφαλοφόρου άξονα. </a:t>
            </a:r>
            <a:endParaRPr b="0" lang="en-US" sz="1900" spc="-1" strike="noStrike">
              <a:solidFill>
                <a:srgbClr val="000000"/>
              </a:solidFill>
              <a:latin typeface="Arial"/>
            </a:endParaRPr>
          </a:p>
        </p:txBody>
      </p:sp>
      <p:sp>
        <p:nvSpPr>
          <p:cNvPr id="275"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
        <p:nvSpPr>
          <p:cNvPr id="276"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Tree>
  </p:cSld>
  <p:transition>
    <p:pull dir="rd"/>
  </p:transition>
  <p:timing>
    <p:tnLst>
      <p:par>
        <p:cTn id="924" dur="indefinite" restart="never" nodeType="tmRoot">
          <p:childTnLst>
            <p:seq>
              <p:cTn id="925" dur="indefinite" nodeType="mainSeq">
                <p:childTnLst>
                  <p:par>
                    <p:cTn id="926" fill="hold">
                      <p:stCondLst>
                        <p:cond delay="indefinite"/>
                      </p:stCondLst>
                      <p:childTnLst>
                        <p:par>
                          <p:cTn id="927" fill="hold">
                            <p:stCondLst>
                              <p:cond delay="0"/>
                            </p:stCondLst>
                            <p:childTnLst>
                              <p:par>
                                <p:cTn id="928" nodeType="clickEffect" fill="hold" presetClass="entr" presetID="2" presetSubtype="4">
                                  <p:stCondLst>
                                    <p:cond delay="0"/>
                                  </p:stCondLst>
                                  <p:childTnLst>
                                    <p:set>
                                      <p:cBhvr>
                                        <p:cTn id="929" dur="1" fill="hold">
                                          <p:stCondLst>
                                            <p:cond delay="0"/>
                                          </p:stCondLst>
                                        </p:cTn>
                                        <p:tgtEl>
                                          <p:spTgt spid="274">
                                            <p:txEl>
                                              <p:pRg st="0" end="0"/>
                                            </p:txEl>
                                          </p:spTgt>
                                        </p:tgtEl>
                                        <p:attrNameLst>
                                          <p:attrName>style.visibility</p:attrName>
                                        </p:attrNameLst>
                                      </p:cBhvr>
                                      <p:to>
                                        <p:strVal val="visible"/>
                                      </p:to>
                                    </p:set>
                                    <p:anim calcmode="lin" valueType="num">
                                      <p:cBhvr additive="repl">
                                        <p:cTn id="930" dur="500" fill="hold"/>
                                        <p:tgtEl>
                                          <p:spTgt spid="274">
                                            <p:txEl>
                                              <p:pRg st="0" end="0"/>
                                            </p:txEl>
                                          </p:spTgt>
                                        </p:tgtEl>
                                        <p:attrNameLst>
                                          <p:attrName>ppt_x</p:attrName>
                                        </p:attrNameLst>
                                      </p:cBhvr>
                                      <p:tavLst>
                                        <p:tav tm="0">
                                          <p:val>
                                            <p:strVal val="#ppt_x"/>
                                          </p:val>
                                        </p:tav>
                                        <p:tav tm="100000">
                                          <p:val>
                                            <p:strVal val="#ppt_x"/>
                                          </p:val>
                                        </p:tav>
                                      </p:tavLst>
                                    </p:anim>
                                    <p:anim calcmode="lin" valueType="num">
                                      <p:cBhvr additive="repl">
                                        <p:cTn id="931" dur="500" fill="hold"/>
                                        <p:tgtEl>
                                          <p:spTgt spid="2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2" fill="hold">
                      <p:stCondLst>
                        <p:cond delay="indefinite"/>
                      </p:stCondLst>
                      <p:childTnLst>
                        <p:par>
                          <p:cTn id="933" fill="hold">
                            <p:stCondLst>
                              <p:cond delay="0"/>
                            </p:stCondLst>
                            <p:childTnLst>
                              <p:par>
                                <p:cTn id="934" nodeType="clickEffect" fill="hold" presetClass="entr" presetID="2" presetSubtype="4">
                                  <p:stCondLst>
                                    <p:cond delay="0"/>
                                  </p:stCondLst>
                                  <p:childTnLst>
                                    <p:set>
                                      <p:cBhvr>
                                        <p:cTn id="935" dur="1" fill="hold">
                                          <p:stCondLst>
                                            <p:cond delay="0"/>
                                          </p:stCondLst>
                                        </p:cTn>
                                        <p:tgtEl>
                                          <p:spTgt spid="274">
                                            <p:txEl>
                                              <p:pRg st="2" end="2"/>
                                            </p:txEl>
                                          </p:spTgt>
                                        </p:tgtEl>
                                        <p:attrNameLst>
                                          <p:attrName>style.visibility</p:attrName>
                                        </p:attrNameLst>
                                      </p:cBhvr>
                                      <p:to>
                                        <p:strVal val="visible"/>
                                      </p:to>
                                    </p:set>
                                    <p:anim calcmode="lin" valueType="num">
                                      <p:cBhvr additive="repl">
                                        <p:cTn id="936" dur="500" fill="hold"/>
                                        <p:tgtEl>
                                          <p:spTgt spid="274">
                                            <p:txEl>
                                              <p:pRg st="2" end="2"/>
                                            </p:txEl>
                                          </p:spTgt>
                                        </p:tgtEl>
                                        <p:attrNameLst>
                                          <p:attrName>ppt_x</p:attrName>
                                        </p:attrNameLst>
                                      </p:cBhvr>
                                      <p:tavLst>
                                        <p:tav tm="0">
                                          <p:val>
                                            <p:strVal val="#ppt_x"/>
                                          </p:val>
                                        </p:tav>
                                        <p:tav tm="100000">
                                          <p:val>
                                            <p:strVal val="#ppt_x"/>
                                          </p:val>
                                        </p:tav>
                                      </p:tavLst>
                                    </p:anim>
                                    <p:anim calcmode="lin" valueType="num">
                                      <p:cBhvr additive="repl">
                                        <p:cTn id="937" dur="500" fill="hold"/>
                                        <p:tgtEl>
                                          <p:spTgt spid="2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38" fill="hold">
                      <p:stCondLst>
                        <p:cond delay="indefinite"/>
                      </p:stCondLst>
                      <p:childTnLst>
                        <p:par>
                          <p:cTn id="939" fill="hold">
                            <p:stCondLst>
                              <p:cond delay="0"/>
                            </p:stCondLst>
                            <p:childTnLst>
                              <p:par>
                                <p:cTn id="940" nodeType="clickEffect" fill="hold" presetClass="entr" presetID="2" presetSubtype="4">
                                  <p:stCondLst>
                                    <p:cond delay="0"/>
                                  </p:stCondLst>
                                  <p:childTnLst>
                                    <p:set>
                                      <p:cBhvr>
                                        <p:cTn id="941" dur="1" fill="hold">
                                          <p:stCondLst>
                                            <p:cond delay="0"/>
                                          </p:stCondLst>
                                        </p:cTn>
                                        <p:tgtEl>
                                          <p:spTgt spid="274">
                                            <p:txEl>
                                              <p:pRg st="5" end="5"/>
                                            </p:txEl>
                                          </p:spTgt>
                                        </p:tgtEl>
                                        <p:attrNameLst>
                                          <p:attrName>style.visibility</p:attrName>
                                        </p:attrNameLst>
                                      </p:cBhvr>
                                      <p:to>
                                        <p:strVal val="visible"/>
                                      </p:to>
                                    </p:set>
                                    <p:anim calcmode="lin" valueType="num">
                                      <p:cBhvr additive="repl">
                                        <p:cTn id="942" dur="500" fill="hold"/>
                                        <p:tgtEl>
                                          <p:spTgt spid="274">
                                            <p:txEl>
                                              <p:pRg st="5" end="5"/>
                                            </p:txEl>
                                          </p:spTgt>
                                        </p:tgtEl>
                                        <p:attrNameLst>
                                          <p:attrName>ppt_x</p:attrName>
                                        </p:attrNameLst>
                                      </p:cBhvr>
                                      <p:tavLst>
                                        <p:tav tm="0">
                                          <p:val>
                                            <p:strVal val="#ppt_x"/>
                                          </p:val>
                                        </p:tav>
                                        <p:tav tm="100000">
                                          <p:val>
                                            <p:strVal val="#ppt_x"/>
                                          </p:val>
                                        </p:tav>
                                      </p:tavLst>
                                    </p:anim>
                                    <p:anim calcmode="lin" valueType="num">
                                      <p:cBhvr additive="repl">
                                        <p:cTn id="943" dur="500" fill="hold"/>
                                        <p:tgtEl>
                                          <p:spTgt spid="274">
                                            <p:txEl>
                                              <p:pRg st="5" end="5"/>
                                            </p:txEl>
                                          </p:spTgt>
                                        </p:tgtEl>
                                        <p:attrNameLst>
                                          <p:attrName>ppt_y</p:attrName>
                                        </p:attrNameLst>
                                      </p:cBhvr>
                                      <p:tavLst>
                                        <p:tav tm="0">
                                          <p:val>
                                            <p:strVal val="1+#ppt_h/2"/>
                                          </p:val>
                                        </p:tav>
                                        <p:tav tm="100000">
                                          <p:val>
                                            <p:strVal val="#ppt_y"/>
                                          </p:val>
                                        </p:tav>
                                      </p:tavLst>
                                    </p:anim>
                                  </p:childTnLst>
                                </p:cTn>
                              </p:par>
                            </p:childTnLst>
                          </p:cTn>
                        </p:par>
                        <p:par>
                          <p:cTn id="944" fill="hold">
                            <p:stCondLst>
                              <p:cond delay="500"/>
                            </p:stCondLst>
                            <p:childTnLst>
                              <p:par>
                                <p:cTn id="945" nodeType="afterEffect" fill="hold" presetClass="entr" presetID="2" presetSubtype="4">
                                  <p:stCondLst>
                                    <p:cond delay="0"/>
                                  </p:stCondLst>
                                  <p:childTnLst>
                                    <p:set>
                                      <p:cBhvr>
                                        <p:cTn id="946" dur="1" fill="hold">
                                          <p:stCondLst>
                                            <p:cond delay="0"/>
                                          </p:stCondLst>
                                        </p:cTn>
                                        <p:tgtEl>
                                          <p:spTgt spid="274">
                                            <p:txEl>
                                              <p:pRg st="6" end="6"/>
                                            </p:txEl>
                                          </p:spTgt>
                                        </p:tgtEl>
                                        <p:attrNameLst>
                                          <p:attrName>style.visibility</p:attrName>
                                        </p:attrNameLst>
                                      </p:cBhvr>
                                      <p:to>
                                        <p:strVal val="visible"/>
                                      </p:to>
                                    </p:set>
                                    <p:anim calcmode="lin" valueType="num">
                                      <p:cBhvr additive="repl">
                                        <p:cTn id="947" dur="500" fill="hold"/>
                                        <p:tgtEl>
                                          <p:spTgt spid="274">
                                            <p:txEl>
                                              <p:pRg st="6" end="6"/>
                                            </p:txEl>
                                          </p:spTgt>
                                        </p:tgtEl>
                                        <p:attrNameLst>
                                          <p:attrName>ppt_x</p:attrName>
                                        </p:attrNameLst>
                                      </p:cBhvr>
                                      <p:tavLst>
                                        <p:tav tm="0">
                                          <p:val>
                                            <p:strVal val="#ppt_x"/>
                                          </p:val>
                                        </p:tav>
                                        <p:tav tm="100000">
                                          <p:val>
                                            <p:strVal val="#ppt_x"/>
                                          </p:val>
                                        </p:tav>
                                      </p:tavLst>
                                    </p:anim>
                                    <p:anim calcmode="lin" valueType="num">
                                      <p:cBhvr additive="repl">
                                        <p:cTn id="948" dur="500" fill="hold"/>
                                        <p:tgtEl>
                                          <p:spTgt spid="27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Στροφαλοφόρος άξονας</a:t>
            </a:r>
            <a:endParaRPr b="0" lang="en-US" sz="2300" spc="-1" strike="noStrike">
              <a:solidFill>
                <a:srgbClr val="000000"/>
              </a:solidFill>
              <a:latin typeface="Arial"/>
            </a:endParaRPr>
          </a:p>
        </p:txBody>
      </p:sp>
      <p:sp>
        <p:nvSpPr>
          <p:cNvPr id="278" name="8 - TextBox"/>
          <p:cNvSpPr/>
          <p:nvPr/>
        </p:nvSpPr>
        <p:spPr>
          <a:xfrm>
            <a:off x="323640" y="699480"/>
            <a:ext cx="8496720" cy="957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Arial"/>
              </a:rPr>
              <a:t>Η γωνία αυτή, για τους </a:t>
            </a:r>
            <a:r>
              <a:rPr b="0" i="1" lang="el-GR" sz="1900" spc="-1" strike="noStrike">
                <a:solidFill>
                  <a:srgbClr val="000000"/>
                </a:solidFill>
                <a:latin typeface="Arial"/>
              </a:rPr>
              <a:t>τετράχρονους</a:t>
            </a:r>
            <a:r>
              <a:rPr b="0" lang="el-GR" sz="1900" spc="-1" strike="noStrike">
                <a:solidFill>
                  <a:srgbClr val="000000"/>
                </a:solidFill>
                <a:latin typeface="Arial"/>
              </a:rPr>
              <a:t> κινητήρες, επειδή ο κύκλος λειτουργίας τους πραγματοποιείται σε δύο περιστροφές του στροφαλοφόρου άξονα, δηλαδή σε 720° (360° + 360°), είναι ίση με:</a:t>
            </a:r>
            <a:endParaRPr b="0" lang="en-US" sz="1900" spc="-1" strike="noStrike">
              <a:solidFill>
                <a:srgbClr val="000000"/>
              </a:solidFill>
              <a:latin typeface="Arial"/>
            </a:endParaRPr>
          </a:p>
        </p:txBody>
      </p:sp>
      <p:sp>
        <p:nvSpPr>
          <p:cNvPr id="279"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
        <p:nvSpPr>
          <p:cNvPr id="280"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pic>
        <p:nvPicPr>
          <p:cNvPr id="281" name="Picture 2" descr=""/>
          <p:cNvPicPr/>
          <p:nvPr/>
        </p:nvPicPr>
        <p:blipFill>
          <a:blip r:embed="rId1"/>
          <a:stretch/>
        </p:blipFill>
        <p:spPr>
          <a:xfrm>
            <a:off x="3267720" y="1707480"/>
            <a:ext cx="2599920" cy="935640"/>
          </a:xfrm>
          <a:prstGeom prst="rect">
            <a:avLst/>
          </a:prstGeom>
          <a:ln w="9525">
            <a:noFill/>
          </a:ln>
        </p:spPr>
      </p:pic>
      <p:sp>
        <p:nvSpPr>
          <p:cNvPr id="282" name="6 - TextBox"/>
          <p:cNvSpPr/>
          <p:nvPr/>
        </p:nvSpPr>
        <p:spPr>
          <a:xfrm>
            <a:off x="323640" y="2826360"/>
            <a:ext cx="8496720" cy="957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Arial"/>
              </a:rPr>
              <a:t>Αν ο κινητήρας είναι </a:t>
            </a:r>
            <a:r>
              <a:rPr b="0" i="1" lang="el-GR" sz="1900" spc="-1" strike="noStrike">
                <a:solidFill>
                  <a:srgbClr val="000000"/>
                </a:solidFill>
                <a:latin typeface="Arial"/>
              </a:rPr>
              <a:t>δίχρονος</a:t>
            </a:r>
            <a:r>
              <a:rPr b="0" lang="el-GR" sz="1900" spc="-1" strike="noStrike">
                <a:solidFill>
                  <a:srgbClr val="000000"/>
                </a:solidFill>
                <a:latin typeface="Arial"/>
              </a:rPr>
              <a:t>, τότε ο κύκλος λειτουργίας του κινητήρα γίνεται σε μια στροφή του στροφαλοφόρου άξονα, δηλαδή σε 360°, οπότε η γωνία σφήνωσης είναι:</a:t>
            </a:r>
            <a:endParaRPr b="0" lang="en-US" sz="1900" spc="-1" strike="noStrike">
              <a:solidFill>
                <a:srgbClr val="000000"/>
              </a:solidFill>
              <a:latin typeface="Arial"/>
            </a:endParaRPr>
          </a:p>
        </p:txBody>
      </p:sp>
      <p:pic>
        <p:nvPicPr>
          <p:cNvPr id="283" name="Picture 3" descr=""/>
          <p:cNvPicPr/>
          <p:nvPr/>
        </p:nvPicPr>
        <p:blipFill>
          <a:blip r:embed="rId2"/>
          <a:stretch/>
        </p:blipFill>
        <p:spPr>
          <a:xfrm>
            <a:off x="3060000" y="3768120"/>
            <a:ext cx="3024000" cy="899280"/>
          </a:xfrm>
          <a:prstGeom prst="rect">
            <a:avLst/>
          </a:prstGeom>
          <a:ln w="9525">
            <a:noFill/>
          </a:ln>
        </p:spPr>
      </p:pic>
    </p:spTree>
  </p:cSld>
  <p:transition>
    <p:pull dir="rd"/>
  </p:transition>
  <p:timing>
    <p:tnLst>
      <p:par>
        <p:cTn id="949" dur="indefinite" restart="never" nodeType="tmRoot">
          <p:childTnLst>
            <p:seq>
              <p:cTn id="950" dur="indefinite" nodeType="mainSeq">
                <p:childTnLst>
                  <p:par>
                    <p:cTn id="951" fill="hold">
                      <p:stCondLst>
                        <p:cond delay="indefinite"/>
                      </p:stCondLst>
                      <p:childTnLst>
                        <p:par>
                          <p:cTn id="952" fill="hold">
                            <p:stCondLst>
                              <p:cond delay="0"/>
                            </p:stCondLst>
                            <p:childTnLst>
                              <p:par>
                                <p:cTn id="953" nodeType="clickEffect" fill="hold" presetClass="entr" presetID="2" presetSubtype="4">
                                  <p:stCondLst>
                                    <p:cond delay="0"/>
                                  </p:stCondLst>
                                  <p:childTnLst>
                                    <p:set>
                                      <p:cBhvr>
                                        <p:cTn id="954" dur="1" fill="hold">
                                          <p:stCondLst>
                                            <p:cond delay="0"/>
                                          </p:stCondLst>
                                        </p:cTn>
                                        <p:tgtEl>
                                          <p:spTgt spid="278"/>
                                        </p:tgtEl>
                                        <p:attrNameLst>
                                          <p:attrName>style.visibility</p:attrName>
                                        </p:attrNameLst>
                                      </p:cBhvr>
                                      <p:to>
                                        <p:strVal val="visible"/>
                                      </p:to>
                                    </p:set>
                                    <p:anim calcmode="lin" valueType="num">
                                      <p:cBhvr additive="repl">
                                        <p:cTn id="955" dur="500" fill="hold"/>
                                        <p:tgtEl>
                                          <p:spTgt spid="278"/>
                                        </p:tgtEl>
                                        <p:attrNameLst>
                                          <p:attrName>ppt_x</p:attrName>
                                        </p:attrNameLst>
                                      </p:cBhvr>
                                      <p:tavLst>
                                        <p:tav tm="0">
                                          <p:val>
                                            <p:strVal val="#ppt_x"/>
                                          </p:val>
                                        </p:tav>
                                        <p:tav tm="100000">
                                          <p:val>
                                            <p:strVal val="#ppt_x"/>
                                          </p:val>
                                        </p:tav>
                                      </p:tavLst>
                                    </p:anim>
                                    <p:anim calcmode="lin" valueType="num">
                                      <p:cBhvr additive="repl">
                                        <p:cTn id="956" dur="500" fill="hold"/>
                                        <p:tgtEl>
                                          <p:spTgt spid="278"/>
                                        </p:tgtEl>
                                        <p:attrNameLst>
                                          <p:attrName>ppt_y</p:attrName>
                                        </p:attrNameLst>
                                      </p:cBhvr>
                                      <p:tavLst>
                                        <p:tav tm="0">
                                          <p:val>
                                            <p:strVal val="1+#ppt_h/2"/>
                                          </p:val>
                                        </p:tav>
                                        <p:tav tm="100000">
                                          <p:val>
                                            <p:strVal val="#ppt_y"/>
                                          </p:val>
                                        </p:tav>
                                      </p:tavLst>
                                    </p:anim>
                                  </p:childTnLst>
                                </p:cTn>
                              </p:par>
                            </p:childTnLst>
                          </p:cTn>
                        </p:par>
                      </p:childTnLst>
                    </p:cTn>
                  </p:par>
                  <p:par>
                    <p:cTn id="957" fill="hold">
                      <p:stCondLst>
                        <p:cond delay="indefinite"/>
                      </p:stCondLst>
                      <p:childTnLst>
                        <p:par>
                          <p:cTn id="958" fill="hold">
                            <p:stCondLst>
                              <p:cond delay="0"/>
                            </p:stCondLst>
                            <p:childTnLst>
                              <p:par>
                                <p:cTn id="959" nodeType="clickEffect" fill="hold" presetClass="entr" presetID="2" presetSubtype="4">
                                  <p:stCondLst>
                                    <p:cond delay="0"/>
                                  </p:stCondLst>
                                  <p:childTnLst>
                                    <p:set>
                                      <p:cBhvr>
                                        <p:cTn id="960" dur="1" fill="hold">
                                          <p:stCondLst>
                                            <p:cond delay="0"/>
                                          </p:stCondLst>
                                        </p:cTn>
                                        <p:tgtEl>
                                          <p:spTgt spid="281"/>
                                        </p:tgtEl>
                                        <p:attrNameLst>
                                          <p:attrName>style.visibility</p:attrName>
                                        </p:attrNameLst>
                                      </p:cBhvr>
                                      <p:to>
                                        <p:strVal val="visible"/>
                                      </p:to>
                                    </p:set>
                                    <p:anim calcmode="lin" valueType="num">
                                      <p:cBhvr additive="repl">
                                        <p:cTn id="961" dur="500" fill="hold"/>
                                        <p:tgtEl>
                                          <p:spTgt spid="281"/>
                                        </p:tgtEl>
                                        <p:attrNameLst>
                                          <p:attrName>ppt_x</p:attrName>
                                        </p:attrNameLst>
                                      </p:cBhvr>
                                      <p:tavLst>
                                        <p:tav tm="0">
                                          <p:val>
                                            <p:strVal val="#ppt_x"/>
                                          </p:val>
                                        </p:tav>
                                        <p:tav tm="100000">
                                          <p:val>
                                            <p:strVal val="#ppt_x"/>
                                          </p:val>
                                        </p:tav>
                                      </p:tavLst>
                                    </p:anim>
                                    <p:anim calcmode="lin" valueType="num">
                                      <p:cBhvr additive="repl">
                                        <p:cTn id="962" dur="500" fill="hold"/>
                                        <p:tgtEl>
                                          <p:spTgt spid="281"/>
                                        </p:tgtEl>
                                        <p:attrNameLst>
                                          <p:attrName>ppt_y</p:attrName>
                                        </p:attrNameLst>
                                      </p:cBhvr>
                                      <p:tavLst>
                                        <p:tav tm="0">
                                          <p:val>
                                            <p:strVal val="1+#ppt_h/2"/>
                                          </p:val>
                                        </p:tav>
                                        <p:tav tm="100000">
                                          <p:val>
                                            <p:strVal val="#ppt_y"/>
                                          </p:val>
                                        </p:tav>
                                      </p:tavLst>
                                    </p:anim>
                                  </p:childTnLst>
                                </p:cTn>
                              </p:par>
                            </p:childTnLst>
                          </p:cTn>
                        </p:par>
                      </p:childTnLst>
                    </p:cTn>
                  </p:par>
                  <p:par>
                    <p:cTn id="963" fill="hold">
                      <p:stCondLst>
                        <p:cond delay="indefinite"/>
                      </p:stCondLst>
                      <p:childTnLst>
                        <p:par>
                          <p:cTn id="964" fill="hold">
                            <p:stCondLst>
                              <p:cond delay="0"/>
                            </p:stCondLst>
                            <p:childTnLst>
                              <p:par>
                                <p:cTn id="965" nodeType="clickEffect" fill="hold" presetClass="entr" presetID="2" presetSubtype="4">
                                  <p:stCondLst>
                                    <p:cond delay="0"/>
                                  </p:stCondLst>
                                  <p:childTnLst>
                                    <p:set>
                                      <p:cBhvr>
                                        <p:cTn id="966" dur="1" fill="hold">
                                          <p:stCondLst>
                                            <p:cond delay="0"/>
                                          </p:stCondLst>
                                        </p:cTn>
                                        <p:tgtEl>
                                          <p:spTgt spid="282"/>
                                        </p:tgtEl>
                                        <p:attrNameLst>
                                          <p:attrName>style.visibility</p:attrName>
                                        </p:attrNameLst>
                                      </p:cBhvr>
                                      <p:to>
                                        <p:strVal val="visible"/>
                                      </p:to>
                                    </p:set>
                                    <p:anim calcmode="lin" valueType="num">
                                      <p:cBhvr additive="repl">
                                        <p:cTn id="967" dur="500" fill="hold"/>
                                        <p:tgtEl>
                                          <p:spTgt spid="282"/>
                                        </p:tgtEl>
                                        <p:attrNameLst>
                                          <p:attrName>ppt_x</p:attrName>
                                        </p:attrNameLst>
                                      </p:cBhvr>
                                      <p:tavLst>
                                        <p:tav tm="0">
                                          <p:val>
                                            <p:strVal val="#ppt_x"/>
                                          </p:val>
                                        </p:tav>
                                        <p:tav tm="100000">
                                          <p:val>
                                            <p:strVal val="#ppt_x"/>
                                          </p:val>
                                        </p:tav>
                                      </p:tavLst>
                                    </p:anim>
                                    <p:anim calcmode="lin" valueType="num">
                                      <p:cBhvr additive="repl">
                                        <p:cTn id="968"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par>
                    <p:cTn id="969" fill="hold">
                      <p:stCondLst>
                        <p:cond delay="indefinite"/>
                      </p:stCondLst>
                      <p:childTnLst>
                        <p:par>
                          <p:cTn id="970" fill="hold">
                            <p:stCondLst>
                              <p:cond delay="0"/>
                            </p:stCondLst>
                            <p:childTnLst>
                              <p:par>
                                <p:cTn id="971" nodeType="clickEffect" fill="hold" presetClass="entr" presetID="2" presetSubtype="4">
                                  <p:stCondLst>
                                    <p:cond delay="0"/>
                                  </p:stCondLst>
                                  <p:childTnLst>
                                    <p:set>
                                      <p:cBhvr>
                                        <p:cTn id="972" dur="1" fill="hold">
                                          <p:stCondLst>
                                            <p:cond delay="0"/>
                                          </p:stCondLst>
                                        </p:cTn>
                                        <p:tgtEl>
                                          <p:spTgt spid="283"/>
                                        </p:tgtEl>
                                        <p:attrNameLst>
                                          <p:attrName>style.visibility</p:attrName>
                                        </p:attrNameLst>
                                      </p:cBhvr>
                                      <p:to>
                                        <p:strVal val="visible"/>
                                      </p:to>
                                    </p:set>
                                    <p:anim calcmode="lin" valueType="num">
                                      <p:cBhvr additive="repl">
                                        <p:cTn id="973" dur="500" fill="hold"/>
                                        <p:tgtEl>
                                          <p:spTgt spid="283"/>
                                        </p:tgtEl>
                                        <p:attrNameLst>
                                          <p:attrName>ppt_x</p:attrName>
                                        </p:attrNameLst>
                                      </p:cBhvr>
                                      <p:tavLst>
                                        <p:tav tm="0">
                                          <p:val>
                                            <p:strVal val="#ppt_x"/>
                                          </p:val>
                                        </p:tav>
                                        <p:tav tm="100000">
                                          <p:val>
                                            <p:strVal val="#ppt_x"/>
                                          </p:val>
                                        </p:tav>
                                      </p:tavLst>
                                    </p:anim>
                                    <p:anim calcmode="lin" valueType="num">
                                      <p:cBhvr additive="repl">
                                        <p:cTn id="974" dur="500" fill="hold"/>
                                        <p:tgtEl>
                                          <p:spTgt spid="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3 - Οριζόντιος πάπυρος"/>
          <p:cNvSpPr/>
          <p:nvPr/>
        </p:nvSpPr>
        <p:spPr>
          <a:xfrm>
            <a:off x="2123640" y="2067840"/>
            <a:ext cx="4320000" cy="791640"/>
          </a:xfrm>
          <a:prstGeom prst="horizontalScroll">
            <a:avLst>
              <a:gd name="adj" fmla="val 12500"/>
            </a:avLst>
          </a:prstGeom>
          <a:gradFill rotWithShape="0">
            <a:gsLst>
              <a:gs pos="0">
                <a:srgbClr val="8ce9c2"/>
              </a:gs>
              <a:gs pos="100000">
                <a:srgbClr val="f7fefc"/>
              </a:gs>
            </a:gsLst>
            <a:path path="circle">
              <a:fillToRect l="50000" t="100000" r="50000" b="0"/>
            </a:path>
          </a:gradFill>
          <a:ln>
            <a:solidFill>
              <a:srgbClr val="099b73"/>
            </a:solidFill>
            <a:round/>
          </a:ln>
          <a:effectLst>
            <a:outerShdw algn="ctr" blurRad="57240" dir="5400000" dist="38160" rotWithShape="0">
              <a:schemeClr val="phClr">
                <a:shade val="9000"/>
                <a:satMod val="105000"/>
                <a:alpha val="48000"/>
              </a:schemeClr>
            </a:outerShdw>
          </a:effectLst>
        </p:spPr>
        <p:style>
          <a:lnRef idx="1">
            <a:schemeClr val="accent4"/>
          </a:lnRef>
          <a:fillRef idx="2">
            <a:schemeClr val="accent4"/>
          </a:fillRef>
          <a:effectRef idx="1">
            <a:schemeClr val="accent4"/>
          </a:effectRef>
          <a:fontRef idx="minor"/>
        </p:style>
        <p:txBody>
          <a:bodyPr lIns="90000" rIns="90000" tIns="45000" bIns="45000" anchor="ctr">
            <a:noAutofit/>
          </a:bodyPr>
          <a:p>
            <a:pPr algn="ctr">
              <a:lnSpc>
                <a:spcPct val="100000"/>
              </a:lnSpc>
            </a:pPr>
            <a:endParaRPr b="0" lang="el-GR" sz="1800" spc="-1" strike="noStrike">
              <a:solidFill>
                <a:schemeClr val="dk1"/>
              </a:solidFill>
              <a:latin typeface="Constantia"/>
            </a:endParaRPr>
          </a:p>
        </p:txBody>
      </p:sp>
      <p:sp>
        <p:nvSpPr>
          <p:cNvPr id="285" name="5 - TextBox"/>
          <p:cNvSpPr/>
          <p:nvPr/>
        </p:nvSpPr>
        <p:spPr>
          <a:xfrm>
            <a:off x="2195640" y="2211840"/>
            <a:ext cx="4176000" cy="424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200" spc="-1" strike="noStrike">
                <a:solidFill>
                  <a:srgbClr val="000000"/>
                </a:solidFill>
                <a:latin typeface="Constantia"/>
              </a:rPr>
              <a:t>Σφόνδυλος ή Βολάν</a:t>
            </a:r>
            <a:endParaRPr b="0" lang="en-US" sz="2200" spc="-1" strike="noStrike">
              <a:solidFill>
                <a:srgbClr val="000000"/>
              </a:solidFill>
              <a:latin typeface="Arial"/>
            </a:endParaRPr>
          </a:p>
        </p:txBody>
      </p:sp>
    </p:spTree>
  </p:cSld>
  <p:transition>
    <p:pull dir="rd"/>
  </p:transition>
  <p:timing>
    <p:tnLst>
      <p:par>
        <p:cTn id="975" dur="indefinite" restart="never" nodeType="tmRoot">
          <p:childTnLst>
            <p:seq>
              <p:cTn id="976" dur="indefinite" nodeType="mainSeq">
                <p:childTnLst>
                  <p:par>
                    <p:cTn id="977" fill="hold">
                      <p:stCondLst>
                        <p:cond delay="0"/>
                      </p:stCondLst>
                      <p:childTnLst>
                        <p:par>
                          <p:cTn id="978" fill="hold">
                            <p:stCondLst>
                              <p:cond delay="0"/>
                            </p:stCondLst>
                            <p:childTnLst>
                              <p:par>
                                <p:cTn id="979" nodeType="withEffect" fill="hold" presetClass="entr" presetID="29">
                                  <p:stCondLst>
                                    <p:cond delay="0"/>
                                  </p:stCondLst>
                                  <p:childTnLst>
                                    <p:set>
                                      <p:cBhvr>
                                        <p:cTn id="980" dur="1" fill="hold">
                                          <p:stCondLst>
                                            <p:cond delay="0"/>
                                          </p:stCondLst>
                                        </p:cTn>
                                        <p:tgtEl>
                                          <p:spTgt spid="285"/>
                                        </p:tgtEl>
                                        <p:attrNameLst>
                                          <p:attrName>style.visibility</p:attrName>
                                        </p:attrNameLst>
                                      </p:cBhvr>
                                      <p:to>
                                        <p:strVal val="visible"/>
                                      </p:to>
                                    </p:set>
                                    <p:anim calcmode="lin" valueType="num">
                                      <p:cBhvr additive="repl">
                                        <p:cTn id="981" dur="1000" fill="hold"/>
                                        <p:tgtEl>
                                          <p:spTgt spid="285"/>
                                        </p:tgtEl>
                                        <p:attrNameLst>
                                          <p:attrName>ppt_x</p:attrName>
                                        </p:attrNameLst>
                                      </p:cBhvr>
                                      <p:tavLst>
                                        <p:tav tm="0">
                                          <p:val>
                                            <p:strVal val="#ppt_x-.2"/>
                                          </p:val>
                                        </p:tav>
                                        <p:tav tm="100000">
                                          <p:val>
                                            <p:strVal val="#ppt_x"/>
                                          </p:val>
                                        </p:tav>
                                      </p:tavLst>
                                    </p:anim>
                                    <p:anim calcmode="lin" valueType="num">
                                      <p:cBhvr additive="repl">
                                        <p:cTn id="982" dur="1000" fill="hold"/>
                                        <p:tgtEl>
                                          <p:spTgt spid="285"/>
                                        </p:tgtEl>
                                        <p:attrNameLst>
                                          <p:attrName>ppt_y</p:attrName>
                                        </p:attrNameLst>
                                      </p:cBhvr>
                                      <p:tavLst>
                                        <p:tav tm="0">
                                          <p:val>
                                            <p:strVal val="#ppt_y"/>
                                          </p:val>
                                        </p:tav>
                                        <p:tav tm="100000">
                                          <p:val>
                                            <p:strVal val="#ppt_y"/>
                                          </p:val>
                                        </p:tav>
                                      </p:tavLst>
                                    </p:anim>
                                    <p:animEffect filter="wipe(right)" transition="in">
                                      <p:cBhvr additive="repl">
                                        <p:cTn id="983"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Κύλινδρος</a:t>
            </a:r>
            <a:endParaRPr b="0" lang="en-US" sz="2300" spc="-1" strike="noStrike">
              <a:solidFill>
                <a:srgbClr val="000000"/>
              </a:solidFill>
              <a:latin typeface="Arial"/>
            </a:endParaRPr>
          </a:p>
        </p:txBody>
      </p:sp>
      <p:sp>
        <p:nvSpPr>
          <p:cNvPr id="99" name="8 - TextBox"/>
          <p:cNvSpPr/>
          <p:nvPr/>
        </p:nvSpPr>
        <p:spPr>
          <a:xfrm>
            <a:off x="395640" y="789480"/>
            <a:ext cx="5832360" cy="3562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Το σώμα των κυλίνδρων είναι μια πολύπλοκη κατασκευή, που περιλαμβάνει εκτός από τους κυλίνδρους, την επιφάνεια στήριξης της κυλινδροκεφαλής, τη θέση υποδοχής του συμπλέκτη ή του κιβωτίου ταχυτήτων, τους θαλάμους κυκλοφορίας του υγρού ψύξης (υδροχιτώνια), τις βάσεις για τη στήριξη του στροφαλοφόρου -και μερικές φορές και του εκκεντροφόρου άξονα- ένα μέρος των αγωγών κυκλοφορίας του λαδιού λίπανσης, το χώρο για τα γρανάζια χρονισμού των βαλβίδων, τις βάσεις για τη στήριξη του καπακιού της ελαιολεκάνης (κάρτερ), της αντλίας λαδιού, κ.λπ.</a:t>
            </a:r>
            <a:endParaRPr b="0" lang="en-US" sz="1900" spc="-1" strike="noStrike">
              <a:solidFill>
                <a:srgbClr val="000000"/>
              </a:solidFill>
              <a:latin typeface="Arial"/>
            </a:endParaRPr>
          </a:p>
        </p:txBody>
      </p:sp>
      <p:pic>
        <p:nvPicPr>
          <p:cNvPr id="100" name="Picture 2" descr=""/>
          <p:cNvPicPr/>
          <p:nvPr/>
        </p:nvPicPr>
        <p:blipFill>
          <a:blip r:embed="rId1"/>
          <a:stretch/>
        </p:blipFill>
        <p:spPr>
          <a:xfrm>
            <a:off x="6012000" y="1477800"/>
            <a:ext cx="2618280" cy="1957680"/>
          </a:xfrm>
          <a:prstGeom prst="rect">
            <a:avLst/>
          </a:prstGeom>
          <a:ln w="9525">
            <a:noFill/>
          </a:ln>
        </p:spPr>
      </p:pic>
    </p:spTree>
  </p:cSld>
  <p:transition>
    <p:pull dir="rd"/>
  </p:transition>
  <p:timing>
    <p:tnLst>
      <p:par>
        <p:cTn id="40" dur="indefinite" restart="never" nodeType="tmRoot">
          <p:childTnLst>
            <p:seq>
              <p:cTn id="41" dur="indefinite" nodeType="mainSeq">
                <p:childTnLst>
                  <p:par>
                    <p:cTn id="42" fill="hold">
                      <p:stCondLst>
                        <p:cond delay="indefinite"/>
                      </p:stCondLst>
                      <p:childTnLst>
                        <p:par>
                          <p:cTn id="43" fill="hold">
                            <p:stCondLst>
                              <p:cond delay="0"/>
                            </p:stCondLst>
                            <p:childTnLst>
                              <p:par>
                                <p:cTn id="44" nodeType="clickEffect" fill="hold" presetClass="entr" presetID="2" presetSubtype="4">
                                  <p:stCondLst>
                                    <p:cond delay="0"/>
                                  </p:stCondLst>
                                  <p:childTnLst>
                                    <p:set>
                                      <p:cBhvr>
                                        <p:cTn id="45" dur="1" fill="hold">
                                          <p:stCondLst>
                                            <p:cond delay="0"/>
                                          </p:stCondLst>
                                        </p:cTn>
                                        <p:tgtEl>
                                          <p:spTgt spid="99"/>
                                        </p:tgtEl>
                                        <p:attrNameLst>
                                          <p:attrName>style.visibility</p:attrName>
                                        </p:attrNameLst>
                                      </p:cBhvr>
                                      <p:to>
                                        <p:strVal val="visible"/>
                                      </p:to>
                                    </p:set>
                                    <p:anim calcmode="lin" valueType="num">
                                      <p:cBhvr additive="repl">
                                        <p:cTn id="46" dur="500" fill="hold"/>
                                        <p:tgtEl>
                                          <p:spTgt spid="99"/>
                                        </p:tgtEl>
                                        <p:attrNameLst>
                                          <p:attrName>ppt_x</p:attrName>
                                        </p:attrNameLst>
                                      </p:cBhvr>
                                      <p:tavLst>
                                        <p:tav tm="0">
                                          <p:val>
                                            <p:strVal val="#ppt_x"/>
                                          </p:val>
                                        </p:tav>
                                        <p:tav tm="100000">
                                          <p:val>
                                            <p:strVal val="#ppt_x"/>
                                          </p:val>
                                        </p:tav>
                                      </p:tavLst>
                                    </p:anim>
                                    <p:anim calcmode="lin" valueType="num">
                                      <p:cBhvr additive="repl">
                                        <p:cTn id="47"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Σφόνδυλος ή βολάν</a:t>
            </a:r>
            <a:endParaRPr b="0" lang="en-US" sz="2300" spc="-1" strike="noStrike">
              <a:solidFill>
                <a:srgbClr val="000000"/>
              </a:solidFill>
              <a:latin typeface="Arial"/>
            </a:endParaRPr>
          </a:p>
        </p:txBody>
      </p:sp>
      <p:sp>
        <p:nvSpPr>
          <p:cNvPr id="287" name="8 - TextBox"/>
          <p:cNvSpPr/>
          <p:nvPr/>
        </p:nvSpPr>
        <p:spPr>
          <a:xfrm>
            <a:off x="611640" y="915480"/>
            <a:ext cx="5112360" cy="21157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Arial"/>
              </a:rPr>
              <a:t>Ο σφόνδυλος ή το βολάν είναι ένας αρκετά βαρύς μεταλλικός δίσκος, που αποθηκεύει ενέργεια από τον ωφέλιμο χρόνο της εκτόνωσης και στη συνέχεια την αποδεσμεύει για να πραγματοποιηθούν οι υπόλοιποι τρεις παθητικοί χρόνοι, (η εισαγωγή, η συμπίεση και η εξαγωγή).</a:t>
            </a:r>
            <a:endParaRPr b="0" lang="en-US" sz="1900" spc="-1" strike="noStrike">
              <a:solidFill>
                <a:srgbClr val="000000"/>
              </a:solidFill>
              <a:latin typeface="Arial"/>
            </a:endParaRPr>
          </a:p>
        </p:txBody>
      </p:sp>
      <p:sp>
        <p:nvSpPr>
          <p:cNvPr id="288"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
        <p:nvSpPr>
          <p:cNvPr id="289"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pic>
        <p:nvPicPr>
          <p:cNvPr id="290" name="Picture 2" descr="http://saveltrade.gr/image/cache/data/product-3348/06f105266k-volan-sfonthelos-luk-415033010-a5910-600x600.jpg"/>
          <p:cNvPicPr/>
          <p:nvPr/>
        </p:nvPicPr>
        <p:blipFill>
          <a:blip r:embed="rId1"/>
          <a:srcRect l="0" t="15383" r="0" b="10255"/>
          <a:stretch/>
        </p:blipFill>
        <p:spPr>
          <a:xfrm>
            <a:off x="5868000" y="843480"/>
            <a:ext cx="2808000" cy="2088000"/>
          </a:xfrm>
          <a:prstGeom prst="rect">
            <a:avLst/>
          </a:prstGeom>
          <a:ln cap="sq" w="88900">
            <a:solidFill>
              <a:srgbClr val="ffffff"/>
            </a:solidFill>
            <a:miter/>
          </a:ln>
          <a:effectLst>
            <a:outerShdw algn="tl" blurRad="55080" dir="5400000" dist="18000" rotWithShape="0">
              <a:srgbClr val="000000">
                <a:alpha val="40000"/>
              </a:srgbClr>
            </a:outerShdw>
          </a:effectLst>
          <a:scene3d>
            <a:camera prst="orthographicFront"/>
            <a:lightRig dir="t" rig="twoPt">
              <a:rot lat="0" lon="0" rev="7200000"/>
            </a:lightRig>
          </a:scene3d>
          <a:sp3d>
            <a:bevelT w="25400" h="19050"/>
            <a:contourClr>
              <a:srgbClr val="ffffff"/>
            </a:contourClr>
          </a:sp3d>
        </p:spPr>
      </p:pic>
      <p:sp>
        <p:nvSpPr>
          <p:cNvPr id="291" name="9 - TextBox"/>
          <p:cNvSpPr/>
          <p:nvPr/>
        </p:nvSpPr>
        <p:spPr>
          <a:xfrm>
            <a:off x="611640" y="3326040"/>
            <a:ext cx="7920360" cy="1247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Arial"/>
              </a:rPr>
              <a:t>Το βολάν, εξαιτίας της σχετικά μεγάλης μάζας του, όταν αρχίζει να περιστρέφεται, απορροφά ένα μέρος από την ενέργεια που παράγει ο χρόνος της εκτόνωσης και «παρασύρει» με την περιστροφή του το έμβολο, για να εκτελέσει και τους υπόλοιπους τρεις χρόνους.</a:t>
            </a:r>
            <a:endParaRPr b="0" lang="en-US" sz="1900" spc="-1" strike="noStrike">
              <a:solidFill>
                <a:srgbClr val="000000"/>
              </a:solidFill>
              <a:latin typeface="Arial"/>
            </a:endParaRPr>
          </a:p>
        </p:txBody>
      </p:sp>
    </p:spTree>
  </p:cSld>
  <p:transition>
    <p:pull dir="rd"/>
  </p:transition>
  <p:timing>
    <p:tnLst>
      <p:par>
        <p:cTn id="984" dur="indefinite" restart="never" nodeType="tmRoot">
          <p:childTnLst>
            <p:seq>
              <p:cTn id="985" dur="indefinite" nodeType="mainSeq">
                <p:childTnLst>
                  <p:par>
                    <p:cTn id="986" fill="hold">
                      <p:stCondLst>
                        <p:cond delay="indefinite"/>
                      </p:stCondLst>
                      <p:childTnLst>
                        <p:par>
                          <p:cTn id="987" fill="hold">
                            <p:stCondLst>
                              <p:cond delay="0"/>
                            </p:stCondLst>
                            <p:childTnLst>
                              <p:par>
                                <p:cTn id="988" nodeType="clickEffect" fill="hold" presetClass="entr" presetID="2" presetSubtype="4">
                                  <p:stCondLst>
                                    <p:cond delay="0"/>
                                  </p:stCondLst>
                                  <p:childTnLst>
                                    <p:set>
                                      <p:cBhvr>
                                        <p:cTn id="989" dur="1" fill="hold">
                                          <p:stCondLst>
                                            <p:cond delay="0"/>
                                          </p:stCondLst>
                                        </p:cTn>
                                        <p:tgtEl>
                                          <p:spTgt spid="287"/>
                                        </p:tgtEl>
                                        <p:attrNameLst>
                                          <p:attrName>style.visibility</p:attrName>
                                        </p:attrNameLst>
                                      </p:cBhvr>
                                      <p:to>
                                        <p:strVal val="visible"/>
                                      </p:to>
                                    </p:set>
                                    <p:anim calcmode="lin" valueType="num">
                                      <p:cBhvr additive="repl">
                                        <p:cTn id="990" dur="500" fill="hold"/>
                                        <p:tgtEl>
                                          <p:spTgt spid="287"/>
                                        </p:tgtEl>
                                        <p:attrNameLst>
                                          <p:attrName>ppt_x</p:attrName>
                                        </p:attrNameLst>
                                      </p:cBhvr>
                                      <p:tavLst>
                                        <p:tav tm="0">
                                          <p:val>
                                            <p:strVal val="#ppt_x"/>
                                          </p:val>
                                        </p:tav>
                                        <p:tav tm="100000">
                                          <p:val>
                                            <p:strVal val="#ppt_x"/>
                                          </p:val>
                                        </p:tav>
                                      </p:tavLst>
                                    </p:anim>
                                    <p:anim calcmode="lin" valueType="num">
                                      <p:cBhvr additive="repl">
                                        <p:cTn id="991" dur="500" fill="hold"/>
                                        <p:tgtEl>
                                          <p:spTgt spid="287"/>
                                        </p:tgtEl>
                                        <p:attrNameLst>
                                          <p:attrName>ppt_y</p:attrName>
                                        </p:attrNameLst>
                                      </p:cBhvr>
                                      <p:tavLst>
                                        <p:tav tm="0">
                                          <p:val>
                                            <p:strVal val="1+#ppt_h/2"/>
                                          </p:val>
                                        </p:tav>
                                        <p:tav tm="100000">
                                          <p:val>
                                            <p:strVal val="#ppt_y"/>
                                          </p:val>
                                        </p:tav>
                                      </p:tavLst>
                                    </p:anim>
                                  </p:childTnLst>
                                </p:cTn>
                              </p:par>
                            </p:childTnLst>
                          </p:cTn>
                        </p:par>
                      </p:childTnLst>
                    </p:cTn>
                  </p:par>
                  <p:par>
                    <p:cTn id="992" fill="hold">
                      <p:stCondLst>
                        <p:cond delay="indefinite"/>
                      </p:stCondLst>
                      <p:childTnLst>
                        <p:par>
                          <p:cTn id="993" fill="hold">
                            <p:stCondLst>
                              <p:cond delay="0"/>
                            </p:stCondLst>
                            <p:childTnLst>
                              <p:par>
                                <p:cTn id="994" nodeType="clickEffect" fill="hold" presetClass="entr" presetID="2" presetSubtype="4">
                                  <p:stCondLst>
                                    <p:cond delay="0"/>
                                  </p:stCondLst>
                                  <p:childTnLst>
                                    <p:set>
                                      <p:cBhvr>
                                        <p:cTn id="995" dur="1" fill="hold">
                                          <p:stCondLst>
                                            <p:cond delay="0"/>
                                          </p:stCondLst>
                                        </p:cTn>
                                        <p:tgtEl>
                                          <p:spTgt spid="291"/>
                                        </p:tgtEl>
                                        <p:attrNameLst>
                                          <p:attrName>style.visibility</p:attrName>
                                        </p:attrNameLst>
                                      </p:cBhvr>
                                      <p:to>
                                        <p:strVal val="visible"/>
                                      </p:to>
                                    </p:set>
                                    <p:anim calcmode="lin" valueType="num">
                                      <p:cBhvr additive="repl">
                                        <p:cTn id="996" dur="500" fill="hold"/>
                                        <p:tgtEl>
                                          <p:spTgt spid="291"/>
                                        </p:tgtEl>
                                        <p:attrNameLst>
                                          <p:attrName>ppt_x</p:attrName>
                                        </p:attrNameLst>
                                      </p:cBhvr>
                                      <p:tavLst>
                                        <p:tav tm="0">
                                          <p:val>
                                            <p:strVal val="#ppt_x"/>
                                          </p:val>
                                        </p:tav>
                                        <p:tav tm="100000">
                                          <p:val>
                                            <p:strVal val="#ppt_x"/>
                                          </p:val>
                                        </p:tav>
                                      </p:tavLst>
                                    </p:anim>
                                    <p:anim calcmode="lin" valueType="num">
                                      <p:cBhvr additive="repl">
                                        <p:cTn id="997" dur="500" fill="hold"/>
                                        <p:tgtEl>
                                          <p:spTgt spid="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Σφόνδυλος ή βολάν</a:t>
            </a:r>
            <a:endParaRPr b="0" lang="en-US" sz="2300" spc="-1" strike="noStrike">
              <a:solidFill>
                <a:srgbClr val="000000"/>
              </a:solidFill>
              <a:latin typeface="Arial"/>
            </a:endParaRPr>
          </a:p>
        </p:txBody>
      </p:sp>
      <p:sp>
        <p:nvSpPr>
          <p:cNvPr id="293"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
        <p:nvSpPr>
          <p:cNvPr id="294"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
        <p:nvSpPr>
          <p:cNvPr id="295" name="9 - TextBox"/>
          <p:cNvSpPr/>
          <p:nvPr/>
        </p:nvSpPr>
        <p:spPr>
          <a:xfrm>
            <a:off x="611640" y="1131480"/>
            <a:ext cx="7920360" cy="1521360"/>
          </a:xfrm>
          <a:prstGeom prst="rect">
            <a:avLst/>
          </a:prstGeom>
          <a:gradFill rotWithShape="0">
            <a:gsLst>
              <a:gs pos="0">
                <a:srgbClr val="008890"/>
              </a:gs>
              <a:gs pos="100000">
                <a:srgbClr val="b0f3f8"/>
              </a:gs>
            </a:gsLst>
            <a:path path="circle">
              <a:fillToRect l="50000" t="100000" r="50000" b="0"/>
            </a:path>
          </a:gradFill>
          <a:ln>
            <a:solidFill>
              <a:srgbClr val="069ba2"/>
            </a:solidFill>
            <a:round/>
          </a:ln>
          <a:effectLst>
            <a:outerShdw algn="ctr" blurRad="57240" dir="5400000" dist="38160" rotWithShape="0">
              <a:schemeClr val="phClr">
                <a:shade val="9000"/>
                <a:satMod val="105000"/>
                <a:alpha val="48000"/>
              </a:schemeClr>
            </a:outerShdw>
          </a:effectLst>
        </p:spPr>
        <p:style>
          <a:lnRef idx="1">
            <a:schemeClr val="accent3"/>
          </a:lnRef>
          <a:fillRef idx="3">
            <a:schemeClr val="accent3"/>
          </a:fillRef>
          <a:effectRef idx="2">
            <a:schemeClr val="accent3"/>
          </a:effectRef>
          <a:fontRef idx="minor"/>
        </p:style>
        <p:txBody>
          <a:bodyPr lIns="90000" rIns="90000" tIns="45000" bIns="45000" anchor="t">
            <a:spAutoFit/>
          </a:bodyPr>
          <a:p>
            <a:pPr algn="ctr">
              <a:lnSpc>
                <a:spcPct val="100000"/>
              </a:lnSpc>
            </a:pPr>
            <a:endParaRPr b="0" lang="en-US" sz="800" spc="-1" strike="noStrike">
              <a:solidFill>
                <a:srgbClr val="000000"/>
              </a:solidFill>
              <a:latin typeface="Arial"/>
            </a:endParaRPr>
          </a:p>
          <a:p>
            <a:pPr algn="ctr">
              <a:lnSpc>
                <a:spcPct val="100000"/>
              </a:lnSpc>
            </a:pPr>
            <a:r>
              <a:rPr b="0" lang="el-GR" sz="1900" spc="-1" strike="noStrike">
                <a:solidFill>
                  <a:srgbClr val="000000"/>
                </a:solidFill>
                <a:latin typeface="Arial"/>
              </a:rPr>
              <a:t>Συμπεραίνεται λοιπόν, ότι όσους περισσότερους κυλίνδρους έχει ένας κινητήρας, τόσο μικρότερο βάρος έχει το βολάν. </a:t>
            </a: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Arial"/>
              </a:rPr>
              <a:t>Κι αυτό, γιατί οι νεκροί χρόνοι του ενός κυλίνδρου καλύπτονται από την εκτόνωση που τυχαίνει να κάνει κάποιος άλλος κύλινδρος.</a:t>
            </a:r>
            <a:endParaRPr b="0" lang="en-US" sz="1900" spc="-1" strike="noStrike">
              <a:solidFill>
                <a:srgbClr val="000000"/>
              </a:solidFill>
              <a:latin typeface="Arial"/>
            </a:endParaRPr>
          </a:p>
          <a:p>
            <a:pPr algn="ctr">
              <a:lnSpc>
                <a:spcPct val="100000"/>
              </a:lnSpc>
            </a:pPr>
            <a:endParaRPr b="0" lang="en-US" sz="1000" spc="-1" strike="noStrike">
              <a:solidFill>
                <a:srgbClr val="000000"/>
              </a:solidFill>
              <a:latin typeface="Arial"/>
            </a:endParaRPr>
          </a:p>
        </p:txBody>
      </p:sp>
      <p:sp>
        <p:nvSpPr>
          <p:cNvPr id="296" name="5 - TextBox"/>
          <p:cNvSpPr/>
          <p:nvPr/>
        </p:nvSpPr>
        <p:spPr>
          <a:xfrm>
            <a:off x="683640" y="3363840"/>
            <a:ext cx="7848360" cy="363960"/>
          </a:xfrm>
          <a:prstGeom prst="rect">
            <a:avLst/>
          </a:prstGeom>
          <a:solidFill>
            <a:srgbClr val="ffffff"/>
          </a:solidFill>
          <a:ln>
            <a:solidFill>
              <a:srgbClr val="7cca62"/>
            </a:solidFill>
            <a:round/>
          </a:ln>
        </p:spPr>
        <p:style>
          <a:lnRef idx="2">
            <a:schemeClr val="accent5"/>
          </a:lnRef>
          <a:fillRef idx="1">
            <a:schemeClr val="lt1"/>
          </a:fillRef>
          <a:effectRef idx="0">
            <a:schemeClr val="accent5"/>
          </a:effectRef>
          <a:fontRef idx="minor"/>
        </p:style>
        <p:txBody>
          <a:bodyPr lIns="90000" rIns="90000" tIns="45000" bIns="45000" anchor="t">
            <a:spAutoFit/>
          </a:bodyPr>
          <a:p>
            <a:pPr algn="ctr">
              <a:lnSpc>
                <a:spcPct val="100000"/>
              </a:lnSpc>
            </a:pPr>
            <a:r>
              <a:rPr b="1" lang="el-GR" sz="1800" spc="-1" strike="noStrike">
                <a:solidFill>
                  <a:schemeClr val="dk1"/>
                </a:solidFill>
                <a:latin typeface="Constantia"/>
              </a:rPr>
              <a:t>Ο σφόνδυλος κατασκευάζεται από χυτοσίδηρο ή χάλυβα.</a:t>
            </a:r>
            <a:endParaRPr b="0" lang="en-US" sz="1800" spc="-1" strike="noStrike">
              <a:solidFill>
                <a:srgbClr val="000000"/>
              </a:solidFill>
              <a:latin typeface="Arial"/>
            </a:endParaRPr>
          </a:p>
        </p:txBody>
      </p:sp>
    </p:spTree>
  </p:cSld>
  <p:transition>
    <p:pull dir="rd"/>
  </p:transition>
  <p:timing>
    <p:tnLst>
      <p:par>
        <p:cTn id="998" dur="indefinite" restart="never" nodeType="tmRoot">
          <p:childTnLst>
            <p:seq>
              <p:cTn id="999" dur="indefinite" nodeType="mainSeq">
                <p:childTnLst>
                  <p:par>
                    <p:cTn id="1000" fill="hold">
                      <p:stCondLst>
                        <p:cond delay="indefinite"/>
                      </p:stCondLst>
                      <p:childTnLst>
                        <p:par>
                          <p:cTn id="1001" fill="hold">
                            <p:stCondLst>
                              <p:cond delay="0"/>
                            </p:stCondLst>
                            <p:childTnLst>
                              <p:par>
                                <p:cTn id="1002" nodeType="clickEffect" fill="hold" presetClass="entr" presetID="4" presetSubtype="16">
                                  <p:stCondLst>
                                    <p:cond delay="0"/>
                                  </p:stCondLst>
                                  <p:childTnLst>
                                    <p:set>
                                      <p:cBhvr>
                                        <p:cTn id="1003" dur="1" fill="hold">
                                          <p:stCondLst>
                                            <p:cond delay="0"/>
                                          </p:stCondLst>
                                        </p:cTn>
                                        <p:tgtEl>
                                          <p:spTgt spid="295"/>
                                        </p:tgtEl>
                                        <p:attrNameLst>
                                          <p:attrName>style.visibility</p:attrName>
                                        </p:attrNameLst>
                                      </p:cBhvr>
                                      <p:to>
                                        <p:strVal val="visible"/>
                                      </p:to>
                                    </p:set>
                                    <p:animEffect filter="box(in)" transition="in">
                                      <p:cBhvr additive="repl">
                                        <p:cTn id="1004" dur="500"/>
                                        <p:tgtEl>
                                          <p:spTgt spid="295"/>
                                        </p:tgtEl>
                                      </p:cBhvr>
                                    </p:animEffect>
                                  </p:childTnLst>
                                </p:cTn>
                              </p:par>
                            </p:childTnLst>
                          </p:cTn>
                        </p:par>
                      </p:childTnLst>
                    </p:cTn>
                  </p:par>
                  <p:par>
                    <p:cTn id="1005" fill="hold">
                      <p:stCondLst>
                        <p:cond delay="indefinite"/>
                      </p:stCondLst>
                      <p:childTnLst>
                        <p:par>
                          <p:cTn id="1006" fill="hold">
                            <p:stCondLst>
                              <p:cond delay="0"/>
                            </p:stCondLst>
                            <p:childTnLst>
                              <p:par>
                                <p:cTn id="1007" nodeType="clickEffect" fill="hold" presetClass="entr" presetID="4" presetSubtype="16">
                                  <p:stCondLst>
                                    <p:cond delay="0"/>
                                  </p:stCondLst>
                                  <p:childTnLst>
                                    <p:set>
                                      <p:cBhvr>
                                        <p:cTn id="1008" dur="1" fill="hold">
                                          <p:stCondLst>
                                            <p:cond delay="0"/>
                                          </p:stCondLst>
                                        </p:cTn>
                                        <p:tgtEl>
                                          <p:spTgt spid="296"/>
                                        </p:tgtEl>
                                        <p:attrNameLst>
                                          <p:attrName>style.visibility</p:attrName>
                                        </p:attrNameLst>
                                      </p:cBhvr>
                                      <p:to>
                                        <p:strVal val="visible"/>
                                      </p:to>
                                    </p:set>
                                    <p:animEffect filter="box(in)" transition="in">
                                      <p:cBhvr additive="repl">
                                        <p:cTn id="1009" dur="5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Σφόνδυλος ή βολάν</a:t>
            </a:r>
            <a:endParaRPr b="0" lang="en-US" sz="2300" spc="-1" strike="noStrike">
              <a:solidFill>
                <a:srgbClr val="000000"/>
              </a:solidFill>
              <a:latin typeface="Arial"/>
            </a:endParaRPr>
          </a:p>
        </p:txBody>
      </p:sp>
      <p:sp>
        <p:nvSpPr>
          <p:cNvPr id="298" name="8 - TextBox"/>
          <p:cNvSpPr/>
          <p:nvPr/>
        </p:nvSpPr>
        <p:spPr>
          <a:xfrm>
            <a:off x="611640" y="1004400"/>
            <a:ext cx="4536000" cy="2405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Arial"/>
              </a:rPr>
              <a:t>Πάνω στο βολάν και συγκεκριμένα στην περιφέρειά του, βρίσκεται η οδοντωτή στεφάνη στην οποία εμπλέκεται το γρανάζι της μίζας. Η εξωτερική επιφάνεια του σφονδύλου είναι λεία, γιατί σ' αυτή στηρίζεται ο συμπλέκτης (δίσκος-πλατό) και μεταφέρεται η κίνηση στο κιβώτιο ταχυτήτων.</a:t>
            </a:r>
            <a:endParaRPr b="0" lang="en-US" sz="1900" spc="-1" strike="noStrike">
              <a:solidFill>
                <a:srgbClr val="000000"/>
              </a:solidFill>
              <a:latin typeface="Arial"/>
            </a:endParaRPr>
          </a:p>
        </p:txBody>
      </p:sp>
      <p:sp>
        <p:nvSpPr>
          <p:cNvPr id="299"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sp>
        <p:nvSpPr>
          <p:cNvPr id="300" name="AutoShape 4"/>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pic>
        <p:nvPicPr>
          <p:cNvPr id="301" name="Picture 2" descr="http://4.bp.blogspot.com/-eny3RpKFEQU/TuZeEV3Uw1I/AAAAAAAAAVc/FMJShmqlFEU/s320/ram-automotives-new-twin-plate-clutch-flywheel-assembly-for-corvette.jpg"/>
          <p:cNvPicPr/>
          <p:nvPr/>
        </p:nvPicPr>
        <p:blipFill>
          <a:blip r:embed="rId1"/>
          <a:stretch/>
        </p:blipFill>
        <p:spPr>
          <a:xfrm>
            <a:off x="5724000" y="1131480"/>
            <a:ext cx="2866320" cy="2274840"/>
          </a:xfrm>
          <a:prstGeom prst="rect">
            <a:avLst/>
          </a:prstGeom>
          <a:ln w="0">
            <a:noFill/>
          </a:ln>
        </p:spPr>
      </p:pic>
    </p:spTree>
  </p:cSld>
  <p:transition>
    <p:pull dir="rd"/>
  </p:transition>
  <p:timing>
    <p:tnLst>
      <p:par>
        <p:cTn id="1010" dur="indefinite" restart="never" nodeType="tmRoot">
          <p:childTnLst>
            <p:seq>
              <p:cTn id="1011" dur="indefinite" nodeType="mainSeq">
                <p:childTnLst>
                  <p:par>
                    <p:cTn id="1012" fill="hold">
                      <p:stCondLst>
                        <p:cond delay="indefinite"/>
                      </p:stCondLst>
                      <p:childTnLst>
                        <p:par>
                          <p:cTn id="1013" fill="hold">
                            <p:stCondLst>
                              <p:cond delay="0"/>
                            </p:stCondLst>
                            <p:childTnLst>
                              <p:par>
                                <p:cTn id="1014" nodeType="clickEffect" fill="hold" presetClass="entr" presetID="4" presetSubtype="16">
                                  <p:stCondLst>
                                    <p:cond delay="0"/>
                                  </p:stCondLst>
                                  <p:childTnLst>
                                    <p:set>
                                      <p:cBhvr>
                                        <p:cTn id="1015" dur="1" fill="hold">
                                          <p:stCondLst>
                                            <p:cond delay="0"/>
                                          </p:stCondLst>
                                        </p:cTn>
                                        <p:tgtEl>
                                          <p:spTgt spid="298"/>
                                        </p:tgtEl>
                                        <p:attrNameLst>
                                          <p:attrName>style.visibility</p:attrName>
                                        </p:attrNameLst>
                                      </p:cBhvr>
                                      <p:to>
                                        <p:strVal val="visible"/>
                                      </p:to>
                                    </p:set>
                                    <p:animEffect filter="box(in)" transition="in">
                                      <p:cBhvr additive="repl">
                                        <p:cTn id="1016" dur="5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4 - TextBox"/>
          <p:cNvSpPr/>
          <p:nvPr/>
        </p:nvSpPr>
        <p:spPr>
          <a:xfrm>
            <a:off x="179640" y="0"/>
            <a:ext cx="8784720" cy="790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Κύλινδρος - έμβολο - ελατήρια - πείρος -διωστήρας - στροφαλοφόρος άξονας - σφόνδυλος (βολάν)</a:t>
            </a:r>
            <a:endParaRPr b="0" lang="en-US" sz="2300" spc="-1" strike="noStrike">
              <a:solidFill>
                <a:srgbClr val="000000"/>
              </a:solidFill>
              <a:latin typeface="Arial"/>
            </a:endParaRPr>
          </a:p>
        </p:txBody>
      </p:sp>
      <p:sp>
        <p:nvSpPr>
          <p:cNvPr id="303" name="11 - Ορθογώνιο"/>
          <p:cNvSpPr/>
          <p:nvPr/>
        </p:nvSpPr>
        <p:spPr>
          <a:xfrm>
            <a:off x="1547640" y="1563480"/>
            <a:ext cx="5814000" cy="394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000" spc="-1" strike="noStrike">
                <a:solidFill>
                  <a:srgbClr val="000000"/>
                </a:solidFill>
                <a:latin typeface="Arial"/>
              </a:rPr>
              <a:t>Τ Ε Λ Ο Σ</a:t>
            </a:r>
            <a:endParaRPr b="0" lang="en-US" sz="2000" spc="-1" strike="noStrike">
              <a:solidFill>
                <a:srgbClr val="000000"/>
              </a:solidFill>
              <a:latin typeface="Arial"/>
            </a:endParaRPr>
          </a:p>
        </p:txBody>
      </p:sp>
      <p:sp>
        <p:nvSpPr>
          <p:cNvPr id="304" name="15 - Τόξο"/>
          <p:cNvSpPr/>
          <p:nvPr/>
        </p:nvSpPr>
        <p:spPr>
          <a:xfrm>
            <a:off x="2915640" y="1995840"/>
            <a:ext cx="2376000" cy="359640"/>
          </a:xfrm>
          <a:prstGeom prst="arc">
            <a:avLst>
              <a:gd name="adj1" fmla="val 12076736"/>
              <a:gd name="adj2" fmla="val 0"/>
            </a:avLst>
          </a:prstGeom>
          <a:noFill/>
          <a:ln w="12700">
            <a:solidFill>
              <a:srgbClr val="095294"/>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l-GR" sz="1800" spc="-1" strike="noStrike">
              <a:solidFill>
                <a:srgbClr val="000000"/>
              </a:solidFill>
              <a:latin typeface="Constantia"/>
            </a:endParaRPr>
          </a:p>
        </p:txBody>
      </p:sp>
    </p:spTree>
  </p:cSld>
  <p:transition>
    <p:pull dir="rd"/>
  </p:transition>
  <p:timing>
    <p:tnLst>
      <p:par>
        <p:cTn id="1017" dur="indefinite" restart="never" nodeType="tmRoot">
          <p:childTnLst>
            <p:seq>
              <p:cTn id="1018" dur="indefinite" nodeType="mainSeq">
                <p:childTnLst>
                  <p:par>
                    <p:cTn id="1019" fill="hold">
                      <p:stCondLst>
                        <p:cond delay="0"/>
                      </p:stCondLst>
                      <p:childTnLst>
                        <p:par>
                          <p:cTn id="1020" fill="hold">
                            <p:stCondLst>
                              <p:cond delay="0"/>
                            </p:stCondLst>
                            <p:childTnLst>
                              <p:par>
                                <p:cTn id="1021" nodeType="withEffect" fill="hold" presetClass="entr" presetID="29">
                                  <p:stCondLst>
                                    <p:cond delay="0"/>
                                  </p:stCondLst>
                                  <p:childTnLst>
                                    <p:set>
                                      <p:cBhvr>
                                        <p:cTn id="1022" dur="1" fill="hold">
                                          <p:stCondLst>
                                            <p:cond delay="0"/>
                                          </p:stCondLst>
                                        </p:cTn>
                                        <p:tgtEl>
                                          <p:spTgt spid="303"/>
                                        </p:tgtEl>
                                        <p:attrNameLst>
                                          <p:attrName>style.visibility</p:attrName>
                                        </p:attrNameLst>
                                      </p:cBhvr>
                                      <p:to>
                                        <p:strVal val="visible"/>
                                      </p:to>
                                    </p:set>
                                    <p:anim calcmode="lin" valueType="num">
                                      <p:cBhvr additive="repl">
                                        <p:cTn id="1023" dur="1000" fill="hold"/>
                                        <p:tgtEl>
                                          <p:spTgt spid="303"/>
                                        </p:tgtEl>
                                        <p:attrNameLst>
                                          <p:attrName>ppt_x</p:attrName>
                                        </p:attrNameLst>
                                      </p:cBhvr>
                                      <p:tavLst>
                                        <p:tav tm="0">
                                          <p:val>
                                            <p:strVal val="#ppt_x-.2"/>
                                          </p:val>
                                        </p:tav>
                                        <p:tav tm="100000">
                                          <p:val>
                                            <p:strVal val="#ppt_x"/>
                                          </p:val>
                                        </p:tav>
                                      </p:tavLst>
                                    </p:anim>
                                    <p:anim calcmode="lin" valueType="num">
                                      <p:cBhvr additive="repl">
                                        <p:cTn id="1024" dur="1000" fill="hold"/>
                                        <p:tgtEl>
                                          <p:spTgt spid="303"/>
                                        </p:tgtEl>
                                        <p:attrNameLst>
                                          <p:attrName>ppt_y</p:attrName>
                                        </p:attrNameLst>
                                      </p:cBhvr>
                                      <p:tavLst>
                                        <p:tav tm="0">
                                          <p:val>
                                            <p:strVal val="#ppt_y"/>
                                          </p:val>
                                        </p:tav>
                                        <p:tav tm="100000">
                                          <p:val>
                                            <p:strVal val="#ppt_y"/>
                                          </p:val>
                                        </p:tav>
                                      </p:tavLst>
                                    </p:anim>
                                    <p:animEffect filter="wipe(right)" transition="in">
                                      <p:cBhvr additive="repl">
                                        <p:cTn id="1025" dur="1000"/>
                                        <p:tgtEl>
                                          <p:spTgt spid="303"/>
                                        </p:tgtEl>
                                      </p:cBhvr>
                                    </p:animEffect>
                                  </p:childTnLst>
                                </p:cTn>
                              </p:par>
                              <p:par>
                                <p:cTn id="1026" nodeType="withEffect" fill="hold" presetClass="entr" presetID="26">
                                  <p:stCondLst>
                                    <p:cond delay="0"/>
                                  </p:stCondLst>
                                  <p:childTnLst>
                                    <p:set>
                                      <p:cBhvr>
                                        <p:cTn id="1027" dur="1" fill="hold">
                                          <p:stCondLst>
                                            <p:cond delay="0"/>
                                          </p:stCondLst>
                                        </p:cTn>
                                        <p:tgtEl>
                                          <p:spTgt spid="304"/>
                                        </p:tgtEl>
                                        <p:attrNameLst>
                                          <p:attrName>style.visibility</p:attrName>
                                        </p:attrNameLst>
                                      </p:cBhvr>
                                      <p:to>
                                        <p:strVal val="visible"/>
                                      </p:to>
                                    </p:set>
                                    <p:animEffect filter="wipe(down)" transition="in">
                                      <p:cBhvr additive="repl">
                                        <p:cTn id="1028" dur="580">
                                          <p:stCondLst>
                                            <p:cond delay="0"/>
                                          </p:stCondLst>
                                        </p:cTn>
                                        <p:tgtEl>
                                          <p:spTgt spid="304"/>
                                        </p:tgtEl>
                                      </p:cBhvr>
                                    </p:animEffect>
                                    <p:anim calcmode="lin" valueType="num">
                                      <p:cBhvr additive="repl">
                                        <p:cTn id="1029" dur="1822">
                                          <p:stCondLst>
                                            <p:cond delay="0"/>
                                          </p:stCondLst>
                                        </p:cTn>
                                        <p:tgtEl>
                                          <p:spTgt spid="304"/>
                                        </p:tgtEl>
                                        <p:attrNameLst>
                                          <p:attrName>ppt_x</p:attrName>
                                        </p:attrNameLst>
                                      </p:cBhvr>
                                      <p:tavLst>
                                        <p:tav tm="0">
                                          <p:val>
                                            <p:strVal val="#ppt_x-0.25"/>
                                          </p:val>
                                        </p:tav>
                                        <p:tav tm="100000">
                                          <p:val>
                                            <p:strVal val="#ppt_x"/>
                                          </p:val>
                                        </p:tav>
                                      </p:tavLst>
                                    </p:anim>
                                    <p:anim calcmode="lin" valueType="num">
                                      <p:cBhvr additive="repl">
                                        <p:cTn id="1030" dur="664">
                                          <p:stCondLst>
                                            <p:cond delay="0"/>
                                          </p:stCondLst>
                                        </p:cTn>
                                        <p:tgtEl>
                                          <p:spTgt spid="304"/>
                                        </p:tgtEl>
                                        <p:attrNameLst>
                                          <p:attrName>ppt_y</p:attrName>
                                        </p:attrNameLst>
                                      </p:cBhvr>
                                      <p:tavLst>
                                        <p:tav fmla="y-sin(pi*$)/3" tm="0">
                                          <p:val>
                                            <p:fltVal val="0.5"/>
                                          </p:val>
                                        </p:tav>
                                        <p:tav fmla="y-sin(pi*$)/3" tm="100000">
                                          <p:val>
                                            <p:fltVal val="1"/>
                                          </p:val>
                                        </p:tav>
                                      </p:tavLst>
                                    </p:anim>
                                    <p:anim calcmode="lin" valueType="num">
                                      <p:cBhvr additive="repl">
                                        <p:cTn id="1031" dur="664">
                                          <p:stCondLst>
                                            <p:cond delay="664"/>
                                          </p:stCondLst>
                                        </p:cTn>
                                        <p:tgtEl>
                                          <p:spTgt spid="304"/>
                                        </p:tgtEl>
                                        <p:attrNameLst>
                                          <p:attrName>ppt_y</p:attrName>
                                        </p:attrNameLst>
                                      </p:cBhvr>
                                      <p:tavLst>
                                        <p:tav fmla="y-sin(pi*$)/9" tm="0">
                                          <p:val>
                                            <p:fltVal val="0"/>
                                          </p:val>
                                        </p:tav>
                                        <p:tav fmla="y-sin(pi*$)/9" tm="100000">
                                          <p:val>
                                            <p:fltVal val="1"/>
                                          </p:val>
                                        </p:tav>
                                      </p:tavLst>
                                    </p:anim>
                                    <p:anim calcmode="lin" valueType="num">
                                      <p:cBhvr additive="repl">
                                        <p:cTn id="1032" dur="332">
                                          <p:stCondLst>
                                            <p:cond delay="1324"/>
                                          </p:stCondLst>
                                        </p:cTn>
                                        <p:tgtEl>
                                          <p:spTgt spid="304"/>
                                        </p:tgtEl>
                                        <p:attrNameLst>
                                          <p:attrName>ppt_y</p:attrName>
                                        </p:attrNameLst>
                                      </p:cBhvr>
                                      <p:tavLst>
                                        <p:tav fmla="y-sin(pi*$)/27" tm="0">
                                          <p:val>
                                            <p:fltVal val="0"/>
                                          </p:val>
                                        </p:tav>
                                        <p:tav fmla="y-sin(pi*$)/27" tm="100000">
                                          <p:val>
                                            <p:fltVal val="1"/>
                                          </p:val>
                                        </p:tav>
                                      </p:tavLst>
                                    </p:anim>
                                    <p:anim calcmode="lin" valueType="num">
                                      <p:cBhvr additive="repl">
                                        <p:cTn id="1033" dur="164">
                                          <p:stCondLst>
                                            <p:cond delay="1656"/>
                                          </p:stCondLst>
                                        </p:cTn>
                                        <p:tgtEl>
                                          <p:spTgt spid="304"/>
                                        </p:tgtEl>
                                        <p:attrNameLst>
                                          <p:attrName>ppt_y</p:attrName>
                                        </p:attrNameLst>
                                      </p:cBhvr>
                                      <p:tavLst>
                                        <p:tav fmla="y-sin(pi*$)/81" tm="0">
                                          <p:val>
                                            <p:fltVal val="0"/>
                                          </p:val>
                                        </p:tav>
                                        <p:tav fmla="y-sin(pi*$)/81" tm="100000">
                                          <p:val>
                                            <p:fltVal val="1"/>
                                          </p:val>
                                        </p:tav>
                                      </p:tavLst>
                                    </p:anim>
                                    <p:animScale>
                                      <p:cBhvr>
                                        <p:cTn id="1034" dur="26" fill="hold">
                                          <p:stCondLst>
                                            <p:cond delay="650"/>
                                          </p:stCondLst>
                                        </p:cTn>
                                        <p:tgtEl>
                                          <p:spTgt spid="304"/>
                                        </p:tgtEl>
                                      </p:cBhvr>
                                      <p:to x="100000" y="60000"/>
                                    </p:animScale>
                                    <p:animScale>
                                      <p:cBhvr>
                                        <p:cTn id="1035" dur="166" fill="hold">
                                          <p:stCondLst>
                                            <p:cond delay="676"/>
                                          </p:stCondLst>
                                        </p:cTn>
                                        <p:tgtEl>
                                          <p:spTgt spid="304"/>
                                        </p:tgtEl>
                                      </p:cBhvr>
                                      <p:to x="100000" y="100000"/>
                                    </p:animScale>
                                    <p:animScale>
                                      <p:cBhvr>
                                        <p:cTn id="1036" dur="26" fill="hold">
                                          <p:stCondLst>
                                            <p:cond delay="1312"/>
                                          </p:stCondLst>
                                        </p:cTn>
                                        <p:tgtEl>
                                          <p:spTgt spid="304"/>
                                        </p:tgtEl>
                                      </p:cBhvr>
                                      <p:to x="100000" y="80000"/>
                                    </p:animScale>
                                    <p:animScale>
                                      <p:cBhvr>
                                        <p:cTn id="1037" dur="166" fill="hold">
                                          <p:stCondLst>
                                            <p:cond delay="1338"/>
                                          </p:stCondLst>
                                        </p:cTn>
                                        <p:tgtEl>
                                          <p:spTgt spid="304"/>
                                        </p:tgtEl>
                                      </p:cBhvr>
                                      <p:to x="100000" y="100000"/>
                                    </p:animScale>
                                    <p:animScale>
                                      <p:cBhvr>
                                        <p:cTn id="1038" dur="26" fill="hold">
                                          <p:stCondLst>
                                            <p:cond delay="1642"/>
                                          </p:stCondLst>
                                        </p:cTn>
                                        <p:tgtEl>
                                          <p:spTgt spid="304"/>
                                        </p:tgtEl>
                                      </p:cBhvr>
                                      <p:to x="100000" y="90000"/>
                                    </p:animScale>
                                    <p:animScale>
                                      <p:cBhvr>
                                        <p:cTn id="1039" dur="166" fill="hold">
                                          <p:stCondLst>
                                            <p:cond delay="1668"/>
                                          </p:stCondLst>
                                        </p:cTn>
                                        <p:tgtEl>
                                          <p:spTgt spid="304"/>
                                        </p:tgtEl>
                                      </p:cBhvr>
                                      <p:to x="100000" y="100000"/>
                                    </p:animScale>
                                    <p:animScale>
                                      <p:cBhvr>
                                        <p:cTn id="1040" dur="26" fill="hold">
                                          <p:stCondLst>
                                            <p:cond delay="1808"/>
                                          </p:stCondLst>
                                        </p:cTn>
                                        <p:tgtEl>
                                          <p:spTgt spid="304"/>
                                        </p:tgtEl>
                                      </p:cBhvr>
                                      <p:to x="100000" y="95000"/>
                                    </p:animScale>
                                    <p:animScale>
                                      <p:cBhvr>
                                        <p:cTn id="1041" dur="166" fill="hold">
                                          <p:stCondLst>
                                            <p:cond delay="1834"/>
                                          </p:stCondLst>
                                        </p:cTn>
                                        <p:tgtEl>
                                          <p:spTgt spid="304"/>
                                        </p:tgtEl>
                                      </p:cBhvr>
                                      <p:to x="100000" y="100000"/>
                                    </p:animScale>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Κύλινδρος</a:t>
            </a:r>
            <a:endParaRPr b="0" lang="en-US" sz="2300" spc="-1" strike="noStrike">
              <a:solidFill>
                <a:srgbClr val="000000"/>
              </a:solidFill>
              <a:latin typeface="Arial"/>
            </a:endParaRPr>
          </a:p>
        </p:txBody>
      </p:sp>
      <p:sp>
        <p:nvSpPr>
          <p:cNvPr id="102" name="8 - TextBox"/>
          <p:cNvSpPr/>
          <p:nvPr/>
        </p:nvSpPr>
        <p:spPr>
          <a:xfrm>
            <a:off x="323640" y="928080"/>
            <a:ext cx="5832360" cy="2694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900" spc="-1" strike="noStrike">
                <a:solidFill>
                  <a:srgbClr val="000000"/>
                </a:solidFill>
                <a:latin typeface="Calibri"/>
              </a:rPr>
              <a:t>Το υλικό κατασκευής του σώματος των κυλίνδρων είναι, κατά κανόνα, ο χυτοσίδηρος, </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χρησιμοποιούνται, όμως, σε βελτιωμένες κατασκευές,</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και κράματα αλουμινίου, </a:t>
            </a:r>
            <a:endParaRPr b="0" lang="en-US" sz="1900" spc="-1" strike="noStrike">
              <a:solidFill>
                <a:srgbClr val="000000"/>
              </a:solidFill>
              <a:latin typeface="Arial"/>
            </a:endParaRPr>
          </a:p>
          <a:p>
            <a:pPr algn="ctr">
              <a:lnSpc>
                <a:spcPct val="100000"/>
              </a:lnSpc>
            </a:pPr>
            <a:endParaRPr b="0" lang="en-US" sz="1900" spc="-1" strike="noStrike">
              <a:solidFill>
                <a:srgbClr val="000000"/>
              </a:solidFill>
              <a:latin typeface="Arial"/>
            </a:endParaRPr>
          </a:p>
          <a:p>
            <a:pPr algn="ctr">
              <a:lnSpc>
                <a:spcPct val="100000"/>
              </a:lnSpc>
            </a:pPr>
            <a:r>
              <a:rPr b="0" lang="el-GR" sz="1900" spc="-1" strike="noStrike">
                <a:solidFill>
                  <a:srgbClr val="000000"/>
                </a:solidFill>
                <a:latin typeface="Calibri"/>
              </a:rPr>
              <a:t>τα οποία παρουσιάζουν σημαντικά πλεονεκτήματα, όπως είδαμε και για την κυλινδροκεφαλή.</a:t>
            </a:r>
            <a:endParaRPr b="0" lang="en-US" sz="1900" spc="-1" strike="noStrike">
              <a:solidFill>
                <a:srgbClr val="000000"/>
              </a:solidFill>
              <a:latin typeface="Arial"/>
            </a:endParaRPr>
          </a:p>
        </p:txBody>
      </p:sp>
      <p:pic>
        <p:nvPicPr>
          <p:cNvPr id="103" name="Picture 2" descr="http://theartofcars.files.wordpress.com/2010/12/vemp_0712w_09_z2009_corvette_zr1_ls9_engineblock1.jpg"/>
          <p:cNvPicPr/>
          <p:nvPr/>
        </p:nvPicPr>
        <p:blipFill>
          <a:blip r:embed="rId1"/>
          <a:stretch/>
        </p:blipFill>
        <p:spPr>
          <a:xfrm>
            <a:off x="6012000" y="1329480"/>
            <a:ext cx="2808000" cy="2106000"/>
          </a:xfrm>
          <a:prstGeom prst="rect">
            <a:avLst/>
          </a:prstGeom>
          <a:ln w="0">
            <a:noFill/>
          </a:ln>
        </p:spPr>
      </p:pic>
    </p:spTree>
  </p:cSld>
  <p:transition>
    <p:pull dir="rd"/>
  </p:transition>
  <p:timing>
    <p:tnLst>
      <p:par>
        <p:cTn id="48" dur="indefinite" restart="never" nodeType="tmRoot">
          <p:childTnLst>
            <p:seq>
              <p:cTn id="49" dur="indefinite" nodeType="mainSeq">
                <p:childTnLst>
                  <p:par>
                    <p:cTn id="50" fill="hold">
                      <p:stCondLst>
                        <p:cond delay="indefinite"/>
                      </p:stCondLst>
                      <p:childTnLst>
                        <p:par>
                          <p:cTn id="51" fill="hold">
                            <p:stCondLst>
                              <p:cond delay="0"/>
                            </p:stCondLst>
                            <p:childTnLst>
                              <p:par>
                                <p:cTn id="52" nodeType="clickEffect" fill="hold" presetClass="entr" presetID="29">
                                  <p:stCondLst>
                                    <p:cond delay="0"/>
                                  </p:stCondLst>
                                  <p:childTnLst>
                                    <p:set>
                                      <p:cBhvr>
                                        <p:cTn id="53" dur="1" fill="hold">
                                          <p:stCondLst>
                                            <p:cond delay="0"/>
                                          </p:stCondLst>
                                        </p:cTn>
                                        <p:tgtEl>
                                          <p:spTgt spid="102">
                                            <p:txEl>
                                              <p:pRg st="0" end="0"/>
                                            </p:txEl>
                                          </p:spTgt>
                                        </p:tgtEl>
                                        <p:attrNameLst>
                                          <p:attrName>style.visibility</p:attrName>
                                        </p:attrNameLst>
                                      </p:cBhvr>
                                      <p:to>
                                        <p:strVal val="visible"/>
                                      </p:to>
                                    </p:set>
                                    <p:anim calcmode="lin" valueType="num">
                                      <p:cBhvr additive="repl">
                                        <p:cTn id="54" dur="500" fill="hold"/>
                                        <p:tgtEl>
                                          <p:spTgt spid="102">
                                            <p:txEl>
                                              <p:pRg st="0" end="0"/>
                                            </p:txEl>
                                          </p:spTgt>
                                        </p:tgtEl>
                                        <p:attrNameLst>
                                          <p:attrName>ppt_x</p:attrName>
                                        </p:attrNameLst>
                                      </p:cBhvr>
                                      <p:tavLst>
                                        <p:tav tm="0">
                                          <p:val>
                                            <p:strVal val="#ppt_x-.2"/>
                                          </p:val>
                                        </p:tav>
                                        <p:tav tm="100000">
                                          <p:val>
                                            <p:strVal val="#ppt_x"/>
                                          </p:val>
                                        </p:tav>
                                      </p:tavLst>
                                    </p:anim>
                                    <p:anim calcmode="lin" valueType="num">
                                      <p:cBhvr additive="repl">
                                        <p:cTn id="55" dur="500" fill="hold"/>
                                        <p:tgtEl>
                                          <p:spTgt spid="102">
                                            <p:txEl>
                                              <p:pRg st="0" end="0"/>
                                            </p:txEl>
                                          </p:spTgt>
                                        </p:tgtEl>
                                        <p:attrNameLst>
                                          <p:attrName>ppt_y</p:attrName>
                                        </p:attrNameLst>
                                      </p:cBhvr>
                                      <p:tavLst>
                                        <p:tav tm="0">
                                          <p:val>
                                            <p:strVal val="#ppt_y"/>
                                          </p:val>
                                        </p:tav>
                                        <p:tav tm="100000">
                                          <p:val>
                                            <p:strVal val="#ppt_y"/>
                                          </p:val>
                                        </p:tav>
                                      </p:tavLst>
                                    </p:anim>
                                    <p:animEffect filter="wipe(right)" transition="in">
                                      <p:cBhvr additive="repl">
                                        <p:cTn id="56" dur="500"/>
                                        <p:tgtEl>
                                          <p:spTgt spid="10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nodeType="clickEffect" fill="hold" presetClass="entr" presetID="29">
                                  <p:stCondLst>
                                    <p:cond delay="0"/>
                                  </p:stCondLst>
                                  <p:childTnLst>
                                    <p:set>
                                      <p:cBhvr>
                                        <p:cTn id="60" dur="1" fill="hold">
                                          <p:stCondLst>
                                            <p:cond delay="0"/>
                                          </p:stCondLst>
                                        </p:cTn>
                                        <p:tgtEl>
                                          <p:spTgt spid="102">
                                            <p:txEl>
                                              <p:pRg st="2" end="2"/>
                                            </p:txEl>
                                          </p:spTgt>
                                        </p:tgtEl>
                                        <p:attrNameLst>
                                          <p:attrName>style.visibility</p:attrName>
                                        </p:attrNameLst>
                                      </p:cBhvr>
                                      <p:to>
                                        <p:strVal val="visible"/>
                                      </p:to>
                                    </p:set>
                                    <p:anim calcmode="lin" valueType="num">
                                      <p:cBhvr additive="repl">
                                        <p:cTn id="61" dur="500" fill="hold"/>
                                        <p:tgtEl>
                                          <p:spTgt spid="102">
                                            <p:txEl>
                                              <p:pRg st="2" end="2"/>
                                            </p:txEl>
                                          </p:spTgt>
                                        </p:tgtEl>
                                        <p:attrNameLst>
                                          <p:attrName>ppt_x</p:attrName>
                                        </p:attrNameLst>
                                      </p:cBhvr>
                                      <p:tavLst>
                                        <p:tav tm="0">
                                          <p:val>
                                            <p:strVal val="#ppt_x-.2"/>
                                          </p:val>
                                        </p:tav>
                                        <p:tav tm="100000">
                                          <p:val>
                                            <p:strVal val="#ppt_x"/>
                                          </p:val>
                                        </p:tav>
                                      </p:tavLst>
                                    </p:anim>
                                    <p:anim calcmode="lin" valueType="num">
                                      <p:cBhvr additive="repl">
                                        <p:cTn id="62" dur="500" fill="hold"/>
                                        <p:tgtEl>
                                          <p:spTgt spid="102">
                                            <p:txEl>
                                              <p:pRg st="2" end="2"/>
                                            </p:txEl>
                                          </p:spTgt>
                                        </p:tgtEl>
                                        <p:attrNameLst>
                                          <p:attrName>ppt_y</p:attrName>
                                        </p:attrNameLst>
                                      </p:cBhvr>
                                      <p:tavLst>
                                        <p:tav tm="0">
                                          <p:val>
                                            <p:strVal val="#ppt_y"/>
                                          </p:val>
                                        </p:tav>
                                        <p:tav tm="100000">
                                          <p:val>
                                            <p:strVal val="#ppt_y"/>
                                          </p:val>
                                        </p:tav>
                                      </p:tavLst>
                                    </p:anim>
                                    <p:animEffect filter="wipe(right)" transition="in">
                                      <p:cBhvr additive="repl">
                                        <p:cTn id="63" dur="500"/>
                                        <p:tgtEl>
                                          <p:spTgt spid="102">
                                            <p:txEl>
                                              <p:pRg st="2" end="2"/>
                                            </p:txEl>
                                          </p:spTgt>
                                        </p:tgtEl>
                                      </p:cBhvr>
                                    </p:animEffect>
                                  </p:childTnLst>
                                </p:cTn>
                              </p:par>
                              <p:par>
                                <p:cTn id="64" nodeType="withEffect" fill="hold" presetClass="entr" presetID="29">
                                  <p:stCondLst>
                                    <p:cond delay="0"/>
                                  </p:stCondLst>
                                  <p:childTnLst>
                                    <p:set>
                                      <p:cBhvr>
                                        <p:cTn id="65" dur="1" fill="hold">
                                          <p:stCondLst>
                                            <p:cond delay="0"/>
                                          </p:stCondLst>
                                        </p:cTn>
                                        <p:tgtEl>
                                          <p:spTgt spid="102">
                                            <p:txEl>
                                              <p:pRg st="4" end="4"/>
                                            </p:txEl>
                                          </p:spTgt>
                                        </p:tgtEl>
                                        <p:attrNameLst>
                                          <p:attrName>style.visibility</p:attrName>
                                        </p:attrNameLst>
                                      </p:cBhvr>
                                      <p:to>
                                        <p:strVal val="visible"/>
                                      </p:to>
                                    </p:set>
                                    <p:anim calcmode="lin" valueType="num">
                                      <p:cBhvr additive="repl">
                                        <p:cTn id="66" dur="500" fill="hold"/>
                                        <p:tgtEl>
                                          <p:spTgt spid="102">
                                            <p:txEl>
                                              <p:pRg st="4" end="4"/>
                                            </p:txEl>
                                          </p:spTgt>
                                        </p:tgtEl>
                                        <p:attrNameLst>
                                          <p:attrName>ppt_x</p:attrName>
                                        </p:attrNameLst>
                                      </p:cBhvr>
                                      <p:tavLst>
                                        <p:tav tm="0">
                                          <p:val>
                                            <p:strVal val="#ppt_x-.2"/>
                                          </p:val>
                                        </p:tav>
                                        <p:tav tm="100000">
                                          <p:val>
                                            <p:strVal val="#ppt_x"/>
                                          </p:val>
                                        </p:tav>
                                      </p:tavLst>
                                    </p:anim>
                                    <p:anim calcmode="lin" valueType="num">
                                      <p:cBhvr additive="repl">
                                        <p:cTn id="67" dur="500" fill="hold"/>
                                        <p:tgtEl>
                                          <p:spTgt spid="102">
                                            <p:txEl>
                                              <p:pRg st="4" end="4"/>
                                            </p:txEl>
                                          </p:spTgt>
                                        </p:tgtEl>
                                        <p:attrNameLst>
                                          <p:attrName>ppt_y</p:attrName>
                                        </p:attrNameLst>
                                      </p:cBhvr>
                                      <p:tavLst>
                                        <p:tav tm="0">
                                          <p:val>
                                            <p:strVal val="#ppt_y"/>
                                          </p:val>
                                        </p:tav>
                                        <p:tav tm="100000">
                                          <p:val>
                                            <p:strVal val="#ppt_y"/>
                                          </p:val>
                                        </p:tav>
                                      </p:tavLst>
                                    </p:anim>
                                    <p:animEffect filter="wipe(right)" transition="in">
                                      <p:cBhvr additive="repl">
                                        <p:cTn id="68" dur="500"/>
                                        <p:tgtEl>
                                          <p:spTgt spid="102">
                                            <p:txEl>
                                              <p:pRg st="4" end="4"/>
                                            </p:txEl>
                                          </p:spTgt>
                                        </p:tgtEl>
                                      </p:cBhvr>
                                    </p:animEffect>
                                  </p:childTnLst>
                                </p:cTn>
                              </p:par>
                            </p:childTnLst>
                          </p:cTn>
                        </p:par>
                        <p:par>
                          <p:cTn id="69" fill="hold">
                            <p:stCondLst>
                              <p:cond delay="500"/>
                            </p:stCondLst>
                            <p:childTnLst>
                              <p:par>
                                <p:cTn id="70" nodeType="afterEffect" fill="hold" presetClass="entr" presetID="2" presetSubtype="4">
                                  <p:stCondLst>
                                    <p:cond delay="1000"/>
                                  </p:stCondLst>
                                  <p:childTnLst>
                                    <p:set>
                                      <p:cBhvr>
                                        <p:cTn id="71" dur="1" fill="hold">
                                          <p:stCondLst>
                                            <p:cond delay="0"/>
                                          </p:stCondLst>
                                        </p:cTn>
                                        <p:tgtEl>
                                          <p:spTgt spid="102">
                                            <p:txEl>
                                              <p:pRg st="6" end="6"/>
                                            </p:txEl>
                                          </p:spTgt>
                                        </p:tgtEl>
                                        <p:attrNameLst>
                                          <p:attrName>style.visibility</p:attrName>
                                        </p:attrNameLst>
                                      </p:cBhvr>
                                      <p:to>
                                        <p:strVal val="visible"/>
                                      </p:to>
                                    </p:set>
                                    <p:anim calcmode="lin" valueType="num">
                                      <p:cBhvr additive="repl">
                                        <p:cTn id="72" dur="500" fill="hold"/>
                                        <p:tgtEl>
                                          <p:spTgt spid="102">
                                            <p:txEl>
                                              <p:pRg st="6" end="6"/>
                                            </p:txEl>
                                          </p:spTgt>
                                        </p:tgtEl>
                                        <p:attrNameLst>
                                          <p:attrName>ppt_x</p:attrName>
                                        </p:attrNameLst>
                                      </p:cBhvr>
                                      <p:tavLst>
                                        <p:tav tm="0">
                                          <p:val>
                                            <p:strVal val="#ppt_x"/>
                                          </p:val>
                                        </p:tav>
                                        <p:tav tm="100000">
                                          <p:val>
                                            <p:strVal val="#ppt_x"/>
                                          </p:val>
                                        </p:tav>
                                      </p:tavLst>
                                    </p:anim>
                                    <p:anim calcmode="lin" valueType="num">
                                      <p:cBhvr additive="repl">
                                        <p:cTn id="73" dur="500" fill="hold"/>
                                        <p:tgtEl>
                                          <p:spTgt spid="10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Κύλινδρος</a:t>
            </a:r>
            <a:endParaRPr b="0" lang="en-US" sz="2300" spc="-1" strike="noStrike">
              <a:solidFill>
                <a:srgbClr val="000000"/>
              </a:solidFill>
              <a:latin typeface="Arial"/>
            </a:endParaRPr>
          </a:p>
        </p:txBody>
      </p:sp>
      <p:sp>
        <p:nvSpPr>
          <p:cNvPr id="105" name="8 - TextBox"/>
          <p:cNvSpPr/>
          <p:nvPr/>
        </p:nvSpPr>
        <p:spPr>
          <a:xfrm>
            <a:off x="395640" y="1076400"/>
            <a:ext cx="8352720" cy="3254040"/>
          </a:xfrm>
          <a:prstGeom prst="rect">
            <a:avLst/>
          </a:prstGeom>
          <a:noFill/>
          <a:ln w="0">
            <a:noFill/>
          </a:ln>
        </p:spPr>
        <p:style>
          <a:lnRef idx="0"/>
          <a:fillRef idx="0"/>
          <a:effectRef idx="0"/>
          <a:fontRef idx="minor"/>
        </p:style>
        <p:txBody>
          <a:bodyPr lIns="90000" rIns="90000" tIns="45000" bIns="45000" anchor="t">
            <a:spAutoFit/>
          </a:bodyPr>
          <a:p>
            <a:pPr marL="457200" indent="-457200">
              <a:lnSpc>
                <a:spcPct val="100000"/>
              </a:lnSpc>
              <a:spcAft>
                <a:spcPts val="1001"/>
              </a:spcAft>
              <a:tabLst>
                <a:tab algn="l" pos="0"/>
              </a:tabLst>
            </a:pPr>
            <a:r>
              <a:rPr b="0" lang="el-GR" sz="1900" spc="-1" strike="noStrike">
                <a:solidFill>
                  <a:srgbClr val="000000"/>
                </a:solidFill>
                <a:latin typeface="Calibri"/>
              </a:rPr>
              <a:t>1. </a:t>
            </a:r>
            <a:r>
              <a:rPr b="0" lang="el-GR" sz="1900" spc="-1" strike="noStrike" u="sng">
                <a:solidFill>
                  <a:srgbClr val="000000"/>
                </a:solidFill>
                <a:uFillTx/>
                <a:latin typeface="Calibri"/>
              </a:rPr>
              <a:t>Από τη διάταξη των κυλίνδρων </a:t>
            </a:r>
            <a:r>
              <a:rPr b="0" lang="el-GR" sz="1900" spc="-1" strike="noStrike">
                <a:solidFill>
                  <a:srgbClr val="000000"/>
                </a:solidFill>
                <a:latin typeface="Calibri"/>
              </a:rPr>
              <a:t>που μπορεί να είναι:</a:t>
            </a:r>
            <a:endParaRPr b="0" lang="en-US" sz="1900" spc="-1" strike="noStrike">
              <a:solidFill>
                <a:srgbClr val="000000"/>
              </a:solidFill>
              <a:latin typeface="Arial"/>
            </a:endParaRPr>
          </a:p>
          <a:p>
            <a:pPr marL="625320" indent="-189000">
              <a:lnSpc>
                <a:spcPct val="100000"/>
              </a:lnSpc>
              <a:spcAft>
                <a:spcPts val="601"/>
              </a:spcAft>
              <a:buClr>
                <a:srgbClr val="000000"/>
              </a:buClr>
              <a:buSzPct val="90000"/>
              <a:buFont typeface="Wingdings" charset="2"/>
              <a:buChar char=""/>
              <a:tabLst>
                <a:tab algn="l" pos="0"/>
              </a:tabLst>
            </a:pPr>
            <a:r>
              <a:rPr b="0" lang="el-GR" sz="1900" spc="-1" strike="noStrike">
                <a:solidFill>
                  <a:srgbClr val="000000"/>
                </a:solidFill>
                <a:latin typeface="Calibri"/>
              </a:rPr>
              <a:t>Σε σειρά, που είναι ο πιο συνηθισμένος τύπος κινητήρα.</a:t>
            </a:r>
            <a:endParaRPr b="0" lang="en-US" sz="1900" spc="-1" strike="noStrike">
              <a:solidFill>
                <a:srgbClr val="000000"/>
              </a:solidFill>
              <a:latin typeface="Arial"/>
            </a:endParaRPr>
          </a:p>
          <a:p>
            <a:pPr marL="625320" indent="-189000">
              <a:lnSpc>
                <a:spcPct val="100000"/>
              </a:lnSpc>
              <a:spcAft>
                <a:spcPts val="601"/>
              </a:spcAft>
              <a:buClr>
                <a:srgbClr val="000000"/>
              </a:buClr>
              <a:buSzPct val="90000"/>
              <a:buFont typeface="Wingdings" charset="2"/>
              <a:buChar char=""/>
              <a:tabLst>
                <a:tab algn="l" pos="0"/>
              </a:tabLst>
            </a:pPr>
            <a:r>
              <a:rPr b="0" lang="el-GR" sz="1900" spc="-1" strike="noStrike">
                <a:solidFill>
                  <a:srgbClr val="000000"/>
                </a:solidFill>
                <a:latin typeface="Calibri"/>
              </a:rPr>
              <a:t>Σε δύο σειρές (διάταξη σε σχήμα V) η μία δίπλα στην άλλη, υπό γωνία π.χ. 45°, 60°, ή άλλη γωνία.</a:t>
            </a:r>
            <a:endParaRPr b="0" lang="en-US" sz="1900" spc="-1" strike="noStrike">
              <a:solidFill>
                <a:srgbClr val="000000"/>
              </a:solidFill>
              <a:latin typeface="Arial"/>
            </a:endParaRPr>
          </a:p>
          <a:p>
            <a:pPr marL="625320" indent="-189000">
              <a:lnSpc>
                <a:spcPct val="100000"/>
              </a:lnSpc>
              <a:spcAft>
                <a:spcPts val="601"/>
              </a:spcAft>
              <a:buClr>
                <a:srgbClr val="000000"/>
              </a:buClr>
              <a:buSzPct val="90000"/>
              <a:buFont typeface="Wingdings" charset="2"/>
              <a:buChar char=""/>
              <a:tabLst>
                <a:tab algn="l" pos="0"/>
              </a:tabLst>
            </a:pPr>
            <a:r>
              <a:rPr b="0" lang="el-GR" sz="1900" spc="-1" strike="noStrike">
                <a:solidFill>
                  <a:srgbClr val="000000"/>
                </a:solidFill>
                <a:latin typeface="Calibri"/>
              </a:rPr>
              <a:t>Σε δύο σειρές, η μία αντίθετα από την άλλη (διάταξη κινητήρα boxer).</a:t>
            </a:r>
            <a:endParaRPr b="0" lang="en-US" sz="1900" spc="-1" strike="noStrike">
              <a:solidFill>
                <a:srgbClr val="000000"/>
              </a:solidFill>
              <a:latin typeface="Arial"/>
            </a:endParaRPr>
          </a:p>
          <a:p>
            <a:pPr>
              <a:lnSpc>
                <a:spcPct val="100000"/>
              </a:lnSpc>
              <a:tabLst>
                <a:tab algn="l" pos="0"/>
              </a:tabLst>
            </a:pPr>
            <a:endParaRPr b="0" lang="en-US" sz="1900" spc="-1" strike="noStrike">
              <a:solidFill>
                <a:srgbClr val="000000"/>
              </a:solidFill>
              <a:latin typeface="Arial"/>
            </a:endParaRPr>
          </a:p>
          <a:p>
            <a:pPr marL="457200" indent="-457200">
              <a:lnSpc>
                <a:spcPct val="100000"/>
              </a:lnSpc>
              <a:spcAft>
                <a:spcPts val="1001"/>
              </a:spcAft>
              <a:tabLst>
                <a:tab algn="l" pos="0"/>
              </a:tabLst>
            </a:pPr>
            <a:r>
              <a:rPr b="0" lang="el-GR" sz="1900" spc="-1" strike="noStrike">
                <a:solidFill>
                  <a:srgbClr val="000000"/>
                </a:solidFill>
                <a:latin typeface="Calibri"/>
              </a:rPr>
              <a:t>2. </a:t>
            </a:r>
            <a:r>
              <a:rPr b="0" lang="el-GR" sz="1900" spc="-1" strike="noStrike" u="sng">
                <a:solidFill>
                  <a:srgbClr val="000000"/>
                </a:solidFill>
                <a:uFillTx/>
                <a:latin typeface="Calibri"/>
              </a:rPr>
              <a:t>Από το σύστημα ψύξης</a:t>
            </a:r>
            <a:r>
              <a:rPr b="0" lang="el-GR" sz="1900" spc="-1" strike="noStrike">
                <a:solidFill>
                  <a:srgbClr val="000000"/>
                </a:solidFill>
                <a:latin typeface="Calibri"/>
              </a:rPr>
              <a:t>:</a:t>
            </a:r>
            <a:endParaRPr b="0" lang="en-US" sz="1900" spc="-1" strike="noStrike">
              <a:solidFill>
                <a:srgbClr val="000000"/>
              </a:solidFill>
              <a:latin typeface="Arial"/>
            </a:endParaRPr>
          </a:p>
          <a:p>
            <a:pPr marL="625320" indent="-174600">
              <a:lnSpc>
                <a:spcPct val="100000"/>
              </a:lnSpc>
              <a:spcAft>
                <a:spcPts val="601"/>
              </a:spcAft>
              <a:buClr>
                <a:srgbClr val="000000"/>
              </a:buClr>
              <a:buSzPct val="90000"/>
              <a:buFont typeface="Wingdings" charset="2"/>
              <a:buChar char=""/>
              <a:tabLst>
                <a:tab algn="l" pos="0"/>
              </a:tabLst>
            </a:pPr>
            <a:r>
              <a:rPr b="0" lang="el-GR" sz="1900" spc="-1" strike="noStrike">
                <a:solidFill>
                  <a:srgbClr val="000000"/>
                </a:solidFill>
                <a:latin typeface="Calibri"/>
              </a:rPr>
              <a:t>Κινητήρες υδρόψυκτοι</a:t>
            </a:r>
            <a:endParaRPr b="0" lang="en-US" sz="1900" spc="-1" strike="noStrike">
              <a:solidFill>
                <a:srgbClr val="000000"/>
              </a:solidFill>
              <a:latin typeface="Arial"/>
            </a:endParaRPr>
          </a:p>
          <a:p>
            <a:pPr marL="625320" indent="-174600">
              <a:lnSpc>
                <a:spcPct val="100000"/>
              </a:lnSpc>
              <a:spcAft>
                <a:spcPts val="601"/>
              </a:spcAft>
              <a:buClr>
                <a:srgbClr val="000000"/>
              </a:buClr>
              <a:buSzPct val="90000"/>
              <a:buFont typeface="Wingdings" charset="2"/>
              <a:buChar char=""/>
              <a:tabLst>
                <a:tab algn="l" pos="0"/>
              </a:tabLst>
            </a:pPr>
            <a:r>
              <a:rPr b="0" lang="el-GR" sz="1900" spc="-1" strike="noStrike">
                <a:solidFill>
                  <a:srgbClr val="000000"/>
                </a:solidFill>
                <a:latin typeface="Calibri"/>
              </a:rPr>
              <a:t>Κινητήρες αερόψυκτοι</a:t>
            </a:r>
            <a:endParaRPr b="0" lang="en-US" sz="1900" spc="-1" strike="noStrike">
              <a:solidFill>
                <a:srgbClr val="000000"/>
              </a:solidFill>
              <a:latin typeface="Arial"/>
            </a:endParaRPr>
          </a:p>
        </p:txBody>
      </p:sp>
      <p:sp>
        <p:nvSpPr>
          <p:cNvPr id="106" name="5 - TextBox"/>
          <p:cNvSpPr/>
          <p:nvPr/>
        </p:nvSpPr>
        <p:spPr>
          <a:xfrm>
            <a:off x="539640" y="483480"/>
            <a:ext cx="518436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Το σχήμα του σώματος των κυλίνδρων εξαρτάται:</a:t>
            </a:r>
            <a:endParaRPr b="0" lang="en-US" sz="1900" spc="-1" strike="noStrike">
              <a:solidFill>
                <a:srgbClr val="000000"/>
              </a:solidFill>
              <a:latin typeface="Arial"/>
            </a:endParaRPr>
          </a:p>
        </p:txBody>
      </p:sp>
    </p:spTree>
  </p:cSld>
  <p:transition>
    <p:pull dir="rd"/>
  </p:transition>
  <p:timing>
    <p:tnLst>
      <p:par>
        <p:cTn id="74" dur="indefinite" restart="never" nodeType="tmRoot">
          <p:childTnLst>
            <p:seq>
              <p:cTn id="75" dur="indefinite" nodeType="mainSeq">
                <p:childTnLst>
                  <p:par>
                    <p:cTn id="76" fill="hold">
                      <p:stCondLst>
                        <p:cond delay="indefinite"/>
                      </p:stCondLst>
                      <p:childTnLst>
                        <p:par>
                          <p:cTn id="77" fill="hold">
                            <p:stCondLst>
                              <p:cond delay="0"/>
                            </p:stCondLst>
                            <p:childTnLst>
                              <p:par>
                                <p:cTn id="78" nodeType="clickEffect" fill="hold" presetClass="entr" presetID="2" presetSubtype="4">
                                  <p:stCondLst>
                                    <p:cond delay="0"/>
                                  </p:stCondLst>
                                  <p:childTnLst>
                                    <p:set>
                                      <p:cBhvr>
                                        <p:cTn id="79" dur="1" fill="hold">
                                          <p:stCondLst>
                                            <p:cond delay="0"/>
                                          </p:stCondLst>
                                        </p:cTn>
                                        <p:tgtEl>
                                          <p:spTgt spid="105">
                                            <p:txEl>
                                              <p:pRg st="0" end="0"/>
                                            </p:txEl>
                                          </p:spTgt>
                                        </p:tgtEl>
                                        <p:attrNameLst>
                                          <p:attrName>style.visibility</p:attrName>
                                        </p:attrNameLst>
                                      </p:cBhvr>
                                      <p:to>
                                        <p:strVal val="visible"/>
                                      </p:to>
                                    </p:set>
                                    <p:anim calcmode="lin" valueType="num">
                                      <p:cBhvr additive="repl">
                                        <p:cTn id="80" dur="500" fill="hold"/>
                                        <p:tgtEl>
                                          <p:spTgt spid="105">
                                            <p:txEl>
                                              <p:pRg st="0" end="0"/>
                                            </p:txEl>
                                          </p:spTgt>
                                        </p:tgtEl>
                                        <p:attrNameLst>
                                          <p:attrName>ppt_x</p:attrName>
                                        </p:attrNameLst>
                                      </p:cBhvr>
                                      <p:tavLst>
                                        <p:tav tm="0">
                                          <p:val>
                                            <p:strVal val="#ppt_x"/>
                                          </p:val>
                                        </p:tav>
                                        <p:tav tm="100000">
                                          <p:val>
                                            <p:strVal val="#ppt_x"/>
                                          </p:val>
                                        </p:tav>
                                      </p:tavLst>
                                    </p:anim>
                                    <p:anim calcmode="lin" valueType="num">
                                      <p:cBhvr additive="repl">
                                        <p:cTn id="81" dur="500" fill="hold"/>
                                        <p:tgtEl>
                                          <p:spTgt spid="1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nodeType="clickEffect" fill="hold" presetClass="entr" presetID="29">
                                  <p:stCondLst>
                                    <p:cond delay="0"/>
                                  </p:stCondLst>
                                  <p:childTnLst>
                                    <p:set>
                                      <p:cBhvr>
                                        <p:cTn id="85" dur="1" fill="hold">
                                          <p:stCondLst>
                                            <p:cond delay="0"/>
                                          </p:stCondLst>
                                        </p:cTn>
                                        <p:tgtEl>
                                          <p:spTgt spid="105">
                                            <p:txEl>
                                              <p:pRg st="1" end="1"/>
                                            </p:txEl>
                                          </p:spTgt>
                                        </p:tgtEl>
                                        <p:attrNameLst>
                                          <p:attrName>style.visibility</p:attrName>
                                        </p:attrNameLst>
                                      </p:cBhvr>
                                      <p:to>
                                        <p:strVal val="visible"/>
                                      </p:to>
                                    </p:set>
                                    <p:anim calcmode="lin" valueType="num">
                                      <p:cBhvr additive="repl">
                                        <p:cTn id="86" dur="500" fill="hold"/>
                                        <p:tgtEl>
                                          <p:spTgt spid="105">
                                            <p:txEl>
                                              <p:pRg st="1" end="1"/>
                                            </p:txEl>
                                          </p:spTgt>
                                        </p:tgtEl>
                                        <p:attrNameLst>
                                          <p:attrName>ppt_x</p:attrName>
                                        </p:attrNameLst>
                                      </p:cBhvr>
                                      <p:tavLst>
                                        <p:tav tm="0">
                                          <p:val>
                                            <p:strVal val="#ppt_x-.2"/>
                                          </p:val>
                                        </p:tav>
                                        <p:tav tm="100000">
                                          <p:val>
                                            <p:strVal val="#ppt_x"/>
                                          </p:val>
                                        </p:tav>
                                      </p:tavLst>
                                    </p:anim>
                                    <p:anim calcmode="lin" valueType="num">
                                      <p:cBhvr additive="repl">
                                        <p:cTn id="87" dur="500" fill="hold"/>
                                        <p:tgtEl>
                                          <p:spTgt spid="105">
                                            <p:txEl>
                                              <p:pRg st="1" end="1"/>
                                            </p:txEl>
                                          </p:spTgt>
                                        </p:tgtEl>
                                        <p:attrNameLst>
                                          <p:attrName>ppt_y</p:attrName>
                                        </p:attrNameLst>
                                      </p:cBhvr>
                                      <p:tavLst>
                                        <p:tav tm="0">
                                          <p:val>
                                            <p:strVal val="#ppt_y"/>
                                          </p:val>
                                        </p:tav>
                                        <p:tav tm="100000">
                                          <p:val>
                                            <p:strVal val="#ppt_y"/>
                                          </p:val>
                                        </p:tav>
                                      </p:tavLst>
                                    </p:anim>
                                    <p:animEffect filter="wipe(right)" transition="in">
                                      <p:cBhvr additive="repl">
                                        <p:cTn id="88" dur="500"/>
                                        <p:tgtEl>
                                          <p:spTgt spid="105">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nodeType="clickEffect" fill="hold" presetClass="entr" presetID="29">
                                  <p:stCondLst>
                                    <p:cond delay="0"/>
                                  </p:stCondLst>
                                  <p:childTnLst>
                                    <p:set>
                                      <p:cBhvr>
                                        <p:cTn id="92" dur="1" fill="hold">
                                          <p:stCondLst>
                                            <p:cond delay="0"/>
                                          </p:stCondLst>
                                        </p:cTn>
                                        <p:tgtEl>
                                          <p:spTgt spid="105">
                                            <p:txEl>
                                              <p:pRg st="2" end="2"/>
                                            </p:txEl>
                                          </p:spTgt>
                                        </p:tgtEl>
                                        <p:attrNameLst>
                                          <p:attrName>style.visibility</p:attrName>
                                        </p:attrNameLst>
                                      </p:cBhvr>
                                      <p:to>
                                        <p:strVal val="visible"/>
                                      </p:to>
                                    </p:set>
                                    <p:anim calcmode="lin" valueType="num">
                                      <p:cBhvr additive="repl">
                                        <p:cTn id="93" dur="500" fill="hold"/>
                                        <p:tgtEl>
                                          <p:spTgt spid="105">
                                            <p:txEl>
                                              <p:pRg st="2" end="2"/>
                                            </p:txEl>
                                          </p:spTgt>
                                        </p:tgtEl>
                                        <p:attrNameLst>
                                          <p:attrName>ppt_x</p:attrName>
                                        </p:attrNameLst>
                                      </p:cBhvr>
                                      <p:tavLst>
                                        <p:tav tm="0">
                                          <p:val>
                                            <p:strVal val="#ppt_x-.2"/>
                                          </p:val>
                                        </p:tav>
                                        <p:tav tm="100000">
                                          <p:val>
                                            <p:strVal val="#ppt_x"/>
                                          </p:val>
                                        </p:tav>
                                      </p:tavLst>
                                    </p:anim>
                                    <p:anim calcmode="lin" valueType="num">
                                      <p:cBhvr additive="repl">
                                        <p:cTn id="94" dur="500" fill="hold"/>
                                        <p:tgtEl>
                                          <p:spTgt spid="105">
                                            <p:txEl>
                                              <p:pRg st="2" end="2"/>
                                            </p:txEl>
                                          </p:spTgt>
                                        </p:tgtEl>
                                        <p:attrNameLst>
                                          <p:attrName>ppt_y</p:attrName>
                                        </p:attrNameLst>
                                      </p:cBhvr>
                                      <p:tavLst>
                                        <p:tav tm="0">
                                          <p:val>
                                            <p:strVal val="#ppt_y"/>
                                          </p:val>
                                        </p:tav>
                                        <p:tav tm="100000">
                                          <p:val>
                                            <p:strVal val="#ppt_y"/>
                                          </p:val>
                                        </p:tav>
                                      </p:tavLst>
                                    </p:anim>
                                    <p:animEffect filter="wipe(right)" transition="in">
                                      <p:cBhvr additive="repl">
                                        <p:cTn id="95" dur="500"/>
                                        <p:tgtEl>
                                          <p:spTgt spid="105">
                                            <p:txEl>
                                              <p:pRg st="2" end="2"/>
                                            </p:txEl>
                                          </p:spTgt>
                                        </p:tgtEl>
                                      </p:cBhvr>
                                    </p:animEffect>
                                  </p:childTnLst>
                                </p:cTn>
                              </p:par>
                            </p:childTnLst>
                          </p:cTn>
                        </p:par>
                      </p:childTnLst>
                    </p:cTn>
                  </p:par>
                  <p:par>
                    <p:cTn id="96" fill="hold">
                      <p:stCondLst>
                        <p:cond delay="indefinite"/>
                      </p:stCondLst>
                      <p:childTnLst>
                        <p:par>
                          <p:cTn id="97" fill="hold">
                            <p:stCondLst>
                              <p:cond delay="0"/>
                            </p:stCondLst>
                            <p:childTnLst>
                              <p:par>
                                <p:cTn id="98" nodeType="clickEffect" fill="hold" presetClass="entr" presetID="29">
                                  <p:stCondLst>
                                    <p:cond delay="0"/>
                                  </p:stCondLst>
                                  <p:childTnLst>
                                    <p:set>
                                      <p:cBhvr>
                                        <p:cTn id="99" dur="1" fill="hold">
                                          <p:stCondLst>
                                            <p:cond delay="0"/>
                                          </p:stCondLst>
                                        </p:cTn>
                                        <p:tgtEl>
                                          <p:spTgt spid="105">
                                            <p:txEl>
                                              <p:pRg st="3" end="3"/>
                                            </p:txEl>
                                          </p:spTgt>
                                        </p:tgtEl>
                                        <p:attrNameLst>
                                          <p:attrName>style.visibility</p:attrName>
                                        </p:attrNameLst>
                                      </p:cBhvr>
                                      <p:to>
                                        <p:strVal val="visible"/>
                                      </p:to>
                                    </p:set>
                                    <p:anim calcmode="lin" valueType="num">
                                      <p:cBhvr additive="repl">
                                        <p:cTn id="100" dur="500" fill="hold"/>
                                        <p:tgtEl>
                                          <p:spTgt spid="105">
                                            <p:txEl>
                                              <p:pRg st="3" end="3"/>
                                            </p:txEl>
                                          </p:spTgt>
                                        </p:tgtEl>
                                        <p:attrNameLst>
                                          <p:attrName>ppt_x</p:attrName>
                                        </p:attrNameLst>
                                      </p:cBhvr>
                                      <p:tavLst>
                                        <p:tav tm="0">
                                          <p:val>
                                            <p:strVal val="#ppt_x-.2"/>
                                          </p:val>
                                        </p:tav>
                                        <p:tav tm="100000">
                                          <p:val>
                                            <p:strVal val="#ppt_x"/>
                                          </p:val>
                                        </p:tav>
                                      </p:tavLst>
                                    </p:anim>
                                    <p:anim calcmode="lin" valueType="num">
                                      <p:cBhvr additive="repl">
                                        <p:cTn id="101" dur="500" fill="hold"/>
                                        <p:tgtEl>
                                          <p:spTgt spid="105">
                                            <p:txEl>
                                              <p:pRg st="3" end="3"/>
                                            </p:txEl>
                                          </p:spTgt>
                                        </p:tgtEl>
                                        <p:attrNameLst>
                                          <p:attrName>ppt_y</p:attrName>
                                        </p:attrNameLst>
                                      </p:cBhvr>
                                      <p:tavLst>
                                        <p:tav tm="0">
                                          <p:val>
                                            <p:strVal val="#ppt_y"/>
                                          </p:val>
                                        </p:tav>
                                        <p:tav tm="100000">
                                          <p:val>
                                            <p:strVal val="#ppt_y"/>
                                          </p:val>
                                        </p:tav>
                                      </p:tavLst>
                                    </p:anim>
                                    <p:animEffect filter="wipe(right)" transition="in">
                                      <p:cBhvr additive="repl">
                                        <p:cTn id="102" dur="500"/>
                                        <p:tgtEl>
                                          <p:spTgt spid="105">
                                            <p:txEl>
                                              <p:pRg st="3" end="3"/>
                                            </p:txEl>
                                          </p:spTgt>
                                        </p:tgtEl>
                                      </p:cBhvr>
                                    </p:animEffect>
                                  </p:childTnLst>
                                </p:cTn>
                              </p:par>
                            </p:childTnLst>
                          </p:cTn>
                        </p:par>
                      </p:childTnLst>
                    </p:cTn>
                  </p:par>
                  <p:par>
                    <p:cTn id="103" fill="hold">
                      <p:stCondLst>
                        <p:cond delay="indefinite"/>
                      </p:stCondLst>
                      <p:childTnLst>
                        <p:par>
                          <p:cTn id="104" fill="hold">
                            <p:stCondLst>
                              <p:cond delay="0"/>
                            </p:stCondLst>
                            <p:childTnLst>
                              <p:par>
                                <p:cTn id="105" nodeType="clickEffect" fill="hold" presetClass="entr" presetID="2" presetSubtype="4">
                                  <p:stCondLst>
                                    <p:cond delay="0"/>
                                  </p:stCondLst>
                                  <p:childTnLst>
                                    <p:set>
                                      <p:cBhvr>
                                        <p:cTn id="106" dur="1" fill="hold">
                                          <p:stCondLst>
                                            <p:cond delay="0"/>
                                          </p:stCondLst>
                                        </p:cTn>
                                        <p:tgtEl>
                                          <p:spTgt spid="105">
                                            <p:txEl>
                                              <p:pRg st="5" end="5"/>
                                            </p:txEl>
                                          </p:spTgt>
                                        </p:tgtEl>
                                        <p:attrNameLst>
                                          <p:attrName>style.visibility</p:attrName>
                                        </p:attrNameLst>
                                      </p:cBhvr>
                                      <p:to>
                                        <p:strVal val="visible"/>
                                      </p:to>
                                    </p:set>
                                    <p:anim calcmode="lin" valueType="num">
                                      <p:cBhvr additive="repl">
                                        <p:cTn id="107" dur="500" fill="hold"/>
                                        <p:tgtEl>
                                          <p:spTgt spid="105">
                                            <p:txEl>
                                              <p:pRg st="5" end="5"/>
                                            </p:txEl>
                                          </p:spTgt>
                                        </p:tgtEl>
                                        <p:attrNameLst>
                                          <p:attrName>ppt_x</p:attrName>
                                        </p:attrNameLst>
                                      </p:cBhvr>
                                      <p:tavLst>
                                        <p:tav tm="0">
                                          <p:val>
                                            <p:strVal val="#ppt_x"/>
                                          </p:val>
                                        </p:tav>
                                        <p:tav tm="100000">
                                          <p:val>
                                            <p:strVal val="#ppt_x"/>
                                          </p:val>
                                        </p:tav>
                                      </p:tavLst>
                                    </p:anim>
                                    <p:anim calcmode="lin" valueType="num">
                                      <p:cBhvr additive="repl">
                                        <p:cTn id="108" dur="500" fill="hold"/>
                                        <p:tgtEl>
                                          <p:spTgt spid="10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nodeType="clickEffect" fill="hold" presetClass="entr" presetID="29">
                                  <p:stCondLst>
                                    <p:cond delay="0"/>
                                  </p:stCondLst>
                                  <p:childTnLst>
                                    <p:set>
                                      <p:cBhvr>
                                        <p:cTn id="112" dur="1" fill="hold">
                                          <p:stCondLst>
                                            <p:cond delay="0"/>
                                          </p:stCondLst>
                                        </p:cTn>
                                        <p:tgtEl>
                                          <p:spTgt spid="105">
                                            <p:txEl>
                                              <p:pRg st="6" end="6"/>
                                            </p:txEl>
                                          </p:spTgt>
                                        </p:tgtEl>
                                        <p:attrNameLst>
                                          <p:attrName>style.visibility</p:attrName>
                                        </p:attrNameLst>
                                      </p:cBhvr>
                                      <p:to>
                                        <p:strVal val="visible"/>
                                      </p:to>
                                    </p:set>
                                    <p:anim calcmode="lin" valueType="num">
                                      <p:cBhvr additive="repl">
                                        <p:cTn id="113" dur="500" fill="hold"/>
                                        <p:tgtEl>
                                          <p:spTgt spid="105">
                                            <p:txEl>
                                              <p:pRg st="6" end="6"/>
                                            </p:txEl>
                                          </p:spTgt>
                                        </p:tgtEl>
                                        <p:attrNameLst>
                                          <p:attrName>ppt_x</p:attrName>
                                        </p:attrNameLst>
                                      </p:cBhvr>
                                      <p:tavLst>
                                        <p:tav tm="0">
                                          <p:val>
                                            <p:strVal val="#ppt_x-.2"/>
                                          </p:val>
                                        </p:tav>
                                        <p:tav tm="100000">
                                          <p:val>
                                            <p:strVal val="#ppt_x"/>
                                          </p:val>
                                        </p:tav>
                                      </p:tavLst>
                                    </p:anim>
                                    <p:anim calcmode="lin" valueType="num">
                                      <p:cBhvr additive="repl">
                                        <p:cTn id="114" dur="500" fill="hold"/>
                                        <p:tgtEl>
                                          <p:spTgt spid="105">
                                            <p:txEl>
                                              <p:pRg st="6" end="6"/>
                                            </p:txEl>
                                          </p:spTgt>
                                        </p:tgtEl>
                                        <p:attrNameLst>
                                          <p:attrName>ppt_y</p:attrName>
                                        </p:attrNameLst>
                                      </p:cBhvr>
                                      <p:tavLst>
                                        <p:tav tm="0">
                                          <p:val>
                                            <p:strVal val="#ppt_y"/>
                                          </p:val>
                                        </p:tav>
                                        <p:tav tm="100000">
                                          <p:val>
                                            <p:strVal val="#ppt_y"/>
                                          </p:val>
                                        </p:tav>
                                      </p:tavLst>
                                    </p:anim>
                                    <p:animEffect filter="wipe(right)" transition="in">
                                      <p:cBhvr additive="repl">
                                        <p:cTn id="115" dur="500"/>
                                        <p:tgtEl>
                                          <p:spTgt spid="105">
                                            <p:txEl>
                                              <p:pRg st="6" end="6"/>
                                            </p:txEl>
                                          </p:spTgt>
                                        </p:tgtEl>
                                      </p:cBhvr>
                                    </p:animEffect>
                                  </p:childTnLst>
                                </p:cTn>
                              </p:par>
                            </p:childTnLst>
                          </p:cTn>
                        </p:par>
                      </p:childTnLst>
                    </p:cTn>
                  </p:par>
                  <p:par>
                    <p:cTn id="116" fill="hold">
                      <p:stCondLst>
                        <p:cond delay="indefinite"/>
                      </p:stCondLst>
                      <p:childTnLst>
                        <p:par>
                          <p:cTn id="117" fill="hold">
                            <p:stCondLst>
                              <p:cond delay="0"/>
                            </p:stCondLst>
                            <p:childTnLst>
                              <p:par>
                                <p:cTn id="118" nodeType="clickEffect" fill="hold" presetClass="entr" presetID="29">
                                  <p:stCondLst>
                                    <p:cond delay="0"/>
                                  </p:stCondLst>
                                  <p:childTnLst>
                                    <p:set>
                                      <p:cBhvr>
                                        <p:cTn id="119" dur="1" fill="hold">
                                          <p:stCondLst>
                                            <p:cond delay="0"/>
                                          </p:stCondLst>
                                        </p:cTn>
                                        <p:tgtEl>
                                          <p:spTgt spid="105">
                                            <p:txEl>
                                              <p:pRg st="7" end="7"/>
                                            </p:txEl>
                                          </p:spTgt>
                                        </p:tgtEl>
                                        <p:attrNameLst>
                                          <p:attrName>style.visibility</p:attrName>
                                        </p:attrNameLst>
                                      </p:cBhvr>
                                      <p:to>
                                        <p:strVal val="visible"/>
                                      </p:to>
                                    </p:set>
                                    <p:anim calcmode="lin" valueType="num">
                                      <p:cBhvr additive="repl">
                                        <p:cTn id="120" dur="500" fill="hold"/>
                                        <p:tgtEl>
                                          <p:spTgt spid="105">
                                            <p:txEl>
                                              <p:pRg st="7" end="7"/>
                                            </p:txEl>
                                          </p:spTgt>
                                        </p:tgtEl>
                                        <p:attrNameLst>
                                          <p:attrName>ppt_x</p:attrName>
                                        </p:attrNameLst>
                                      </p:cBhvr>
                                      <p:tavLst>
                                        <p:tav tm="0">
                                          <p:val>
                                            <p:strVal val="#ppt_x-.2"/>
                                          </p:val>
                                        </p:tav>
                                        <p:tav tm="100000">
                                          <p:val>
                                            <p:strVal val="#ppt_x"/>
                                          </p:val>
                                        </p:tav>
                                      </p:tavLst>
                                    </p:anim>
                                    <p:anim calcmode="lin" valueType="num">
                                      <p:cBhvr additive="repl">
                                        <p:cTn id="121" dur="500" fill="hold"/>
                                        <p:tgtEl>
                                          <p:spTgt spid="105">
                                            <p:txEl>
                                              <p:pRg st="7" end="7"/>
                                            </p:txEl>
                                          </p:spTgt>
                                        </p:tgtEl>
                                        <p:attrNameLst>
                                          <p:attrName>ppt_y</p:attrName>
                                        </p:attrNameLst>
                                      </p:cBhvr>
                                      <p:tavLst>
                                        <p:tav tm="0">
                                          <p:val>
                                            <p:strVal val="#ppt_y"/>
                                          </p:val>
                                        </p:tav>
                                        <p:tav tm="100000">
                                          <p:val>
                                            <p:strVal val="#ppt_y"/>
                                          </p:val>
                                        </p:tav>
                                      </p:tavLst>
                                    </p:anim>
                                    <p:animEffect filter="wipe(right)" transition="in">
                                      <p:cBhvr additive="repl">
                                        <p:cTn id="122" dur="500"/>
                                        <p:tgtEl>
                                          <p:spTgt spid="105">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Κύλινδρος</a:t>
            </a:r>
            <a:endParaRPr b="0" lang="en-US" sz="2300" spc="-1" strike="noStrike">
              <a:solidFill>
                <a:srgbClr val="000000"/>
              </a:solidFill>
              <a:latin typeface="Arial"/>
            </a:endParaRPr>
          </a:p>
        </p:txBody>
      </p:sp>
      <p:sp>
        <p:nvSpPr>
          <p:cNvPr id="108" name="8 - TextBox"/>
          <p:cNvSpPr/>
          <p:nvPr/>
        </p:nvSpPr>
        <p:spPr>
          <a:xfrm>
            <a:off x="3348000" y="1026360"/>
            <a:ext cx="5040360" cy="957960"/>
          </a:xfrm>
          <a:prstGeom prst="rect">
            <a:avLst/>
          </a:prstGeom>
          <a:noFill/>
          <a:ln w="0">
            <a:noFill/>
          </a:ln>
        </p:spPr>
        <p:style>
          <a:lnRef idx="0"/>
          <a:fillRef idx="0"/>
          <a:effectRef idx="0"/>
          <a:fontRef idx="minor"/>
        </p:style>
        <p:txBody>
          <a:bodyPr lIns="90000" rIns="90000" tIns="45000" bIns="45000" anchor="t">
            <a:spAutoFit/>
          </a:bodyPr>
          <a:p>
            <a:pPr marL="457200" indent="-457200">
              <a:lnSpc>
                <a:spcPct val="100000"/>
              </a:lnSpc>
              <a:spcAft>
                <a:spcPts val="1001"/>
              </a:spcAft>
              <a:tabLst>
                <a:tab algn="l" pos="0"/>
              </a:tabLst>
            </a:pPr>
            <a:r>
              <a:rPr b="0" lang="el-GR" sz="1900" spc="-1" strike="noStrike">
                <a:solidFill>
                  <a:srgbClr val="000000"/>
                </a:solidFill>
                <a:latin typeface="Calibri"/>
              </a:rPr>
              <a:t>Αν ο κινητήρας είναι υδρόψυκτος, σχηματίζονται στο εσωτερικό του σώματος οι αγωγοί κυκλοφορίας του υγρού ψύξης. </a:t>
            </a:r>
            <a:endParaRPr b="0" lang="en-US" sz="1900" spc="-1" strike="noStrike">
              <a:solidFill>
                <a:srgbClr val="000000"/>
              </a:solidFill>
              <a:latin typeface="Arial"/>
            </a:endParaRPr>
          </a:p>
        </p:txBody>
      </p:sp>
      <p:pic>
        <p:nvPicPr>
          <p:cNvPr id="109" name="Picture 2" descr="http://www.offthepharm.com/photo/pl10038445-aluminum_alloy_air_cooled_4_stroke_single_cylinder_for_bws125cc_motorcycle.jpg"/>
          <p:cNvPicPr/>
          <p:nvPr/>
        </p:nvPicPr>
        <p:blipFill>
          <a:blip r:embed="rId1"/>
          <a:srcRect l="10583" t="6047" r="16842" b="7267"/>
          <a:stretch/>
        </p:blipFill>
        <p:spPr>
          <a:xfrm>
            <a:off x="6812640" y="3075840"/>
            <a:ext cx="1687680" cy="1511640"/>
          </a:xfrm>
          <a:prstGeom prst="rect">
            <a:avLst/>
          </a:prstGeom>
          <a:ln w="0">
            <a:noFill/>
          </a:ln>
        </p:spPr>
      </p:pic>
      <p:sp>
        <p:nvSpPr>
          <p:cNvPr id="110" name="6 - TextBox"/>
          <p:cNvSpPr/>
          <p:nvPr/>
        </p:nvSpPr>
        <p:spPr>
          <a:xfrm>
            <a:off x="395640" y="3182040"/>
            <a:ext cx="6120360" cy="1247400"/>
          </a:xfrm>
          <a:prstGeom prst="rect">
            <a:avLst/>
          </a:prstGeom>
          <a:noFill/>
          <a:ln w="0">
            <a:noFill/>
          </a:ln>
        </p:spPr>
        <p:style>
          <a:lnRef idx="0"/>
          <a:fillRef idx="0"/>
          <a:effectRef idx="0"/>
          <a:fontRef idx="minor"/>
        </p:style>
        <p:txBody>
          <a:bodyPr lIns="90000" rIns="90000" tIns="45000" bIns="45000" anchor="t">
            <a:spAutoFit/>
          </a:bodyPr>
          <a:p>
            <a:pPr marL="457200" indent="-457200">
              <a:lnSpc>
                <a:spcPct val="100000"/>
              </a:lnSpc>
              <a:spcAft>
                <a:spcPts val="1001"/>
              </a:spcAft>
              <a:tabLst>
                <a:tab algn="l" pos="0"/>
              </a:tabLst>
            </a:pPr>
            <a:r>
              <a:rPr b="0" lang="el-GR" sz="1900" spc="-1" strike="noStrike">
                <a:solidFill>
                  <a:srgbClr val="000000"/>
                </a:solidFill>
                <a:latin typeface="Calibri"/>
              </a:rPr>
              <a:t>Αν είναι αερόψυκτος, τότε, εξωτερικά, οι κύλινδροι έχουν πολλές σειρές από πτερύγια, που αυξάνουν την επιφάνειά τους και τα οποία συντελούν στην καλύτερη ψύξη του κινητήρα.</a:t>
            </a:r>
            <a:endParaRPr b="0" lang="en-US" sz="1900" spc="-1" strike="noStrike">
              <a:solidFill>
                <a:srgbClr val="000000"/>
              </a:solidFill>
              <a:latin typeface="Arial"/>
            </a:endParaRPr>
          </a:p>
        </p:txBody>
      </p:sp>
      <p:pic>
        <p:nvPicPr>
          <p:cNvPr id="111" name="Picture 4" descr="https://theartofcars.files.wordpress.com/2010/12/4-stoke-engine.jpg?w=300&amp;h=221"/>
          <p:cNvPicPr/>
          <p:nvPr/>
        </p:nvPicPr>
        <p:blipFill>
          <a:blip r:embed="rId2"/>
          <a:stretch/>
        </p:blipFill>
        <p:spPr>
          <a:xfrm>
            <a:off x="786600" y="699480"/>
            <a:ext cx="2466000" cy="1816560"/>
          </a:xfrm>
          <a:prstGeom prst="rect">
            <a:avLst/>
          </a:prstGeom>
          <a:ln w="0">
            <a:noFill/>
          </a:ln>
        </p:spPr>
      </p:pic>
    </p:spTree>
  </p:cSld>
  <p:transition>
    <p:pull dir="rd"/>
  </p:transition>
  <p:timing>
    <p:tnLst>
      <p:par>
        <p:cTn id="123" dur="indefinite" restart="never" nodeType="tmRoot">
          <p:childTnLst>
            <p:seq>
              <p:cTn id="124" dur="indefinite" nodeType="mainSeq">
                <p:childTnLst>
                  <p:par>
                    <p:cTn id="125" fill="hold">
                      <p:stCondLst>
                        <p:cond delay="indefinite"/>
                      </p:stCondLst>
                      <p:childTnLst>
                        <p:par>
                          <p:cTn id="126" fill="hold">
                            <p:stCondLst>
                              <p:cond delay="0"/>
                            </p:stCondLst>
                            <p:childTnLst>
                              <p:par>
                                <p:cTn id="127" nodeType="clickEffect" fill="hold" presetClass="entr" presetID="2" presetSubtype="4">
                                  <p:stCondLst>
                                    <p:cond delay="0"/>
                                  </p:stCondLst>
                                  <p:childTnLst>
                                    <p:set>
                                      <p:cBhvr>
                                        <p:cTn id="128" dur="1" fill="hold">
                                          <p:stCondLst>
                                            <p:cond delay="0"/>
                                          </p:stCondLst>
                                        </p:cTn>
                                        <p:tgtEl>
                                          <p:spTgt spid="108"/>
                                        </p:tgtEl>
                                        <p:attrNameLst>
                                          <p:attrName>style.visibility</p:attrName>
                                        </p:attrNameLst>
                                      </p:cBhvr>
                                      <p:to>
                                        <p:strVal val="visible"/>
                                      </p:to>
                                    </p:set>
                                    <p:anim calcmode="lin" valueType="num">
                                      <p:cBhvr additive="repl">
                                        <p:cTn id="129" dur="500" fill="hold"/>
                                        <p:tgtEl>
                                          <p:spTgt spid="108"/>
                                        </p:tgtEl>
                                        <p:attrNameLst>
                                          <p:attrName>ppt_x</p:attrName>
                                        </p:attrNameLst>
                                      </p:cBhvr>
                                      <p:tavLst>
                                        <p:tav tm="0">
                                          <p:val>
                                            <p:strVal val="#ppt_x"/>
                                          </p:val>
                                        </p:tav>
                                        <p:tav tm="100000">
                                          <p:val>
                                            <p:strVal val="#ppt_x"/>
                                          </p:val>
                                        </p:tav>
                                      </p:tavLst>
                                    </p:anim>
                                    <p:anim calcmode="lin" valueType="num">
                                      <p:cBhvr additive="repl">
                                        <p:cTn id="130" dur="500" fill="hold"/>
                                        <p:tgtEl>
                                          <p:spTgt spid="108"/>
                                        </p:tgtEl>
                                        <p:attrNameLst>
                                          <p:attrName>ppt_y</p:attrName>
                                        </p:attrNameLst>
                                      </p:cBhvr>
                                      <p:tavLst>
                                        <p:tav tm="0">
                                          <p:val>
                                            <p:strVal val="1+#ppt_h/2"/>
                                          </p:val>
                                        </p:tav>
                                        <p:tav tm="100000">
                                          <p:val>
                                            <p:strVal val="#ppt_y"/>
                                          </p:val>
                                        </p:tav>
                                      </p:tavLst>
                                    </p:anim>
                                  </p:childTnLst>
                                </p:cTn>
                              </p:par>
                              <p:par>
                                <p:cTn id="131" nodeType="withEffect" fill="hold" presetClass="entr" presetID="5" presetSubtype="10">
                                  <p:stCondLst>
                                    <p:cond delay="0"/>
                                  </p:stCondLst>
                                  <p:childTnLst>
                                    <p:set>
                                      <p:cBhvr>
                                        <p:cTn id="132" dur="1" fill="hold">
                                          <p:stCondLst>
                                            <p:cond delay="0"/>
                                          </p:stCondLst>
                                        </p:cTn>
                                        <p:tgtEl>
                                          <p:spTgt spid="111"/>
                                        </p:tgtEl>
                                        <p:attrNameLst>
                                          <p:attrName>style.visibility</p:attrName>
                                        </p:attrNameLst>
                                      </p:cBhvr>
                                      <p:to>
                                        <p:strVal val="visible"/>
                                      </p:to>
                                    </p:set>
                                    <p:animEffect filter="checkerboard(across)" transition="in">
                                      <p:cBhvr additive="repl">
                                        <p:cTn id="133" dur="500"/>
                                        <p:tgtEl>
                                          <p:spTgt spid="111"/>
                                        </p:tgtEl>
                                      </p:cBhvr>
                                    </p:animEffect>
                                  </p:childTnLst>
                                </p:cTn>
                              </p:par>
                            </p:childTnLst>
                          </p:cTn>
                        </p:par>
                      </p:childTnLst>
                    </p:cTn>
                  </p:par>
                  <p:par>
                    <p:cTn id="134" fill="hold">
                      <p:stCondLst>
                        <p:cond delay="indefinite"/>
                      </p:stCondLst>
                      <p:childTnLst>
                        <p:par>
                          <p:cTn id="135" fill="hold">
                            <p:stCondLst>
                              <p:cond delay="0"/>
                            </p:stCondLst>
                            <p:childTnLst>
                              <p:par>
                                <p:cTn id="136" nodeType="clickEffect" fill="hold" presetClass="entr" presetID="2" presetSubtype="4">
                                  <p:stCondLst>
                                    <p:cond delay="0"/>
                                  </p:stCondLst>
                                  <p:childTnLst>
                                    <p:set>
                                      <p:cBhvr>
                                        <p:cTn id="137" dur="1" fill="hold">
                                          <p:stCondLst>
                                            <p:cond delay="0"/>
                                          </p:stCondLst>
                                        </p:cTn>
                                        <p:tgtEl>
                                          <p:spTgt spid="110"/>
                                        </p:tgtEl>
                                        <p:attrNameLst>
                                          <p:attrName>style.visibility</p:attrName>
                                        </p:attrNameLst>
                                      </p:cBhvr>
                                      <p:to>
                                        <p:strVal val="visible"/>
                                      </p:to>
                                    </p:set>
                                    <p:anim calcmode="lin" valueType="num">
                                      <p:cBhvr additive="repl">
                                        <p:cTn id="138" dur="500" fill="hold"/>
                                        <p:tgtEl>
                                          <p:spTgt spid="110"/>
                                        </p:tgtEl>
                                        <p:attrNameLst>
                                          <p:attrName>ppt_x</p:attrName>
                                        </p:attrNameLst>
                                      </p:cBhvr>
                                      <p:tavLst>
                                        <p:tav tm="0">
                                          <p:val>
                                            <p:strVal val="#ppt_x"/>
                                          </p:val>
                                        </p:tav>
                                        <p:tav tm="100000">
                                          <p:val>
                                            <p:strVal val="#ppt_x"/>
                                          </p:val>
                                        </p:tav>
                                      </p:tavLst>
                                    </p:anim>
                                    <p:anim calcmode="lin" valueType="num">
                                      <p:cBhvr additive="repl">
                                        <p:cTn id="139" dur="500" fill="hold"/>
                                        <p:tgtEl>
                                          <p:spTgt spid="110"/>
                                        </p:tgtEl>
                                        <p:attrNameLst>
                                          <p:attrName>ppt_y</p:attrName>
                                        </p:attrNameLst>
                                      </p:cBhvr>
                                      <p:tavLst>
                                        <p:tav tm="0">
                                          <p:val>
                                            <p:strVal val="1+#ppt_h/2"/>
                                          </p:val>
                                        </p:tav>
                                        <p:tav tm="100000">
                                          <p:val>
                                            <p:strVal val="#ppt_y"/>
                                          </p:val>
                                        </p:tav>
                                      </p:tavLst>
                                    </p:anim>
                                  </p:childTnLst>
                                </p:cTn>
                              </p:par>
                              <p:par>
                                <p:cTn id="140" nodeType="withEffect" fill="hold" presetClass="entr" presetID="5" presetSubtype="10">
                                  <p:stCondLst>
                                    <p:cond delay="0"/>
                                  </p:stCondLst>
                                  <p:childTnLst>
                                    <p:set>
                                      <p:cBhvr>
                                        <p:cTn id="141" dur="1" fill="hold">
                                          <p:stCondLst>
                                            <p:cond delay="0"/>
                                          </p:stCondLst>
                                        </p:cTn>
                                        <p:tgtEl>
                                          <p:spTgt spid="109"/>
                                        </p:tgtEl>
                                        <p:attrNameLst>
                                          <p:attrName>style.visibility</p:attrName>
                                        </p:attrNameLst>
                                      </p:cBhvr>
                                      <p:to>
                                        <p:strVal val="visible"/>
                                      </p:to>
                                    </p:set>
                                    <p:animEffect filter="checkerboard(across)" transition="in">
                                      <p:cBhvr additive="repl">
                                        <p:cTn id="142" dur="5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Κύλινδρος</a:t>
            </a:r>
            <a:endParaRPr b="0" lang="en-US" sz="2300" spc="-1" strike="noStrike">
              <a:solidFill>
                <a:srgbClr val="000000"/>
              </a:solidFill>
              <a:latin typeface="Arial"/>
            </a:endParaRPr>
          </a:p>
        </p:txBody>
      </p:sp>
      <p:sp>
        <p:nvSpPr>
          <p:cNvPr id="113" name="8 - TextBox"/>
          <p:cNvSpPr/>
          <p:nvPr/>
        </p:nvSpPr>
        <p:spPr>
          <a:xfrm>
            <a:off x="395640" y="987480"/>
            <a:ext cx="5112360" cy="153684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900" spc="-1" strike="noStrike">
                <a:solidFill>
                  <a:srgbClr val="000000"/>
                </a:solidFill>
                <a:latin typeface="Calibri"/>
              </a:rPr>
              <a:t>Σε πολλούς κινητήρες, οι κύλινδροι δεν αποτελούν ένα τμήμα με το σώμα, αλλά τοποθετούνται σε αυτούς πρόσθετα χιτώνια («πουκάμισα»), που έχουν το πλεονέκτημα της εύκολης αντικατάστασης, όταν φθαρούν.</a:t>
            </a:r>
            <a:endParaRPr b="0" lang="en-US" sz="1900" spc="-1" strike="noStrike">
              <a:solidFill>
                <a:srgbClr val="000000"/>
              </a:solidFill>
              <a:latin typeface="Arial"/>
            </a:endParaRPr>
          </a:p>
        </p:txBody>
      </p:sp>
      <p:sp>
        <p:nvSpPr>
          <p:cNvPr id="114" name="5 - TextBox"/>
          <p:cNvSpPr/>
          <p:nvPr/>
        </p:nvSpPr>
        <p:spPr>
          <a:xfrm>
            <a:off x="539640" y="483480"/>
            <a:ext cx="5184360" cy="3790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900" spc="-1" strike="noStrike">
                <a:solidFill>
                  <a:srgbClr val="000000"/>
                </a:solidFill>
                <a:latin typeface="Calibri"/>
              </a:rPr>
              <a:t>Χιτώνια κυλίνδρων</a:t>
            </a:r>
            <a:endParaRPr b="0" lang="en-US" sz="1900" spc="-1" strike="noStrike">
              <a:solidFill>
                <a:srgbClr val="000000"/>
              </a:solidFill>
              <a:latin typeface="Arial"/>
            </a:endParaRPr>
          </a:p>
        </p:txBody>
      </p:sp>
      <p:pic>
        <p:nvPicPr>
          <p:cNvPr id="115" name="Picture 2" descr=""/>
          <p:cNvPicPr/>
          <p:nvPr/>
        </p:nvPicPr>
        <p:blipFill>
          <a:blip r:embed="rId1"/>
          <a:stretch/>
        </p:blipFill>
        <p:spPr>
          <a:xfrm>
            <a:off x="3893760" y="2682000"/>
            <a:ext cx="1037880" cy="1761840"/>
          </a:xfrm>
          <a:prstGeom prst="rect">
            <a:avLst/>
          </a:prstGeom>
          <a:ln w="9525">
            <a:noFill/>
          </a:ln>
        </p:spPr>
      </p:pic>
      <p:pic>
        <p:nvPicPr>
          <p:cNvPr id="116" name="Picture 4" descr="http://i.bosscdn.com/product/d9/e1/38/940d3eb272b13dda1aeedaf8bd.jpg@0e_360w_360h.jpg%7Cwatermark=2&amp;text=Z3IuaGlnZW5zZXQuY29t&amp;t=75&amp;color=I0ZGRkZGRg%3D%3D&amp;size=24&amp;p=9"/>
          <p:cNvPicPr/>
          <p:nvPr/>
        </p:nvPicPr>
        <p:blipFill>
          <a:blip r:embed="rId2"/>
          <a:srcRect l="4199" t="12812" r="3402" b="7739"/>
          <a:stretch/>
        </p:blipFill>
        <p:spPr>
          <a:xfrm>
            <a:off x="5580000" y="843480"/>
            <a:ext cx="2452680" cy="1728000"/>
          </a:xfrm>
          <a:prstGeom prst="rect">
            <a:avLst/>
          </a:prstGeom>
          <a:ln w="0">
            <a:noFill/>
          </a:ln>
        </p:spPr>
      </p:pic>
      <p:pic>
        <p:nvPicPr>
          <p:cNvPr id="117" name="Picture 6" descr="https://encrypted-tbn3.gstatic.com/images?q=tbn:ANd9GcRFbNQrTECqToI889PbMfAzz_Uw-soe3bxsfCtzReiFH5Frhwui"/>
          <p:cNvPicPr/>
          <p:nvPr/>
        </p:nvPicPr>
        <p:blipFill>
          <a:blip r:embed="rId3"/>
          <a:stretch/>
        </p:blipFill>
        <p:spPr>
          <a:xfrm>
            <a:off x="5697000" y="2715840"/>
            <a:ext cx="2619000" cy="1742760"/>
          </a:xfrm>
          <a:prstGeom prst="rect">
            <a:avLst/>
          </a:prstGeom>
          <a:ln w="0">
            <a:noFill/>
          </a:ln>
        </p:spPr>
      </p:pic>
      <p:pic>
        <p:nvPicPr>
          <p:cNvPr id="118" name="Picture 8" descr="http://www.modelomania.gr/images/stories/OS_FS_91S/os_fs91s037.JPG"/>
          <p:cNvPicPr/>
          <p:nvPr/>
        </p:nvPicPr>
        <p:blipFill>
          <a:blip r:embed="rId4"/>
          <a:stretch/>
        </p:blipFill>
        <p:spPr>
          <a:xfrm>
            <a:off x="659520" y="2715840"/>
            <a:ext cx="2399760" cy="1800000"/>
          </a:xfrm>
          <a:prstGeom prst="rect">
            <a:avLst/>
          </a:prstGeom>
          <a:ln w="0">
            <a:noFill/>
          </a:ln>
        </p:spPr>
      </p:pic>
    </p:spTree>
  </p:cSld>
  <p:transition>
    <p:pull dir="rd"/>
  </p:transition>
</p:sld>
</file>

<file path=ppt/theme/theme1.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Flow</Template>
  <TotalTime>796</TotalTime>
  <Application>LibreOffice/7.4.7.2$Linux_X86_64 LibreOffice_project/40$Build-2</Application>
  <AppVersion>15.0000</AppVersion>
  <Words>3047</Words>
  <Paragraphs>256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2015-09-27T16:42:25Z</dcterms:created>
  <dc:creator>xps</dc:creator>
  <dc:description/>
  <dc:language>en-US</dc:language>
  <cp:lastModifiedBy>xps</cp:lastModifiedBy>
  <dcterms:modified xsi:type="dcterms:W3CDTF">2016-03-30T19:28:45Z</dcterms:modified>
  <cp:revision>122</cp:revision>
  <dc:subject/>
  <dc:title>Μ.Ε.Κ.  Ι</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Προβολή στην οθόνη (16:9)</vt:lpwstr>
  </property>
  <property fmtid="{D5CDD505-2E9C-101B-9397-08002B2CF9AE}" pid="3" name="Slides">
    <vt:r8>53</vt:r8>
  </property>
</Properties>
</file>