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_rels/slide1.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1AE193C-DB04-46F1-9B6D-D2599AB2B41E}"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9"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0"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49DDDF8-E1E8-450A-892B-41B778403CDC}"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2"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4"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5"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81723A89-669D-4C78-8555-984C215B2C51}"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7"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8"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9"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0"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1"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2"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B3535EAD-FB92-4A15-9FB6-D221F47A900A}"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49"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1"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3"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4"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8"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9"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0"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8"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1D0E611-94E6-48F8-A50C-1A95C8C9325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4"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6"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7"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8"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0"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1"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3"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4"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5"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6"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8"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9"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0"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1"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2"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3"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0"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DCF43BA-F11B-4220-BFCF-37DF15CD88B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3"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2DCE3DDD-6800-402B-8E32-81C908DBDB41}"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D8239A6-EA3C-40CC-BD37-B12AD03C3DC1}"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336DB26-2F58-4D9B-9888-A9ED9BF24FC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7"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8"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9"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FA0D320-A236-4761-A281-0EAD058885F3}"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1"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2"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3"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F5BB588-32EF-4D1F-B7C4-7F968C892F69}"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5"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6"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7"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F8655CD-C8DC-433D-A5AC-91826C05956E}"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4aa2d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1"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2" name="PlaceHolder 1"/>
          <p:cNvSpPr>
            <a:spLocks noGrp="1"/>
          </p:cNvSpPr>
          <p:nvPr>
            <p:ph type="title"/>
          </p:nvPr>
        </p:nvSpPr>
        <p:spPr>
          <a:xfrm>
            <a:off x="533520" y="1028880"/>
            <a:ext cx="7851240" cy="1371240"/>
          </a:xfrm>
          <a:prstGeom prst="rect">
            <a:avLst/>
          </a:prstGeom>
          <a:noFill/>
          <a:ln w="0">
            <a:noFill/>
          </a:ln>
        </p:spPr>
        <p:txBody>
          <a:bodyPr lIns="90000" rIns="18360" tIns="0" bIns="0" anchor="b">
            <a:normAutofit fontScale="82000"/>
          </a:bodyPr>
          <a:p>
            <a:pPr indent="0" algn="r">
              <a:lnSpc>
                <a:spcPct val="100000"/>
              </a:lnSpc>
              <a:buNone/>
            </a:pPr>
            <a:r>
              <a:rPr b="1" lang="el-GR" sz="5600" spc="-1" strike="noStrike">
                <a:solidFill>
                  <a:srgbClr val="50e0ea"/>
                </a:solidFill>
                <a:latin typeface="Calibri"/>
              </a:rPr>
              <a:t>Kλικ για επεξεργασία του τίτλου</a:t>
            </a:r>
            <a:endParaRPr b="0" lang="el-GR" sz="5600" spc="-1" strike="noStrike">
              <a:solidFill>
                <a:srgbClr val="ffffff"/>
              </a:solidFill>
              <a:latin typeface="Constantia"/>
            </a:endParaRPr>
          </a:p>
        </p:txBody>
      </p:sp>
      <p:sp>
        <p:nvSpPr>
          <p:cNvPr id="3" name="PlaceHolder 2"/>
          <p:cNvSpPr>
            <a:spLocks noGrp="1"/>
          </p:cNvSpPr>
          <p:nvPr>
            <p:ph type="dt" idx="1"/>
          </p:nvPr>
        </p:nvSpPr>
        <p:spPr>
          <a:xfrm>
            <a:off x="457200" y="4767120"/>
            <a:ext cx="2133360" cy="273600"/>
          </a:xfrm>
          <a:prstGeom prst="rect">
            <a:avLst/>
          </a:prstGeom>
          <a:noFill/>
          <a:ln w="0">
            <a:noFill/>
          </a:ln>
        </p:spPr>
        <p:txBody>
          <a:bodyPr lIns="0" rIns="0" tIns="0" bIns="0" anchor="b">
            <a:noAutofit/>
          </a:bodyPr>
          <a:lstStyle>
            <a:lvl1pPr indent="0">
              <a:lnSpc>
                <a:spcPct val="100000"/>
              </a:lnSpc>
              <a:buNone/>
              <a:defRPr b="0" lang="el-GR" sz="1200" spc="-1" strike="noStrike">
                <a:solidFill>
                  <a:srgbClr val="d1eaed"/>
                </a:solidFill>
                <a:latin typeface="Constantia"/>
              </a:defRPr>
            </a:lvl1pPr>
          </a:lstStyle>
          <a:p>
            <a:pPr indent="0">
              <a:lnSpc>
                <a:spcPct val="100000"/>
              </a:lnSpc>
              <a:buNone/>
            </a:pPr>
            <a:r>
              <a:rPr b="0" lang="el-GR" sz="1200" spc="-1" strike="noStrike">
                <a:solidFill>
                  <a:srgbClr val="d1eaed"/>
                </a:solidFill>
                <a:latin typeface="Constantia"/>
              </a:rPr>
              <a:t>&lt;date/time&gt;</a:t>
            </a:r>
            <a:endParaRPr b="0" lang="en-US" sz="1200" spc="-1" strike="noStrike">
              <a:solidFill>
                <a:srgbClr val="000000"/>
              </a:solidFill>
              <a:latin typeface="Times New Roman"/>
            </a:endParaRPr>
          </a:p>
        </p:txBody>
      </p:sp>
      <p:sp>
        <p:nvSpPr>
          <p:cNvPr id="4" name="PlaceHolder 3"/>
          <p:cNvSpPr>
            <a:spLocks noGrp="1"/>
          </p:cNvSpPr>
          <p:nvPr>
            <p:ph type="ftr" idx="2"/>
          </p:nvPr>
        </p:nvSpPr>
        <p:spPr>
          <a:xfrm>
            <a:off x="2666880" y="4767120"/>
            <a:ext cx="3352320" cy="273600"/>
          </a:xfrm>
          <a:prstGeom prst="rect">
            <a:avLst/>
          </a:prstGeom>
          <a:noFill/>
          <a:ln w="0">
            <a:noFill/>
          </a:ln>
        </p:spPr>
        <p:txBody>
          <a:bodyPr lIns="0" rIns="0" tIns="0" bIns="0" anchor="b">
            <a:noAutofit/>
          </a:bodyPr>
          <a:lstStyle>
            <a:lvl1pPr indent="0" algn="ctr">
              <a:buNone/>
              <a:defRPr b="0" lang="en-US" sz="1400" spc="-1" strike="noStrike">
                <a:solidFill>
                  <a:srgbClr val="000000"/>
                </a:solidFill>
                <a:latin typeface="Times New Roman"/>
              </a:defRPr>
            </a:lvl1pPr>
          </a:lstStyle>
          <a:p>
            <a:pPr indent="0" algn="ctr">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4"/>
          <p:cNvSpPr>
            <a:spLocks noGrp="1"/>
          </p:cNvSpPr>
          <p:nvPr>
            <p:ph type="sldNum" idx="3"/>
          </p:nvPr>
        </p:nvSpPr>
        <p:spPr>
          <a:xfrm>
            <a:off x="7924680" y="4767120"/>
            <a:ext cx="761760" cy="273600"/>
          </a:xfrm>
          <a:prstGeom prst="rect">
            <a:avLst/>
          </a:prstGeom>
          <a:noFill/>
          <a:ln w="0">
            <a:noFill/>
          </a:ln>
        </p:spPr>
        <p:txBody>
          <a:bodyPr lIns="0" rIns="0" tIns="0" bIns="0" anchor="b">
            <a:noAutofit/>
          </a:bodyPr>
          <a:lstStyle>
            <a:lvl1pPr indent="0" algn="r">
              <a:lnSpc>
                <a:spcPct val="100000"/>
              </a:lnSpc>
              <a:buNone/>
              <a:defRPr b="0" lang="el-GR" sz="1200" spc="-1" strike="noStrike">
                <a:solidFill>
                  <a:srgbClr val="d1eaed"/>
                </a:solidFill>
                <a:latin typeface="Constantia"/>
              </a:defRPr>
            </a:lvl1pPr>
          </a:lstStyle>
          <a:p>
            <a:pPr indent="0" algn="r">
              <a:lnSpc>
                <a:spcPct val="100000"/>
              </a:lnSpc>
              <a:buNone/>
            </a:pPr>
            <a:fld id="{44FD8620-BF3E-4F59-A331-1F4E077F404C}" type="slidenum">
              <a:rPr b="0" lang="el-GR" sz="1200" spc="-1" strike="noStrike">
                <a:solidFill>
                  <a:srgbClr val="d1eaed"/>
                </a:solidFill>
                <a:latin typeface="Constantia"/>
              </a:rPr>
              <a:t>&lt;number&gt;</a:t>
            </a:fld>
            <a:endParaRPr b="0" lang="en-US" sz="1200" spc="-1" strike="noStrike">
              <a:solidFill>
                <a:srgbClr val="000000"/>
              </a:solidFill>
              <a:latin typeface="Times New Roman"/>
            </a:endParaRPr>
          </a:p>
        </p:txBody>
      </p:sp>
      <p:sp>
        <p:nvSpPr>
          <p:cNvPr id="6" name="PlaceHolder 5"/>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2600" spc="-1" strike="noStrike">
                <a:solidFill>
                  <a:srgbClr val="ffffff"/>
                </a:solidFill>
                <a:latin typeface="Calibri"/>
              </a:rPr>
              <a:t>Click to edit the outline text format</a:t>
            </a:r>
            <a:endParaRPr b="0" lang="el-GR" sz="2600" spc="-1" strike="noStrike">
              <a:solidFill>
                <a:srgbClr val="ffffff"/>
              </a:solidFill>
              <a:latin typeface="Calibri"/>
            </a:endParaRPr>
          </a:p>
          <a:p>
            <a:pPr lvl="1" marL="864000" indent="-324000">
              <a:spcBef>
                <a:spcPts val="1134"/>
              </a:spcBef>
              <a:buClr>
                <a:srgbClr val="000000"/>
              </a:buClr>
              <a:buSzPct val="75000"/>
              <a:buFont typeface="Symbol" charset="2"/>
              <a:buChar char=""/>
            </a:pPr>
            <a:r>
              <a:rPr b="0" lang="el-GR" sz="2100" spc="-1" strike="noStrike">
                <a:solidFill>
                  <a:srgbClr val="ffffff"/>
                </a:solidFill>
                <a:latin typeface="Calibri"/>
              </a:rPr>
              <a:t>Second Outline Level</a:t>
            </a:r>
            <a:endParaRPr b="0" lang="el-GR" sz="2100" spc="-1" strike="noStrike">
              <a:solidFill>
                <a:srgbClr val="ffffff"/>
              </a:solidFill>
              <a:latin typeface="Calibri"/>
            </a:endParaRPr>
          </a:p>
          <a:p>
            <a:pPr lvl="2" marL="1296000" indent="-288000">
              <a:spcBef>
                <a:spcPts val="850"/>
              </a:spcBef>
              <a:buClr>
                <a:srgbClr val="000000"/>
              </a:buClr>
              <a:buSzPct val="45000"/>
              <a:buFont typeface="Wingdings" charset="2"/>
              <a:buChar char=""/>
            </a:pPr>
            <a:r>
              <a:rPr b="0" lang="el-GR" sz="2000" spc="-1" strike="noStrike">
                <a:solidFill>
                  <a:srgbClr val="ffffff"/>
                </a:solidFill>
                <a:latin typeface="Calibri"/>
              </a:rPr>
              <a:t>Third Outline Level</a:t>
            </a:r>
            <a:endParaRPr b="0" lang="el-GR" sz="2000" spc="-1" strike="noStrike">
              <a:solidFill>
                <a:srgbClr val="ffffff"/>
              </a:solidFill>
              <a:latin typeface="Calibri"/>
            </a:endParaRPr>
          </a:p>
          <a:p>
            <a:pPr lvl="3" marL="1728000" indent="-216000">
              <a:spcBef>
                <a:spcPts val="567"/>
              </a:spcBef>
              <a:buClr>
                <a:srgbClr val="000000"/>
              </a:buClr>
              <a:buSzPct val="75000"/>
              <a:buFont typeface="Symbol" charset="2"/>
              <a:buChar char=""/>
            </a:pPr>
            <a:r>
              <a:rPr b="0" lang="el-GR" sz="2000" spc="-1" strike="noStrike">
                <a:solidFill>
                  <a:srgbClr val="ffffff"/>
                </a:solidFill>
                <a:latin typeface="Calibri"/>
              </a:rPr>
              <a:t>Fourth Outline Level</a:t>
            </a:r>
            <a:endParaRPr b="0" lang="el-GR" sz="2000" spc="-1" strike="noStrike">
              <a:solidFill>
                <a:srgbClr val="ffffff"/>
              </a:solidFill>
              <a:latin typeface="Calibri"/>
            </a:endParaRPr>
          </a:p>
          <a:p>
            <a:pPr lvl="4" marL="2160000" indent="-216000">
              <a:spcBef>
                <a:spcPts val="283"/>
              </a:spcBef>
              <a:buClr>
                <a:srgbClr val="000000"/>
              </a:buClr>
              <a:buSzPct val="45000"/>
              <a:buFont typeface="Wingdings" charset="2"/>
              <a:buChar char=""/>
            </a:pPr>
            <a:r>
              <a:rPr b="0" lang="el-GR" sz="2000" spc="-1" strike="noStrike">
                <a:solidFill>
                  <a:srgbClr val="ffffff"/>
                </a:solidFill>
                <a:latin typeface="Calibri"/>
              </a:rPr>
              <a:t>Fifth Outline Level</a:t>
            </a:r>
            <a:endParaRPr b="0" lang="el-GR" sz="2000" spc="-1" strike="noStrike">
              <a:solidFill>
                <a:srgbClr val="ffffff"/>
              </a:solidFill>
              <a:latin typeface="Calibri"/>
            </a:endParaRPr>
          </a:p>
          <a:p>
            <a:pPr lvl="5" marL="2592000" indent="-216000">
              <a:spcBef>
                <a:spcPts val="283"/>
              </a:spcBef>
              <a:buClr>
                <a:srgbClr val="000000"/>
              </a:buClr>
              <a:buSzPct val="45000"/>
              <a:buFont typeface="Wingdings" charset="2"/>
              <a:buChar char=""/>
            </a:pPr>
            <a:r>
              <a:rPr b="0" lang="el-GR" sz="2000" spc="-1" strike="noStrike">
                <a:solidFill>
                  <a:srgbClr val="ffffff"/>
                </a:solidFill>
                <a:latin typeface="Calibri"/>
              </a:rPr>
              <a:t>Sixth Outline Level</a:t>
            </a:r>
            <a:endParaRPr b="0" lang="el-GR" sz="2000" spc="-1" strike="noStrike">
              <a:solidFill>
                <a:srgbClr val="ffffff"/>
              </a:solidFill>
              <a:latin typeface="Calibri"/>
            </a:endParaRPr>
          </a:p>
          <a:p>
            <a:pPr lvl="6" marL="3024000" indent="-216000">
              <a:spcBef>
                <a:spcPts val="283"/>
              </a:spcBef>
              <a:buClr>
                <a:srgbClr val="000000"/>
              </a:buClr>
              <a:buSzPct val="45000"/>
              <a:buFont typeface="Wingdings" charset="2"/>
              <a:buChar char=""/>
            </a:pPr>
            <a:r>
              <a:rPr b="0" lang="el-GR" sz="2000" spc="-1" strike="noStrike">
                <a:solidFill>
                  <a:srgbClr val="ffffff"/>
                </a:solidFill>
                <a:latin typeface="Calibri"/>
              </a:rPr>
              <a:t>Seventh Outline Level</a:t>
            </a:r>
            <a:endParaRPr b="0" lang="el-GR" sz="20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64772" sy="64772" algn="tl"/>
        </a:blipFill>
      </p:bgPr>
    </p:bg>
    <p:spTree>
      <p:nvGrpSpPr>
        <p:cNvPr id="1" name=""/>
        <p:cNvGrpSpPr/>
        <p:nvPr/>
      </p:nvGrpSpPr>
      <p:grpSpPr>
        <a:xfrm>
          <a:off x="0" y="0"/>
          <a:ext cx="0" cy="0"/>
          <a:chOff x="0" y="0"/>
          <a:chExt cx="0" cy="0"/>
        </a:xfrm>
      </p:grpSpPr>
      <p:sp>
        <p:nvSpPr>
          <p:cNvPr id="43"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4"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5" name="PlaceHolder 1"/>
          <p:cNvSpPr>
            <a:spLocks noGrp="1"/>
          </p:cNvSpPr>
          <p:nvPr>
            <p:ph type="title"/>
          </p:nvPr>
        </p:nvSpPr>
        <p:spPr>
          <a:xfrm>
            <a:off x="457200" y="-20520"/>
            <a:ext cx="8229240" cy="359640"/>
          </a:xfrm>
          <a:prstGeom prst="rect">
            <a:avLst/>
          </a:prstGeom>
          <a:noFill/>
          <a:ln w="0">
            <a:noFill/>
          </a:ln>
        </p:spPr>
        <p:txBody>
          <a:bodyPr lIns="90000" rIns="90000" tIns="45000" bIns="45000" anchor="t">
            <a:noAutofit/>
          </a:bodyPr>
          <a:p>
            <a:pPr indent="0" algn="ctr">
              <a:lnSpc>
                <a:spcPct val="100000"/>
              </a:lnSpc>
              <a:buNone/>
            </a:pPr>
            <a:r>
              <a:rPr b="0" lang="el-GR" sz="2300" spc="-1" strike="noStrike">
                <a:solidFill>
                  <a:srgbClr val="04617b"/>
                </a:solidFill>
                <a:latin typeface="Calibri"/>
              </a:rPr>
              <a:t>Ιστορική αναδρομή - Εισαγωγή</a:t>
            </a:r>
            <a:endParaRPr b="0" lang="el-GR" sz="2300" spc="-1" strike="noStrike">
              <a:solidFill>
                <a:srgbClr val="000000"/>
              </a:solidFill>
              <a:latin typeface="Constantia"/>
            </a:endParaRPr>
          </a:p>
        </p:txBody>
      </p:sp>
      <p:sp>
        <p:nvSpPr>
          <p:cNvPr id="46" name="PlaceHolder 2"/>
          <p:cNvSpPr>
            <a:spLocks noGrp="1"/>
          </p:cNvSpPr>
          <p:nvPr>
            <p:ph type="body"/>
          </p:nvPr>
        </p:nvSpPr>
        <p:spPr>
          <a:xfrm>
            <a:off x="457200" y="555480"/>
            <a:ext cx="8229240" cy="4187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l-GR" sz="2600" spc="-1" strike="noStrike">
                <a:solidFill>
                  <a:srgbClr val="000000"/>
                </a:solidFill>
                <a:latin typeface="Calibri"/>
              </a:rPr>
              <a:t>Kλικ για επεξεργασία των στυλ του υποδείγματος</a:t>
            </a:r>
            <a:endParaRPr b="0" lang="el-GR" sz="2600" spc="-1" strike="noStrike">
              <a:solidFill>
                <a:srgbClr val="000000"/>
              </a:solidFill>
              <a:latin typeface="Calibri"/>
            </a:endParaRPr>
          </a:p>
          <a:p>
            <a:pPr lvl="1" marL="640080" indent="-246960">
              <a:lnSpc>
                <a:spcPct val="100000"/>
              </a:lnSpc>
              <a:spcBef>
                <a:spcPts val="479"/>
              </a:spcBef>
              <a:buClr>
                <a:srgbClr val="0f6fc6"/>
              </a:buClr>
              <a:buSzPct val="85000"/>
              <a:buFont typeface="Wingdings 2" charset="2"/>
              <a:buChar char=""/>
            </a:pPr>
            <a:r>
              <a:rPr b="0" lang="el-GR" sz="2400" spc="-1" strike="noStrike">
                <a:solidFill>
                  <a:srgbClr val="000000"/>
                </a:solidFill>
                <a:latin typeface="Calibri"/>
              </a:rPr>
              <a:t>Δεύτερου επιπέδου</a:t>
            </a:r>
            <a:endParaRPr b="0" lang="el-GR" sz="2400" spc="-1" strike="noStrike">
              <a:solidFill>
                <a:srgbClr val="000000"/>
              </a:solidFill>
              <a:latin typeface="Calibri"/>
            </a:endParaRPr>
          </a:p>
          <a:p>
            <a:pPr lvl="2" marL="914400" indent="-246960">
              <a:lnSpc>
                <a:spcPct val="100000"/>
              </a:lnSpc>
              <a:spcBef>
                <a:spcPts val="420"/>
              </a:spcBef>
              <a:buClr>
                <a:srgbClr val="009dd9"/>
              </a:buClr>
              <a:buSzPct val="70000"/>
              <a:buFont typeface="Wingdings 2" charset="2"/>
              <a:buChar char=""/>
            </a:pPr>
            <a:r>
              <a:rPr b="0" lang="el-GR" sz="2100" spc="-1" strike="noStrike">
                <a:solidFill>
                  <a:srgbClr val="000000"/>
                </a:solidFill>
                <a:latin typeface="Calibri"/>
              </a:rPr>
              <a:t>Τρίτου επιπέδου</a:t>
            </a:r>
            <a:endParaRPr b="0" lang="el-GR" sz="2100" spc="-1" strike="noStrike">
              <a:solidFill>
                <a:srgbClr val="000000"/>
              </a:solidFill>
              <a:latin typeface="Calibri"/>
            </a:endParaRPr>
          </a:p>
          <a:p>
            <a:pPr lvl="3" marL="1188720" indent="-210240">
              <a:lnSpc>
                <a:spcPct val="100000"/>
              </a:lnSpc>
              <a:spcBef>
                <a:spcPts val="400"/>
              </a:spcBef>
              <a:buClr>
                <a:srgbClr val="0bd0d9"/>
              </a:buClr>
              <a:buSzPct val="65000"/>
              <a:buFont typeface="Wingdings 2" charset="2"/>
              <a:buChar char=""/>
            </a:pPr>
            <a:r>
              <a:rPr b="0" lang="el-GR" sz="2000" spc="-1" strike="noStrike">
                <a:solidFill>
                  <a:srgbClr val="000000"/>
                </a:solidFill>
                <a:latin typeface="Calibri"/>
              </a:rPr>
              <a:t>Τέταρτου επιπέδου</a:t>
            </a:r>
            <a:endParaRPr b="0" lang="el-GR" sz="2000" spc="-1" strike="noStrike">
              <a:solidFill>
                <a:srgbClr val="000000"/>
              </a:solidFill>
              <a:latin typeface="Calibri"/>
            </a:endParaRPr>
          </a:p>
          <a:p>
            <a:pPr lvl="4" marL="1463040" indent="-210240">
              <a:lnSpc>
                <a:spcPct val="100000"/>
              </a:lnSpc>
              <a:spcBef>
                <a:spcPts val="400"/>
              </a:spcBef>
              <a:buClr>
                <a:srgbClr val="10cf9b"/>
              </a:buClr>
              <a:buSzPct val="65000"/>
              <a:buFont typeface="Wingdings 2" charset="2"/>
              <a:buChar char=""/>
            </a:pPr>
            <a:r>
              <a:rPr b="0" lang="el-GR" sz="2000" spc="-1" strike="noStrike">
                <a:solidFill>
                  <a:srgbClr val="000000"/>
                </a:solidFill>
                <a:latin typeface="Calibri"/>
              </a:rPr>
              <a:t>Πέμπτου επιπέδου</a:t>
            </a:r>
            <a:endParaRPr b="0" lang="el-GR" sz="2000" spc="-1" strike="noStrike">
              <a:solidFill>
                <a:srgbClr val="000000"/>
              </a:solidFill>
              <a:latin typeface="Calibri"/>
            </a:endParaRPr>
          </a:p>
        </p:txBody>
      </p:sp>
      <p:sp>
        <p:nvSpPr>
          <p:cNvPr id="47" name="6 - TextBox"/>
          <p:cNvSpPr/>
          <p:nvPr/>
        </p:nvSpPr>
        <p:spPr>
          <a:xfrm>
            <a:off x="467640" y="4875840"/>
            <a:ext cx="820872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200" spc="-1" strike="noStrike">
                <a:solidFill>
                  <a:srgbClr val="000000"/>
                </a:solidFill>
                <a:latin typeface="Constantia"/>
              </a:rPr>
              <a:t>Σαλής Αναστάσιος – Μηχανολόγος 1</a:t>
            </a:r>
            <a:r>
              <a:rPr b="0" i="1" lang="el-GR" sz="1200" spc="-1" strike="noStrike" baseline="30000">
                <a:solidFill>
                  <a:srgbClr val="000000"/>
                </a:solidFill>
                <a:latin typeface="Constantia"/>
              </a:rPr>
              <a:t>ου</a:t>
            </a:r>
            <a:r>
              <a:rPr b="0" i="1" lang="el-GR" sz="1200" spc="-1" strike="noStrike">
                <a:solidFill>
                  <a:srgbClr val="000000"/>
                </a:solidFill>
                <a:latin typeface="Constantia"/>
              </a:rPr>
              <a:t> ΕΠΑ.Λ.  Δράμας</a:t>
            </a:r>
            <a:endParaRPr b="0" lang="en-US"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33520" y="339480"/>
            <a:ext cx="7851240" cy="935640"/>
          </a:xfrm>
          <a:prstGeom prst="rect">
            <a:avLst/>
          </a:prstGeom>
          <a:noFill/>
          <a:ln w="0">
            <a:noFill/>
          </a:ln>
        </p:spPr>
        <p:txBody>
          <a:bodyPr lIns="90000" rIns="18360" tIns="0" bIns="0" anchor="b">
            <a:normAutofit/>
          </a:bodyPr>
          <a:p>
            <a:pPr indent="0" algn="ctr">
              <a:lnSpc>
                <a:spcPct val="100000"/>
              </a:lnSpc>
              <a:buNone/>
            </a:pPr>
            <a:r>
              <a:rPr b="1" lang="el-GR" sz="5600" spc="-1" strike="noStrike">
                <a:solidFill>
                  <a:srgbClr val="50e0ea"/>
                </a:solidFill>
                <a:latin typeface="Calibri"/>
              </a:rPr>
              <a:t>Μ.Ε.Κ.  Ι</a:t>
            </a:r>
            <a:endParaRPr b="0" lang="el-GR" sz="5600" spc="-1" strike="noStrike">
              <a:solidFill>
                <a:srgbClr val="ffffff"/>
              </a:solidFill>
              <a:latin typeface="Constantia"/>
            </a:endParaRPr>
          </a:p>
        </p:txBody>
      </p:sp>
      <p:sp>
        <p:nvSpPr>
          <p:cNvPr id="85" name="PlaceHolder 2"/>
          <p:cNvSpPr>
            <a:spLocks noGrp="1"/>
          </p:cNvSpPr>
          <p:nvPr>
            <p:ph type="subTitle"/>
          </p:nvPr>
        </p:nvSpPr>
        <p:spPr>
          <a:xfrm>
            <a:off x="467640" y="1131480"/>
            <a:ext cx="8064360" cy="2376000"/>
          </a:xfrm>
          <a:prstGeom prst="rect">
            <a:avLst/>
          </a:prstGeom>
          <a:noFill/>
          <a:ln w="0">
            <a:noFill/>
          </a:ln>
        </p:spPr>
        <p:txBody>
          <a:bodyPr lIns="0" rIns="18360" tIns="45000" bIns="45000" anchor="t">
            <a:normAutofit fontScale="87000"/>
          </a:bodyPr>
          <a:p>
            <a:pPr indent="0" algn="r">
              <a:lnSpc>
                <a:spcPct val="150000"/>
              </a:lnSpc>
              <a:spcBef>
                <a:spcPts val="799"/>
              </a:spcBef>
              <a:buNone/>
              <a:tabLst>
                <a:tab algn="l" pos="0"/>
              </a:tabLst>
            </a:pPr>
            <a:r>
              <a:rPr b="0" lang="el-GR" sz="4000" spc="-1" strike="noStrike">
                <a:solidFill>
                  <a:srgbClr val="ffffff"/>
                </a:solidFill>
                <a:latin typeface="Calibri"/>
              </a:rPr>
              <a:t>Κεφάλαιο  </a:t>
            </a:r>
            <a:r>
              <a:rPr b="0" lang="en-US" sz="4000" spc="-1" strike="noStrike">
                <a:solidFill>
                  <a:srgbClr val="ffffff"/>
                </a:solidFill>
                <a:latin typeface="Calibri"/>
              </a:rPr>
              <a:t>3</a:t>
            </a:r>
            <a:endParaRPr b="0" lang="en-US" sz="4000" spc="-1" strike="noStrike">
              <a:solidFill>
                <a:srgbClr val="000000"/>
              </a:solidFill>
              <a:latin typeface="Arial"/>
            </a:endParaRPr>
          </a:p>
          <a:p>
            <a:pPr indent="0" algn="ctr">
              <a:lnSpc>
                <a:spcPct val="100000"/>
              </a:lnSpc>
              <a:spcBef>
                <a:spcPts val="799"/>
              </a:spcBef>
              <a:buNone/>
              <a:tabLst>
                <a:tab algn="l" pos="0"/>
              </a:tabLst>
            </a:pPr>
            <a:r>
              <a:rPr b="1" lang="el-GR" sz="4000" spc="-1" strike="noStrike">
                <a:solidFill>
                  <a:schemeClr val="accent5">
                    <a:lumMod val="20000"/>
                    <a:lumOff val="80000"/>
                  </a:schemeClr>
                </a:solidFill>
                <a:latin typeface="Calibri"/>
              </a:rPr>
              <a:t>Κύκλος λειτουργίας των Μ.Ε.Κ.</a:t>
            </a:r>
            <a:endParaRPr b="0" lang="en-US" sz="4000" spc="-1" strike="noStrike">
              <a:solidFill>
                <a:srgbClr val="000000"/>
              </a:solidFill>
              <a:latin typeface="Arial"/>
            </a:endParaRPr>
          </a:p>
          <a:p>
            <a:pPr indent="0" algn="ctr">
              <a:lnSpc>
                <a:spcPct val="100000"/>
              </a:lnSpc>
              <a:spcBef>
                <a:spcPts val="601"/>
              </a:spcBef>
              <a:buNone/>
              <a:tabLst>
                <a:tab algn="l" pos="0"/>
              </a:tabLst>
            </a:pPr>
            <a:r>
              <a:rPr b="1" lang="el-GR" sz="3000" spc="-1" strike="noStrike">
                <a:solidFill>
                  <a:srgbClr val="ffffff"/>
                </a:solidFill>
                <a:latin typeface="Calibri"/>
              </a:rPr>
              <a:t>Περιγραφή βασικής λειτουργίας των Μ.Ε.Κ.</a:t>
            </a:r>
            <a:endParaRPr b="0" lang="en-US" sz="3000" spc="-1" strike="noStrike">
              <a:solidFill>
                <a:srgbClr val="000000"/>
              </a:solidFill>
              <a:latin typeface="Arial"/>
            </a:endParaRPr>
          </a:p>
          <a:p>
            <a:pPr indent="0" algn="ctr">
              <a:lnSpc>
                <a:spcPct val="100000"/>
              </a:lnSpc>
              <a:spcBef>
                <a:spcPts val="519"/>
              </a:spcBef>
              <a:buNone/>
              <a:tabLst>
                <a:tab algn="l" pos="0"/>
              </a:tabLst>
            </a:pPr>
            <a:r>
              <a:rPr b="1" lang="el-GR" sz="2600" spc="-1" strike="noStrike">
                <a:solidFill>
                  <a:srgbClr val="ffffff"/>
                </a:solidFill>
                <a:latin typeface="Calibri"/>
              </a:rPr>
              <a:t>[</a:t>
            </a:r>
            <a:r>
              <a:rPr b="1" lang="en-US" sz="2600" spc="-1" strike="noStrike">
                <a:solidFill>
                  <a:srgbClr val="ffffff"/>
                </a:solidFill>
                <a:latin typeface="Calibri"/>
              </a:rPr>
              <a:t>OTTO – DIESEL – </a:t>
            </a:r>
            <a:r>
              <a:rPr b="1" lang="el-GR" sz="2600" spc="-1" strike="noStrike">
                <a:solidFill>
                  <a:srgbClr val="ffffff"/>
                </a:solidFill>
                <a:latin typeface="Calibri"/>
              </a:rPr>
              <a:t>4χρονων – 2χρονων]</a:t>
            </a:r>
            <a:endParaRPr b="0" lang="en-US" sz="2600" spc="-1" strike="noStrike">
              <a:solidFill>
                <a:srgbClr val="000000"/>
              </a:solidFill>
              <a:latin typeface="Arial"/>
            </a:endParaRPr>
          </a:p>
        </p:txBody>
      </p:sp>
      <p:sp>
        <p:nvSpPr>
          <p:cNvPr id="86" name="3 - TextBox"/>
          <p:cNvSpPr/>
          <p:nvPr/>
        </p:nvSpPr>
        <p:spPr>
          <a:xfrm>
            <a:off x="611640" y="3579840"/>
            <a:ext cx="7920360" cy="1247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400" spc="-1" strike="noStrike">
                <a:solidFill>
                  <a:srgbClr val="ffffff"/>
                </a:solidFill>
                <a:latin typeface="Constantia"/>
              </a:rPr>
              <a:t>ΣΑΛΗΣ  ΑΝΑΣΤΑΣΙΟΣ</a:t>
            </a:r>
            <a:endParaRPr b="0" lang="en-US" sz="2400" spc="-1" strike="noStrike">
              <a:solidFill>
                <a:srgbClr val="000000"/>
              </a:solidFill>
              <a:latin typeface="Arial"/>
            </a:endParaRPr>
          </a:p>
          <a:p>
            <a:pPr algn="ctr">
              <a:lnSpc>
                <a:spcPct val="100000"/>
              </a:lnSpc>
            </a:pPr>
            <a:r>
              <a:rPr b="1" lang="en-US" sz="1800" spc="-1" strike="noStrike">
                <a:solidFill>
                  <a:srgbClr val="f2f2f2"/>
                </a:solidFill>
                <a:latin typeface="Constantia"/>
              </a:rPr>
              <a:t>MSc in Management and Information Systems</a:t>
            </a:r>
            <a:endParaRPr b="0" lang="en-US" sz="1800" spc="-1" strike="noStrike">
              <a:solidFill>
                <a:srgbClr val="000000"/>
              </a:solidFill>
              <a:latin typeface="Arial"/>
            </a:endParaRPr>
          </a:p>
          <a:p>
            <a:pPr algn="ctr">
              <a:lnSpc>
                <a:spcPct val="100000"/>
              </a:lnSpc>
            </a:pPr>
            <a:r>
              <a:rPr b="0" lang="el-GR" sz="1800" spc="-1" strike="noStrike">
                <a:solidFill>
                  <a:srgbClr val="ffffff"/>
                </a:solidFill>
                <a:latin typeface="Constantia"/>
              </a:rPr>
              <a:t>Μηχανολόγος</a:t>
            </a:r>
            <a:endParaRPr b="0" lang="en-US" sz="1800" spc="-1" strike="noStrike">
              <a:solidFill>
                <a:srgbClr val="000000"/>
              </a:solidFill>
              <a:latin typeface="Arial"/>
            </a:endParaRPr>
          </a:p>
          <a:p>
            <a:pPr algn="ctr">
              <a:lnSpc>
                <a:spcPct val="100000"/>
              </a:lnSpc>
            </a:pPr>
            <a:r>
              <a:rPr b="0" lang="el-GR" sz="1600" spc="-1" strike="noStrike">
                <a:solidFill>
                  <a:srgbClr val="ffffff"/>
                </a:solidFill>
                <a:latin typeface="Constantia"/>
              </a:rPr>
              <a:t>Εκπαιδευτικός  1</a:t>
            </a:r>
            <a:r>
              <a:rPr b="0" lang="el-GR" sz="1600" spc="-1" strike="noStrike" baseline="30000">
                <a:solidFill>
                  <a:srgbClr val="ffffff"/>
                </a:solidFill>
                <a:latin typeface="Constantia"/>
              </a:rPr>
              <a:t>ου</a:t>
            </a:r>
            <a:r>
              <a:rPr b="0" lang="el-GR" sz="1600" spc="-1" strike="noStrike">
                <a:solidFill>
                  <a:srgbClr val="ffffff"/>
                </a:solidFill>
                <a:latin typeface="Constantia"/>
              </a:rPr>
              <a:t>  ΕΠΑ.Λ.  Δράμας</a:t>
            </a:r>
            <a:endParaRPr b="0" lang="en-US" sz="1600" spc="-1" strike="noStrike">
              <a:solidFill>
                <a:srgbClr val="000000"/>
              </a:solidFill>
              <a:latin typeface="Arial"/>
            </a:endParaRPr>
          </a:p>
        </p:txBody>
      </p:sp>
    </p:spTree>
  </p:cSld>
  <p:transition>
    <p:pull dir="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33"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3</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καύση – εκτόνωση</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34" name="5 - TextBox"/>
          <p:cNvSpPr/>
          <p:nvPr/>
        </p:nvSpPr>
        <p:spPr>
          <a:xfrm>
            <a:off x="539640" y="1011240"/>
            <a:ext cx="8136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Το μίγμα αναφλέγεται και καίγεται. Τα αέρια προϊόντα εκτονώνονται και σπρώχνουν το έμβολο προς τα κάτω. Και οι δύο βαλβίδες είναι κλειστές.</a:t>
            </a:r>
            <a:endParaRPr b="0" lang="en-US" sz="1800" spc="-1" strike="noStrike">
              <a:solidFill>
                <a:srgbClr val="000000"/>
              </a:solidFill>
              <a:latin typeface="Arial"/>
            </a:endParaRPr>
          </a:p>
        </p:txBody>
      </p:sp>
      <p:sp>
        <p:nvSpPr>
          <p:cNvPr id="135" name="9 - TextBox"/>
          <p:cNvSpPr/>
          <p:nvPr/>
        </p:nvSpPr>
        <p:spPr>
          <a:xfrm>
            <a:off x="2339640" y="1753560"/>
            <a:ext cx="6696360" cy="1735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Στην περίπτωση του μίγματος αέρα-καυσίμου, ήδη αυτό έχει συμπιεστεί σε ένα περιορισμένο χώρο - το χώρο καύσης - επάνω από το έμβολο, και στο επάνω τμήμα του κυλίνδρου. Εδώ το μίγμα αναφλέγεται με τη βοήθεια ηλεκτρικού σπινθήρα (μπουζί) και από την καύση αυτή δημιουργούνται καυσαέρια που πιέζουν και ωθούν το έμβολο προς τα κάτω.</a:t>
            </a:r>
            <a:endParaRPr b="0" lang="en-US" sz="1800" spc="-1" strike="noStrike">
              <a:solidFill>
                <a:srgbClr val="000000"/>
              </a:solidFill>
              <a:latin typeface="Arial"/>
            </a:endParaRPr>
          </a:p>
        </p:txBody>
      </p:sp>
      <p:sp>
        <p:nvSpPr>
          <p:cNvPr id="136" name="6 - TextBox"/>
          <p:cNvSpPr/>
          <p:nvPr/>
        </p:nvSpPr>
        <p:spPr>
          <a:xfrm>
            <a:off x="2339640" y="3797640"/>
            <a:ext cx="669636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Στην περίπτωση συμπίεσης μόνο αέρα, το καύσιμο (πετρέλαιο) εγχύεται στην αρχή της κίνησης του εμβόλου προς τα κάτω.</a:t>
            </a:r>
            <a:endParaRPr b="0" lang="en-US" sz="1800" spc="-1" strike="noStrike">
              <a:solidFill>
                <a:srgbClr val="000000"/>
              </a:solidFill>
              <a:latin typeface="Arial"/>
            </a:endParaRPr>
          </a:p>
        </p:txBody>
      </p:sp>
      <p:pic>
        <p:nvPicPr>
          <p:cNvPr id="137" name="Picture 2" descr=""/>
          <p:cNvPicPr/>
          <p:nvPr/>
        </p:nvPicPr>
        <p:blipFill>
          <a:blip r:embed="rId1"/>
          <a:srcRect l="41559" t="0" r="20881" b="0"/>
          <a:stretch/>
        </p:blipFill>
        <p:spPr>
          <a:xfrm>
            <a:off x="323640" y="1851840"/>
            <a:ext cx="2016000" cy="2808000"/>
          </a:xfrm>
          <a:prstGeom prst="rect">
            <a:avLst/>
          </a:prstGeom>
          <a:ln w="9525">
            <a:noFill/>
          </a:ln>
        </p:spPr>
      </p:pic>
    </p:spTree>
  </p:cSld>
  <p:transition>
    <p:pull dir="rd"/>
  </p:transition>
  <p:timing>
    <p:tnLst>
      <p:par>
        <p:cTn id="183" dur="indefinite" restart="never" nodeType="tmRoot">
          <p:childTnLst>
            <p:seq>
              <p:cTn id="184" dur="indefinite" nodeType="mainSeq">
                <p:childTnLst>
                  <p:par>
                    <p:cTn id="185" fill="hold">
                      <p:stCondLst>
                        <p:cond delay="indefinite"/>
                      </p:stCondLst>
                      <p:childTnLst>
                        <p:par>
                          <p:cTn id="186" fill="hold">
                            <p:stCondLst>
                              <p:cond delay="0"/>
                            </p:stCondLst>
                            <p:childTnLst>
                              <p:par>
                                <p:cTn id="187" nodeType="clickEffect" fill="hold" presetClass="entr" presetID="4" presetSubtype="16">
                                  <p:stCondLst>
                                    <p:cond delay="0"/>
                                  </p:stCondLst>
                                  <p:childTnLst>
                                    <p:set>
                                      <p:cBhvr>
                                        <p:cTn id="188" dur="1" fill="hold">
                                          <p:stCondLst>
                                            <p:cond delay="0"/>
                                          </p:stCondLst>
                                        </p:cTn>
                                        <p:tgtEl>
                                          <p:spTgt spid="134">
                                            <p:txEl>
                                              <p:pRg st="0" end="0"/>
                                            </p:txEl>
                                          </p:spTgt>
                                        </p:tgtEl>
                                        <p:attrNameLst>
                                          <p:attrName>style.visibility</p:attrName>
                                        </p:attrNameLst>
                                      </p:cBhvr>
                                      <p:to>
                                        <p:strVal val="visible"/>
                                      </p:to>
                                    </p:set>
                                    <p:animEffect filter="box(in)" transition="in">
                                      <p:cBhvr additive="repl">
                                        <p:cTn id="189" dur="500"/>
                                        <p:tgtEl>
                                          <p:spTgt spid="134">
                                            <p:txEl>
                                              <p:pRg st="0" end="0"/>
                                            </p:txEl>
                                          </p:spTgt>
                                        </p:tgtEl>
                                      </p:cBhvr>
                                    </p:animEffect>
                                  </p:childTnLst>
                                </p:cTn>
                              </p:par>
                            </p:childTnLst>
                          </p:cTn>
                        </p:par>
                      </p:childTnLst>
                    </p:cTn>
                  </p:par>
                  <p:par>
                    <p:cTn id="190" fill="hold">
                      <p:stCondLst>
                        <p:cond delay="indefinite"/>
                      </p:stCondLst>
                      <p:childTnLst>
                        <p:par>
                          <p:cTn id="191" fill="hold">
                            <p:stCondLst>
                              <p:cond delay="0"/>
                            </p:stCondLst>
                            <p:childTnLst>
                              <p:par>
                                <p:cTn id="192" nodeType="clickEffect" fill="hold" presetClass="entr" presetID="5" presetSubtype="10">
                                  <p:stCondLst>
                                    <p:cond delay="0"/>
                                  </p:stCondLst>
                                  <p:childTnLst>
                                    <p:set>
                                      <p:cBhvr>
                                        <p:cTn id="193" dur="1" fill="hold">
                                          <p:stCondLst>
                                            <p:cond delay="0"/>
                                          </p:stCondLst>
                                        </p:cTn>
                                        <p:tgtEl>
                                          <p:spTgt spid="135"/>
                                        </p:tgtEl>
                                        <p:attrNameLst>
                                          <p:attrName>style.visibility</p:attrName>
                                        </p:attrNameLst>
                                      </p:cBhvr>
                                      <p:to>
                                        <p:strVal val="visible"/>
                                      </p:to>
                                    </p:set>
                                    <p:animEffect filter="checkerboard(across)" transition="in">
                                      <p:cBhvr additive="repl">
                                        <p:cTn id="194" dur="500"/>
                                        <p:tgtEl>
                                          <p:spTgt spid="135"/>
                                        </p:tgtEl>
                                      </p:cBhvr>
                                    </p:animEffect>
                                  </p:childTnLst>
                                </p:cTn>
                              </p:par>
                            </p:childTnLst>
                          </p:cTn>
                        </p:par>
                      </p:childTnLst>
                    </p:cTn>
                  </p:par>
                  <p:par>
                    <p:cTn id="195" fill="hold">
                      <p:stCondLst>
                        <p:cond delay="indefinite"/>
                      </p:stCondLst>
                      <p:childTnLst>
                        <p:par>
                          <p:cTn id="196" fill="hold">
                            <p:stCondLst>
                              <p:cond delay="0"/>
                            </p:stCondLst>
                            <p:childTnLst>
                              <p:par>
                                <p:cTn id="197" nodeType="clickEffect" fill="hold" presetClass="entr" presetID="5" presetSubtype="10">
                                  <p:stCondLst>
                                    <p:cond delay="0"/>
                                  </p:stCondLst>
                                  <p:childTnLst>
                                    <p:set>
                                      <p:cBhvr>
                                        <p:cTn id="198" dur="1" fill="hold">
                                          <p:stCondLst>
                                            <p:cond delay="0"/>
                                          </p:stCondLst>
                                        </p:cTn>
                                        <p:tgtEl>
                                          <p:spTgt spid="136"/>
                                        </p:tgtEl>
                                        <p:attrNameLst>
                                          <p:attrName>style.visibility</p:attrName>
                                        </p:attrNameLst>
                                      </p:cBhvr>
                                      <p:to>
                                        <p:strVal val="visible"/>
                                      </p:to>
                                    </p:set>
                                    <p:animEffect filter="checkerboard(across)" transition="in">
                                      <p:cBhvr additive="repl">
                                        <p:cTn id="199" dur="500"/>
                                        <p:tgtEl>
                                          <p:spTgt spid="1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39"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3</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καύση – εκτόνωση</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40" name="9 - TextBox"/>
          <p:cNvSpPr/>
          <p:nvPr/>
        </p:nvSpPr>
        <p:spPr>
          <a:xfrm>
            <a:off x="2339640" y="1177560"/>
            <a:ext cx="6696360" cy="1735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Η έγχυση αυτή του πετρελαίου DIESEL εξακολουθεί να συμβαίνει για ένα μικρό τμήμα της διαδρομής του εμβόλου προς τα κάτω, ενώ πραγματοποιείται και η καύση του χωρίς ύπαρξη, αυτή τη φορά, ηλεκτρικού σπινθήρα (φαινόμενο αυτανάφλεξης) με αποτέλεσμα την παραγωγή θερμότητας, την εκτόνωση των καυσαερίων και την κίνηση του εμβόλου προς το Κ.Ν.Σ.</a:t>
            </a:r>
            <a:endParaRPr b="0" lang="en-US" sz="1800" spc="-1" strike="noStrike">
              <a:solidFill>
                <a:srgbClr val="000000"/>
              </a:solidFill>
              <a:latin typeface="Arial"/>
            </a:endParaRPr>
          </a:p>
        </p:txBody>
      </p:sp>
      <p:sp>
        <p:nvSpPr>
          <p:cNvPr id="141" name="6 - TextBox"/>
          <p:cNvSpPr/>
          <p:nvPr/>
        </p:nvSpPr>
        <p:spPr>
          <a:xfrm>
            <a:off x="2483640" y="3219840"/>
            <a:ext cx="6480360" cy="1186920"/>
          </a:xfrm>
          <a:prstGeom prst="rect">
            <a:avLst/>
          </a:prstGeom>
          <a:solidFill>
            <a:srgbClr val="ffffff"/>
          </a:solidFill>
          <a:ln>
            <a:solidFill>
              <a:srgbClr val="0bd0d9"/>
            </a:solidFill>
            <a:round/>
          </a:ln>
        </p:spPr>
        <p:style>
          <a:lnRef idx="2">
            <a:schemeClr val="accent3"/>
          </a:lnRef>
          <a:fillRef idx="1">
            <a:schemeClr val="lt1"/>
          </a:fillRef>
          <a:effectRef idx="0">
            <a:schemeClr val="accent3"/>
          </a:effectRef>
          <a:fontRef idx="minor"/>
        </p:style>
        <p:txBody>
          <a:bodyPr lIns="90000" rIns="90000" tIns="45000" bIns="45000" anchor="t">
            <a:spAutoFit/>
          </a:bodyPr>
          <a:p>
            <a:pPr algn="ctr">
              <a:lnSpc>
                <a:spcPct val="100000"/>
              </a:lnSpc>
            </a:pPr>
            <a:r>
              <a:rPr b="0" lang="el-GR" sz="1800" spc="-1" strike="noStrike">
                <a:solidFill>
                  <a:schemeClr val="dk1"/>
                </a:solidFill>
                <a:latin typeface="Arial"/>
              </a:rPr>
              <a:t>Όπως, ήδη, προαναφέρθηκε ο χρόνος αυτός είναι και ο μοναδικός χρόνος από τους τέσσερις που είναι </a:t>
            </a:r>
            <a:endParaRPr b="0" lang="en-US" sz="1800" spc="-1" strike="noStrike">
              <a:solidFill>
                <a:srgbClr val="000000"/>
              </a:solidFill>
              <a:latin typeface="Arial"/>
            </a:endParaRPr>
          </a:p>
          <a:p>
            <a:pPr algn="ctr">
              <a:lnSpc>
                <a:spcPct val="100000"/>
              </a:lnSpc>
            </a:pPr>
            <a:r>
              <a:rPr b="0" lang="el-GR" sz="1800" spc="-1" strike="noStrike">
                <a:solidFill>
                  <a:schemeClr val="dk1"/>
                </a:solidFill>
                <a:latin typeface="Arial"/>
              </a:rPr>
              <a:t>ωφέλιμος και αποδίδει έργο, </a:t>
            </a:r>
            <a:endParaRPr b="0" lang="en-US" sz="1800" spc="-1" strike="noStrike">
              <a:solidFill>
                <a:srgbClr val="000000"/>
              </a:solidFill>
              <a:latin typeface="Arial"/>
            </a:endParaRPr>
          </a:p>
          <a:p>
            <a:pPr algn="ctr">
              <a:lnSpc>
                <a:spcPct val="100000"/>
              </a:lnSpc>
            </a:pPr>
            <a:r>
              <a:rPr b="0" lang="el-GR" sz="1800" spc="-1" strike="noStrike">
                <a:solidFill>
                  <a:schemeClr val="dk1"/>
                </a:solidFill>
                <a:latin typeface="Arial"/>
              </a:rPr>
              <a:t>σε σχέση με όλους τους άλλους οι οποίοι καταναλώνουν έργο.</a:t>
            </a:r>
            <a:endParaRPr b="0" lang="en-US" sz="1800" spc="-1" strike="noStrike">
              <a:solidFill>
                <a:srgbClr val="000000"/>
              </a:solidFill>
              <a:latin typeface="Arial"/>
            </a:endParaRPr>
          </a:p>
        </p:txBody>
      </p:sp>
      <p:pic>
        <p:nvPicPr>
          <p:cNvPr id="142" name="Picture 2" descr=""/>
          <p:cNvPicPr/>
          <p:nvPr/>
        </p:nvPicPr>
        <p:blipFill>
          <a:blip r:embed="rId1"/>
          <a:srcRect l="41559" t="0" r="20881" b="0"/>
          <a:stretch/>
        </p:blipFill>
        <p:spPr>
          <a:xfrm>
            <a:off x="323640" y="1851840"/>
            <a:ext cx="2016000" cy="2808000"/>
          </a:xfrm>
          <a:prstGeom prst="rect">
            <a:avLst/>
          </a:prstGeom>
          <a:ln w="9525">
            <a:noFill/>
          </a:ln>
        </p:spPr>
      </p:pic>
    </p:spTree>
  </p:cSld>
  <p:transition>
    <p:pull dir="rd"/>
  </p:transition>
  <p:timing>
    <p:tnLst>
      <p:par>
        <p:cTn id="200" dur="indefinite" restart="never" nodeType="tmRoot">
          <p:childTnLst>
            <p:seq>
              <p:cTn id="201" dur="indefinite" nodeType="mainSeq">
                <p:childTnLst>
                  <p:par>
                    <p:cTn id="202" fill="hold">
                      <p:stCondLst>
                        <p:cond delay="indefinite"/>
                      </p:stCondLst>
                      <p:childTnLst>
                        <p:par>
                          <p:cTn id="203" fill="hold">
                            <p:stCondLst>
                              <p:cond delay="0"/>
                            </p:stCondLst>
                            <p:childTnLst>
                              <p:par>
                                <p:cTn id="204" nodeType="clickEffect" fill="hold" presetClass="entr" presetID="5" presetSubtype="10">
                                  <p:stCondLst>
                                    <p:cond delay="0"/>
                                  </p:stCondLst>
                                  <p:childTnLst>
                                    <p:set>
                                      <p:cBhvr>
                                        <p:cTn id="205" dur="1" fill="hold">
                                          <p:stCondLst>
                                            <p:cond delay="0"/>
                                          </p:stCondLst>
                                        </p:cTn>
                                        <p:tgtEl>
                                          <p:spTgt spid="140"/>
                                        </p:tgtEl>
                                        <p:attrNameLst>
                                          <p:attrName>style.visibility</p:attrName>
                                        </p:attrNameLst>
                                      </p:cBhvr>
                                      <p:to>
                                        <p:strVal val="visible"/>
                                      </p:to>
                                    </p:set>
                                    <p:animEffect filter="checkerboard(across)" transition="in">
                                      <p:cBhvr additive="repl">
                                        <p:cTn id="206" dur="500"/>
                                        <p:tgtEl>
                                          <p:spTgt spid="140"/>
                                        </p:tgtEl>
                                      </p:cBhvr>
                                    </p:animEffect>
                                  </p:childTnLst>
                                </p:cTn>
                              </p:par>
                            </p:childTnLst>
                          </p:cTn>
                        </p:par>
                      </p:childTnLst>
                    </p:cTn>
                  </p:par>
                  <p:par>
                    <p:cTn id="207" fill="hold">
                      <p:stCondLst>
                        <p:cond delay="indefinite"/>
                      </p:stCondLst>
                      <p:childTnLst>
                        <p:par>
                          <p:cTn id="208" fill="hold">
                            <p:stCondLst>
                              <p:cond delay="0"/>
                            </p:stCondLst>
                            <p:childTnLst>
                              <p:par>
                                <p:cTn id="209" nodeType="clickEffect" fill="hold" presetClass="entr" presetID="4" presetSubtype="16">
                                  <p:stCondLst>
                                    <p:cond delay="0"/>
                                  </p:stCondLst>
                                  <p:childTnLst>
                                    <p:set>
                                      <p:cBhvr>
                                        <p:cTn id="210" dur="1" fill="hold">
                                          <p:stCondLst>
                                            <p:cond delay="0"/>
                                          </p:stCondLst>
                                        </p:cTn>
                                        <p:tgtEl>
                                          <p:spTgt spid="141"/>
                                        </p:tgtEl>
                                        <p:attrNameLst>
                                          <p:attrName>style.visibility</p:attrName>
                                        </p:attrNameLst>
                                      </p:cBhvr>
                                      <p:to>
                                        <p:strVal val="visible"/>
                                      </p:to>
                                    </p:set>
                                    <p:animEffect filter="box(in)" transition="in">
                                      <p:cBhvr additive="repl">
                                        <p:cTn id="211" dur="500"/>
                                        <p:tgtEl>
                                          <p:spTgt spid="1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44"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4</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εξαγωγή</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45" name="5 - TextBox"/>
          <p:cNvSpPr/>
          <p:nvPr/>
        </p:nvSpPr>
        <p:spPr>
          <a:xfrm>
            <a:off x="539640" y="1011240"/>
            <a:ext cx="8136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Ανοίγει η βαλβίδα εξαγωγής και το ανερχόμενο έμβολο σπρώχνει τα προϊόντα της καύσης να βγουν από τον κύλινδρο. Η βαλβίδα εισαγωγής είναι κλειστή.</a:t>
            </a:r>
            <a:endParaRPr b="0" lang="en-US" sz="1800" spc="-1" strike="noStrike">
              <a:solidFill>
                <a:srgbClr val="000000"/>
              </a:solidFill>
              <a:latin typeface="Arial"/>
            </a:endParaRPr>
          </a:p>
        </p:txBody>
      </p:sp>
      <p:sp>
        <p:nvSpPr>
          <p:cNvPr id="146" name="9 - TextBox"/>
          <p:cNvSpPr/>
          <p:nvPr/>
        </p:nvSpPr>
        <p:spPr>
          <a:xfrm>
            <a:off x="2123640" y="1836720"/>
            <a:ext cx="6696360" cy="25585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την τελευταία αυτή φάση, το έμβολο ευρισκόμενο, ήδη, στο Κ.Ν.Σ., κινείται προς τα επάνω και ωθεί τα καυσαέρια προς την ανοικτή εκείνη τη στιγμή βαλβίδα της εξαγωγής, με αποτέλεσμα αυτά να εξέρχονται από τον κύλινδρο προς την «πολλαπλή» της εξάτμισης.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Όταν φθάσει, τώρα, το έμβολο στο Α.Ν.Σ., κλείνει η διάταξη της εξαγωγής και έτσι συμπληρώνεται ο κύκλος λειτουργίας της μηχανής.</a:t>
            </a:r>
            <a:endParaRPr b="0" lang="en-US" sz="1800" spc="-1" strike="noStrike">
              <a:solidFill>
                <a:srgbClr val="000000"/>
              </a:solidFill>
              <a:latin typeface="Arial"/>
            </a:endParaRPr>
          </a:p>
        </p:txBody>
      </p:sp>
      <p:pic>
        <p:nvPicPr>
          <p:cNvPr id="147" name="Picture 2" descr=""/>
          <p:cNvPicPr/>
          <p:nvPr/>
        </p:nvPicPr>
        <p:blipFill>
          <a:blip r:embed="rId1"/>
          <a:srcRect l="81782" t="0" r="0" b="0"/>
          <a:stretch/>
        </p:blipFill>
        <p:spPr>
          <a:xfrm>
            <a:off x="683640" y="1851840"/>
            <a:ext cx="977400" cy="2808000"/>
          </a:xfrm>
          <a:prstGeom prst="rect">
            <a:avLst/>
          </a:prstGeom>
          <a:ln w="9525">
            <a:noFill/>
          </a:ln>
        </p:spPr>
      </p:pic>
    </p:spTree>
  </p:cSld>
  <p:transition>
    <p:pull dir="rd"/>
  </p:transition>
  <p:timing>
    <p:tnLst>
      <p:par>
        <p:cTn id="212" dur="indefinite" restart="never" nodeType="tmRoot">
          <p:childTnLst>
            <p:seq>
              <p:cTn id="213" dur="indefinite" nodeType="mainSeq">
                <p:childTnLst>
                  <p:par>
                    <p:cTn id="214" fill="hold">
                      <p:stCondLst>
                        <p:cond delay="indefinite"/>
                      </p:stCondLst>
                      <p:childTnLst>
                        <p:par>
                          <p:cTn id="215" fill="hold">
                            <p:stCondLst>
                              <p:cond delay="0"/>
                            </p:stCondLst>
                            <p:childTnLst>
                              <p:par>
                                <p:cTn id="216" nodeType="clickEffect" fill="hold" presetClass="entr" presetID="4" presetSubtype="16">
                                  <p:stCondLst>
                                    <p:cond delay="0"/>
                                  </p:stCondLst>
                                  <p:childTnLst>
                                    <p:set>
                                      <p:cBhvr>
                                        <p:cTn id="217" dur="1" fill="hold">
                                          <p:stCondLst>
                                            <p:cond delay="0"/>
                                          </p:stCondLst>
                                        </p:cTn>
                                        <p:tgtEl>
                                          <p:spTgt spid="145">
                                            <p:txEl>
                                              <p:pRg st="0" end="0"/>
                                            </p:txEl>
                                          </p:spTgt>
                                        </p:tgtEl>
                                        <p:attrNameLst>
                                          <p:attrName>style.visibility</p:attrName>
                                        </p:attrNameLst>
                                      </p:cBhvr>
                                      <p:to>
                                        <p:strVal val="visible"/>
                                      </p:to>
                                    </p:set>
                                    <p:animEffect filter="box(in)" transition="in">
                                      <p:cBhvr additive="repl">
                                        <p:cTn id="218" dur="500"/>
                                        <p:tgtEl>
                                          <p:spTgt spid="145">
                                            <p:txEl>
                                              <p:pRg st="0" end="0"/>
                                            </p:txEl>
                                          </p:spTgt>
                                        </p:tgtEl>
                                      </p:cBhvr>
                                    </p:animEffect>
                                  </p:childTnLst>
                                </p:cTn>
                              </p:par>
                            </p:childTnLst>
                          </p:cTn>
                        </p:par>
                      </p:childTnLst>
                    </p:cTn>
                  </p:par>
                  <p:par>
                    <p:cTn id="219" fill="hold">
                      <p:stCondLst>
                        <p:cond delay="indefinite"/>
                      </p:stCondLst>
                      <p:childTnLst>
                        <p:par>
                          <p:cTn id="220" fill="hold">
                            <p:stCondLst>
                              <p:cond delay="0"/>
                            </p:stCondLst>
                            <p:childTnLst>
                              <p:par>
                                <p:cTn id="221" nodeType="clickEffect" fill="hold" presetClass="entr" presetID="5" presetSubtype="10">
                                  <p:stCondLst>
                                    <p:cond delay="0"/>
                                  </p:stCondLst>
                                  <p:childTnLst>
                                    <p:set>
                                      <p:cBhvr>
                                        <p:cTn id="222" dur="1" fill="hold">
                                          <p:stCondLst>
                                            <p:cond delay="0"/>
                                          </p:stCondLst>
                                        </p:cTn>
                                        <p:tgtEl>
                                          <p:spTgt spid="146"/>
                                        </p:tgtEl>
                                        <p:attrNameLst>
                                          <p:attrName>style.visibility</p:attrName>
                                        </p:attrNameLst>
                                      </p:cBhvr>
                                      <p:to>
                                        <p:strVal val="visible"/>
                                      </p:to>
                                    </p:set>
                                    <p:animEffect filter="checkerboard(across)" transition="in">
                                      <p:cBhvr additive="repl">
                                        <p:cTn id="223" dur="500"/>
                                        <p:tgtEl>
                                          <p:spTgt spid="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49"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Παρατηρούμε ότι:</a:t>
            </a:r>
            <a:endParaRPr b="0" lang="en-US" sz="1800" spc="-1" strike="noStrike">
              <a:solidFill>
                <a:srgbClr val="000000"/>
              </a:solidFill>
              <a:latin typeface="Arial"/>
            </a:endParaRPr>
          </a:p>
        </p:txBody>
      </p:sp>
      <p:sp>
        <p:nvSpPr>
          <p:cNvPr id="150" name="5 - TextBox"/>
          <p:cNvSpPr/>
          <p:nvPr/>
        </p:nvSpPr>
        <p:spPr>
          <a:xfrm>
            <a:off x="539640" y="1110240"/>
            <a:ext cx="8136720" cy="3441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199"/>
              </a:spcAft>
              <a:buClr>
                <a:srgbClr val="000000"/>
              </a:buClr>
              <a:buSzPct val="90000"/>
              <a:buFont typeface="Wingdings" charset="2"/>
              <a:buChar char=""/>
            </a:pPr>
            <a:r>
              <a:rPr b="0" lang="el-GR" sz="1800" spc="-1" strike="noStrike">
                <a:solidFill>
                  <a:srgbClr val="000000"/>
                </a:solidFill>
                <a:latin typeface="Arial"/>
              </a:rPr>
              <a:t>Καθ' ένα από τα τέσσερα στάδια του κύκλου γίνεται στη διάρκεια μιας διαδρομής του εμβόλου, είτε ανερχόμενη, είτε κατερχόμενη.</a:t>
            </a:r>
            <a:endParaRPr b="0" lang="en-US" sz="1800" spc="-1" strike="noStrike">
              <a:solidFill>
                <a:srgbClr val="000000"/>
              </a:solidFill>
              <a:latin typeface="Arial"/>
            </a:endParaRPr>
          </a:p>
          <a:p>
            <a:pPr marL="181080" indent="-181080">
              <a:lnSpc>
                <a:spcPct val="100000"/>
              </a:lnSpc>
              <a:spcAft>
                <a:spcPts val="1199"/>
              </a:spcAft>
              <a:buClr>
                <a:srgbClr val="000000"/>
              </a:buClr>
              <a:buSzPct val="90000"/>
              <a:buFont typeface="Wingdings" charset="2"/>
              <a:buChar char=""/>
            </a:pPr>
            <a:r>
              <a:rPr b="0" lang="el-GR" sz="1800" spc="-1" strike="noStrike">
                <a:solidFill>
                  <a:srgbClr val="000000"/>
                </a:solidFill>
                <a:latin typeface="Arial"/>
              </a:rPr>
              <a:t>Για ένα πλήρη κύκλο θέλουμε δύο ανερχόμενες και δύο κατερχόμενες διαδρομές.</a:t>
            </a:r>
            <a:endParaRPr b="0" lang="en-US" sz="1800" spc="-1" strike="noStrike">
              <a:solidFill>
                <a:srgbClr val="000000"/>
              </a:solidFill>
              <a:latin typeface="Arial"/>
            </a:endParaRPr>
          </a:p>
          <a:p>
            <a:pPr marL="181080" indent="-181080">
              <a:lnSpc>
                <a:spcPct val="100000"/>
              </a:lnSpc>
              <a:spcAft>
                <a:spcPts val="1199"/>
              </a:spcAft>
              <a:buClr>
                <a:srgbClr val="000000"/>
              </a:buClr>
              <a:buSzPct val="90000"/>
              <a:buFont typeface="Wingdings" charset="2"/>
              <a:buChar char=""/>
            </a:pPr>
            <a:r>
              <a:rPr b="0" lang="el-GR" sz="1800" spc="-1" strike="noStrike">
                <a:solidFill>
                  <a:srgbClr val="000000"/>
                </a:solidFill>
                <a:latin typeface="Arial"/>
              </a:rPr>
              <a:t>Οι τέσσερεις αυτές διαδρομές, που λέγονται και χρόνοι (γι' αυτό λέγεται τετράχρονος) αντιστοιχούν σε δύο πλήρεις περιστροφές του στρόφαλου.</a:t>
            </a:r>
            <a:endParaRPr b="0" lang="en-US" sz="1800" spc="-1" strike="noStrike">
              <a:solidFill>
                <a:srgbClr val="000000"/>
              </a:solidFill>
              <a:latin typeface="Arial"/>
            </a:endParaRPr>
          </a:p>
          <a:p>
            <a:pPr marL="181080" indent="-181080">
              <a:lnSpc>
                <a:spcPct val="100000"/>
              </a:lnSpc>
              <a:spcAft>
                <a:spcPts val="1199"/>
              </a:spcAft>
              <a:buClr>
                <a:srgbClr val="000000"/>
              </a:buClr>
              <a:buSzPct val="90000"/>
              <a:buFont typeface="Wingdings" charset="2"/>
              <a:buChar char=""/>
            </a:pPr>
            <a:r>
              <a:rPr b="0" lang="el-GR" sz="1800" spc="-1" strike="noStrike">
                <a:solidFill>
                  <a:srgbClr val="000000"/>
                </a:solidFill>
                <a:latin typeface="Arial"/>
              </a:rPr>
              <a:t>Από τους τέσσερεις χρόνους μόνο ο ένας - ο τρίτος - παράγει έργο.</a:t>
            </a:r>
            <a:endParaRPr b="0" lang="en-US" sz="1800" spc="-1" strike="noStrike">
              <a:solidFill>
                <a:srgbClr val="000000"/>
              </a:solidFill>
              <a:latin typeface="Arial"/>
            </a:endParaRPr>
          </a:p>
          <a:p>
            <a:pPr marL="181080" indent="-181080">
              <a:lnSpc>
                <a:spcPct val="100000"/>
              </a:lnSpc>
              <a:spcAft>
                <a:spcPts val="1199"/>
              </a:spcAft>
              <a:buClr>
                <a:srgbClr val="000000"/>
              </a:buClr>
              <a:buSzPct val="90000"/>
              <a:buFont typeface="Wingdings" charset="2"/>
              <a:buChar char=""/>
            </a:pPr>
            <a:r>
              <a:rPr b="0" lang="el-GR" sz="1800" spc="-1" strike="noStrike">
                <a:solidFill>
                  <a:srgbClr val="000000"/>
                </a:solidFill>
                <a:latin typeface="Arial"/>
              </a:rPr>
              <a:t>Για να συνεχίσει ο μονοκύλινδρος κινητήρας την περιστροφή τους υπόλοιπους τρείς χρόνους, βασίζεται στην αδράνεια περιστροφής των περιστρεφόμενων μερών του.</a:t>
            </a:r>
            <a:endParaRPr b="0" lang="en-US" sz="1800" spc="-1" strike="noStrike">
              <a:solidFill>
                <a:srgbClr val="000000"/>
              </a:solidFill>
              <a:latin typeface="Arial"/>
            </a:endParaRPr>
          </a:p>
        </p:txBody>
      </p:sp>
    </p:spTree>
  </p:cSld>
  <p:transition>
    <p:pull dir="rd"/>
  </p:transition>
  <p:timing>
    <p:tnLst>
      <p:par>
        <p:cTn id="224" dur="indefinite" restart="never" nodeType="tmRoot">
          <p:childTnLst>
            <p:seq>
              <p:cTn id="225" dur="indefinite" nodeType="mainSeq">
                <p:childTnLst>
                  <p:par>
                    <p:cTn id="226" fill="hold">
                      <p:stCondLst>
                        <p:cond delay="indefinite"/>
                      </p:stCondLst>
                      <p:childTnLst>
                        <p:par>
                          <p:cTn id="227" fill="hold">
                            <p:stCondLst>
                              <p:cond delay="0"/>
                            </p:stCondLst>
                            <p:childTnLst>
                              <p:par>
                                <p:cTn id="228" nodeType="clickEffect" fill="hold" presetClass="entr" presetID="4" presetSubtype="16">
                                  <p:stCondLst>
                                    <p:cond delay="0"/>
                                  </p:stCondLst>
                                  <p:childTnLst>
                                    <p:set>
                                      <p:cBhvr>
                                        <p:cTn id="229" dur="1" fill="hold">
                                          <p:stCondLst>
                                            <p:cond delay="0"/>
                                          </p:stCondLst>
                                        </p:cTn>
                                        <p:tgtEl>
                                          <p:spTgt spid="150">
                                            <p:txEl>
                                              <p:pRg st="0" end="0"/>
                                            </p:txEl>
                                          </p:spTgt>
                                        </p:tgtEl>
                                        <p:attrNameLst>
                                          <p:attrName>style.visibility</p:attrName>
                                        </p:attrNameLst>
                                      </p:cBhvr>
                                      <p:to>
                                        <p:strVal val="visible"/>
                                      </p:to>
                                    </p:set>
                                    <p:animEffect filter="box(in)" transition="in">
                                      <p:cBhvr additive="repl">
                                        <p:cTn id="230" dur="500"/>
                                        <p:tgtEl>
                                          <p:spTgt spid="150">
                                            <p:txEl>
                                              <p:pRg st="0" end="0"/>
                                            </p:txEl>
                                          </p:spTgt>
                                        </p:tgtEl>
                                      </p:cBhvr>
                                    </p:animEffect>
                                  </p:childTnLst>
                                </p:cTn>
                              </p:par>
                            </p:childTnLst>
                          </p:cTn>
                        </p:par>
                      </p:childTnLst>
                    </p:cTn>
                  </p:par>
                  <p:par>
                    <p:cTn id="231" fill="hold">
                      <p:stCondLst>
                        <p:cond delay="indefinite"/>
                      </p:stCondLst>
                      <p:childTnLst>
                        <p:par>
                          <p:cTn id="232" fill="hold">
                            <p:stCondLst>
                              <p:cond delay="0"/>
                            </p:stCondLst>
                            <p:childTnLst>
                              <p:par>
                                <p:cTn id="233" nodeType="clickEffect" fill="hold" presetClass="entr" presetID="4" presetSubtype="16">
                                  <p:stCondLst>
                                    <p:cond delay="0"/>
                                  </p:stCondLst>
                                  <p:childTnLst>
                                    <p:set>
                                      <p:cBhvr>
                                        <p:cTn id="234" dur="1" fill="hold">
                                          <p:stCondLst>
                                            <p:cond delay="0"/>
                                          </p:stCondLst>
                                        </p:cTn>
                                        <p:tgtEl>
                                          <p:spTgt spid="150">
                                            <p:txEl>
                                              <p:pRg st="1" end="1"/>
                                            </p:txEl>
                                          </p:spTgt>
                                        </p:tgtEl>
                                        <p:attrNameLst>
                                          <p:attrName>style.visibility</p:attrName>
                                        </p:attrNameLst>
                                      </p:cBhvr>
                                      <p:to>
                                        <p:strVal val="visible"/>
                                      </p:to>
                                    </p:set>
                                    <p:animEffect filter="box(in)" transition="in">
                                      <p:cBhvr additive="repl">
                                        <p:cTn id="235" dur="500"/>
                                        <p:tgtEl>
                                          <p:spTgt spid="150">
                                            <p:txEl>
                                              <p:pRg st="1" end="1"/>
                                            </p:txEl>
                                          </p:spTgt>
                                        </p:tgtEl>
                                      </p:cBhvr>
                                    </p:animEffect>
                                  </p:childTnLst>
                                </p:cTn>
                              </p:par>
                            </p:childTnLst>
                          </p:cTn>
                        </p:par>
                      </p:childTnLst>
                    </p:cTn>
                  </p:par>
                  <p:par>
                    <p:cTn id="236" fill="hold">
                      <p:stCondLst>
                        <p:cond delay="indefinite"/>
                      </p:stCondLst>
                      <p:childTnLst>
                        <p:par>
                          <p:cTn id="237" fill="hold">
                            <p:stCondLst>
                              <p:cond delay="0"/>
                            </p:stCondLst>
                            <p:childTnLst>
                              <p:par>
                                <p:cTn id="238" nodeType="clickEffect" fill="hold" presetClass="entr" presetID="4" presetSubtype="16">
                                  <p:stCondLst>
                                    <p:cond delay="0"/>
                                  </p:stCondLst>
                                  <p:childTnLst>
                                    <p:set>
                                      <p:cBhvr>
                                        <p:cTn id="239" dur="1" fill="hold">
                                          <p:stCondLst>
                                            <p:cond delay="0"/>
                                          </p:stCondLst>
                                        </p:cTn>
                                        <p:tgtEl>
                                          <p:spTgt spid="150">
                                            <p:txEl>
                                              <p:pRg st="2" end="2"/>
                                            </p:txEl>
                                          </p:spTgt>
                                        </p:tgtEl>
                                        <p:attrNameLst>
                                          <p:attrName>style.visibility</p:attrName>
                                        </p:attrNameLst>
                                      </p:cBhvr>
                                      <p:to>
                                        <p:strVal val="visible"/>
                                      </p:to>
                                    </p:set>
                                    <p:animEffect filter="box(in)" transition="in">
                                      <p:cBhvr additive="repl">
                                        <p:cTn id="240" dur="500"/>
                                        <p:tgtEl>
                                          <p:spTgt spid="150">
                                            <p:txEl>
                                              <p:pRg st="2" end="2"/>
                                            </p:txEl>
                                          </p:spTgt>
                                        </p:tgtEl>
                                      </p:cBhvr>
                                    </p:animEffect>
                                  </p:childTnLst>
                                </p:cTn>
                              </p:par>
                            </p:childTnLst>
                          </p:cTn>
                        </p:par>
                      </p:childTnLst>
                    </p:cTn>
                  </p:par>
                  <p:par>
                    <p:cTn id="241" fill="hold">
                      <p:stCondLst>
                        <p:cond delay="indefinite"/>
                      </p:stCondLst>
                      <p:childTnLst>
                        <p:par>
                          <p:cTn id="242" fill="hold">
                            <p:stCondLst>
                              <p:cond delay="0"/>
                            </p:stCondLst>
                            <p:childTnLst>
                              <p:par>
                                <p:cTn id="243" nodeType="clickEffect" fill="hold" presetClass="entr" presetID="4" presetSubtype="16">
                                  <p:stCondLst>
                                    <p:cond delay="0"/>
                                  </p:stCondLst>
                                  <p:childTnLst>
                                    <p:set>
                                      <p:cBhvr>
                                        <p:cTn id="244" dur="1" fill="hold">
                                          <p:stCondLst>
                                            <p:cond delay="0"/>
                                          </p:stCondLst>
                                        </p:cTn>
                                        <p:tgtEl>
                                          <p:spTgt spid="150">
                                            <p:txEl>
                                              <p:pRg st="3" end="3"/>
                                            </p:txEl>
                                          </p:spTgt>
                                        </p:tgtEl>
                                        <p:attrNameLst>
                                          <p:attrName>style.visibility</p:attrName>
                                        </p:attrNameLst>
                                      </p:cBhvr>
                                      <p:to>
                                        <p:strVal val="visible"/>
                                      </p:to>
                                    </p:set>
                                    <p:animEffect filter="box(in)" transition="in">
                                      <p:cBhvr additive="repl">
                                        <p:cTn id="245" dur="500"/>
                                        <p:tgtEl>
                                          <p:spTgt spid="150">
                                            <p:txEl>
                                              <p:pRg st="3" end="3"/>
                                            </p:txEl>
                                          </p:spTgt>
                                        </p:tgtEl>
                                      </p:cBhvr>
                                    </p:animEffect>
                                  </p:childTnLst>
                                </p:cTn>
                              </p:par>
                            </p:childTnLst>
                          </p:cTn>
                        </p:par>
                      </p:childTnLst>
                    </p:cTn>
                  </p:par>
                  <p:par>
                    <p:cTn id="246" fill="hold">
                      <p:stCondLst>
                        <p:cond delay="indefinite"/>
                      </p:stCondLst>
                      <p:childTnLst>
                        <p:par>
                          <p:cTn id="247" fill="hold">
                            <p:stCondLst>
                              <p:cond delay="0"/>
                            </p:stCondLst>
                            <p:childTnLst>
                              <p:par>
                                <p:cTn id="248" nodeType="clickEffect" fill="hold" presetClass="entr" presetID="4" presetSubtype="16">
                                  <p:stCondLst>
                                    <p:cond delay="0"/>
                                  </p:stCondLst>
                                  <p:childTnLst>
                                    <p:set>
                                      <p:cBhvr>
                                        <p:cTn id="249" dur="1" fill="hold">
                                          <p:stCondLst>
                                            <p:cond delay="0"/>
                                          </p:stCondLst>
                                        </p:cTn>
                                        <p:tgtEl>
                                          <p:spTgt spid="150">
                                            <p:txEl>
                                              <p:pRg st="4" end="4"/>
                                            </p:txEl>
                                          </p:spTgt>
                                        </p:tgtEl>
                                        <p:attrNameLst>
                                          <p:attrName>style.visibility</p:attrName>
                                        </p:attrNameLst>
                                      </p:cBhvr>
                                      <p:to>
                                        <p:strVal val="visible"/>
                                      </p:to>
                                    </p:set>
                                    <p:animEffect filter="box(in)" transition="in">
                                      <p:cBhvr additive="repl">
                                        <p:cTn id="250" dur="500"/>
                                        <p:tgtEl>
                                          <p:spTgt spid="150">
                                            <p:txEl>
                                              <p:pRg st="4" end="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52" name="5 - TextBox"/>
          <p:cNvSpPr/>
          <p:nvPr/>
        </p:nvSpPr>
        <p:spPr>
          <a:xfrm>
            <a:off x="539640" y="1110240"/>
            <a:ext cx="8136720" cy="25887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spcAft>
                <a:spcPts val="1199"/>
              </a:spcAft>
            </a:pPr>
            <a:r>
              <a:rPr b="0" lang="el-GR" sz="1800" spc="-1" strike="noStrike">
                <a:solidFill>
                  <a:srgbClr val="000000"/>
                </a:solidFill>
                <a:latin typeface="Arial"/>
              </a:rPr>
              <a:t>Ο δίχρονος κινητήρας δεν έχει βαλβίδες, αλλά αντίστοιχα ανοίγματα στα τοιχώματα του κυλίνδρου, τις γνωστές πόρτες, που ανοιγοκλείνουν με το πέρασμα του εμβόλου. Σ' αυτές βασίζεται και γλυτώνει δύο χρόνους.</a:t>
            </a:r>
            <a:endParaRPr b="0" lang="en-US" sz="1800" spc="-1" strike="noStrike">
              <a:solidFill>
                <a:srgbClr val="000000"/>
              </a:solidFill>
              <a:latin typeface="Arial"/>
            </a:endParaRPr>
          </a:p>
          <a:p>
            <a:pPr algn="ctr">
              <a:lnSpc>
                <a:spcPct val="100000"/>
              </a:lnSpc>
              <a:spcAft>
                <a:spcPts val="1199"/>
              </a:spcAft>
            </a:pPr>
            <a:endParaRPr b="0" lang="en-US" sz="1800" spc="-1" strike="noStrike">
              <a:solidFill>
                <a:srgbClr val="000000"/>
              </a:solidFill>
              <a:latin typeface="Arial"/>
            </a:endParaRPr>
          </a:p>
          <a:p>
            <a:pPr algn="ctr">
              <a:lnSpc>
                <a:spcPct val="100000"/>
              </a:lnSpc>
              <a:spcAft>
                <a:spcPts val="1199"/>
              </a:spcAft>
            </a:pPr>
            <a:r>
              <a:rPr b="0" lang="el-GR" sz="1800" spc="-1" strike="noStrike">
                <a:solidFill>
                  <a:srgbClr val="000000"/>
                </a:solidFill>
                <a:latin typeface="Arial"/>
              </a:rPr>
              <a:t>Τα τέσσερα στάδια δεν έχουν πλέον τους ίδιους χρονικούς περιορισμούς σαν την τετράχρονη. Άνοιγμα και κλείσιμο μπορούν να οριστούν από τον σχεδιαστή (σε λογικά όρια) και έτσι να πάψουν να είναι ισοδύναμα ή ανεξάρτητα μεταξύ τους. Εκεί βασίζεται και η ποικιλία των σχεδίων.</a:t>
            </a:r>
            <a:endParaRPr b="0" lang="en-US" sz="1800" spc="-1" strike="noStrike">
              <a:solidFill>
                <a:srgbClr val="000000"/>
              </a:solidFill>
              <a:latin typeface="Arial"/>
            </a:endParaRPr>
          </a:p>
        </p:txBody>
      </p:sp>
    </p:spTree>
  </p:cSld>
  <p:transition>
    <p:pull dir="rd"/>
  </p:transition>
  <p:timing>
    <p:tnLst>
      <p:par>
        <p:cTn id="251" dur="indefinite" restart="never" nodeType="tmRoot">
          <p:childTnLst>
            <p:seq>
              <p:cTn id="252" dur="indefinite" nodeType="mainSeq">
                <p:childTnLst>
                  <p:par>
                    <p:cTn id="253" fill="hold">
                      <p:stCondLst>
                        <p:cond delay="indefinite"/>
                      </p:stCondLst>
                      <p:childTnLst>
                        <p:par>
                          <p:cTn id="254" fill="hold">
                            <p:stCondLst>
                              <p:cond delay="0"/>
                            </p:stCondLst>
                            <p:childTnLst>
                              <p:par>
                                <p:cTn id="255" nodeType="clickEffect" fill="hold" presetClass="entr" presetID="4" presetSubtype="16">
                                  <p:stCondLst>
                                    <p:cond delay="0"/>
                                  </p:stCondLst>
                                  <p:childTnLst>
                                    <p:set>
                                      <p:cBhvr>
                                        <p:cTn id="256" dur="1" fill="hold">
                                          <p:stCondLst>
                                            <p:cond delay="0"/>
                                          </p:stCondLst>
                                        </p:cTn>
                                        <p:tgtEl>
                                          <p:spTgt spid="152">
                                            <p:txEl>
                                              <p:pRg st="0" end="0"/>
                                            </p:txEl>
                                          </p:spTgt>
                                        </p:tgtEl>
                                        <p:attrNameLst>
                                          <p:attrName>style.visibility</p:attrName>
                                        </p:attrNameLst>
                                      </p:cBhvr>
                                      <p:to>
                                        <p:strVal val="visible"/>
                                      </p:to>
                                    </p:set>
                                    <p:animEffect filter="box(in)" transition="in">
                                      <p:cBhvr additive="repl">
                                        <p:cTn id="257" dur="500"/>
                                        <p:tgtEl>
                                          <p:spTgt spid="152">
                                            <p:txEl>
                                              <p:pRg st="0" end="0"/>
                                            </p:txEl>
                                          </p:spTgt>
                                        </p:tgtEl>
                                      </p:cBhvr>
                                    </p:animEffect>
                                  </p:childTnLst>
                                </p:cTn>
                              </p:par>
                            </p:childTnLst>
                          </p:cTn>
                        </p:par>
                      </p:childTnLst>
                    </p:cTn>
                  </p:par>
                  <p:par>
                    <p:cTn id="258" fill="hold">
                      <p:stCondLst>
                        <p:cond delay="indefinite"/>
                      </p:stCondLst>
                      <p:childTnLst>
                        <p:par>
                          <p:cTn id="259" fill="hold">
                            <p:stCondLst>
                              <p:cond delay="0"/>
                            </p:stCondLst>
                            <p:childTnLst>
                              <p:par>
                                <p:cTn id="260" nodeType="clickEffect" fill="hold" presetClass="entr" presetID="4" presetSubtype="16">
                                  <p:stCondLst>
                                    <p:cond delay="0"/>
                                  </p:stCondLst>
                                  <p:childTnLst>
                                    <p:set>
                                      <p:cBhvr>
                                        <p:cTn id="261" dur="1" fill="hold">
                                          <p:stCondLst>
                                            <p:cond delay="0"/>
                                          </p:stCondLst>
                                        </p:cTn>
                                        <p:tgtEl>
                                          <p:spTgt spid="152">
                                            <p:txEl>
                                              <p:pRg st="2" end="2"/>
                                            </p:txEl>
                                          </p:spTgt>
                                        </p:tgtEl>
                                        <p:attrNameLst>
                                          <p:attrName>style.visibility</p:attrName>
                                        </p:attrNameLst>
                                      </p:cBhvr>
                                      <p:to>
                                        <p:strVal val="visible"/>
                                      </p:to>
                                    </p:set>
                                    <p:animEffect filter="box(in)" transition="in">
                                      <p:cBhvr additive="repl">
                                        <p:cTn id="262" dur="500"/>
                                        <p:tgtEl>
                                          <p:spTgt spid="152">
                                            <p:txEl>
                                              <p:pRg st="2" end="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pic>
        <p:nvPicPr>
          <p:cNvPr id="154" name="Picture 2" descr=""/>
          <p:cNvPicPr/>
          <p:nvPr/>
        </p:nvPicPr>
        <p:blipFill>
          <a:blip r:embed="rId1"/>
          <a:stretch/>
        </p:blipFill>
        <p:spPr>
          <a:xfrm>
            <a:off x="1761840" y="771480"/>
            <a:ext cx="5618160" cy="3128400"/>
          </a:xfrm>
          <a:prstGeom prst="rect">
            <a:avLst/>
          </a:prstGeom>
          <a:ln w="9525">
            <a:noFill/>
          </a:ln>
        </p:spPr>
      </p:pic>
      <p:sp>
        <p:nvSpPr>
          <p:cNvPr id="155" name="6 - TextBox"/>
          <p:cNvSpPr/>
          <p:nvPr/>
        </p:nvSpPr>
        <p:spPr>
          <a:xfrm>
            <a:off x="611640" y="4083840"/>
            <a:ext cx="7848360" cy="363960"/>
          </a:xfrm>
          <a:prstGeom prst="rect">
            <a:avLst/>
          </a:prstGeom>
          <a:gradFill rotWithShape="0">
            <a:gsLst>
              <a:gs pos="0">
                <a:srgbClr val="191919"/>
              </a:gs>
              <a:gs pos="100000">
                <a:srgbClr val="bcbcbc"/>
              </a:gs>
            </a:gsLst>
            <a:path path="circle">
              <a:fillToRect l="50000" t="100000" r="50000" b="0"/>
            </a:path>
          </a:gradFill>
          <a:ln>
            <a:solidFill>
              <a:srgbClr val="000000"/>
            </a:solidFill>
            <a:round/>
          </a:ln>
          <a:effectLst>
            <a:outerShdw algn="ctr" blurRad="57240" dir="5400000" dist="38160" rotWithShape="0">
              <a:schemeClr val="phClr">
                <a:shade val="9000"/>
                <a:satMod val="105000"/>
                <a:alpha val="48000"/>
              </a:schemeClr>
            </a:outerShdw>
          </a:effectLst>
        </p:spPr>
        <p:style>
          <a:lnRef idx="1">
            <a:schemeClr val="dk1"/>
          </a:lnRef>
          <a:fillRef idx="3">
            <a:schemeClr val="dk1"/>
          </a:fillRef>
          <a:effectRef idx="2">
            <a:schemeClr val="dk1"/>
          </a:effectRef>
          <a:fontRef idx="minor"/>
        </p:style>
        <p:txBody>
          <a:bodyPr lIns="90000" rIns="90000" tIns="45000" bIns="45000" anchor="t">
            <a:spAutoFit/>
          </a:bodyPr>
          <a:p>
            <a:pPr algn="ctr">
              <a:lnSpc>
                <a:spcPct val="100000"/>
              </a:lnSpc>
            </a:pPr>
            <a:r>
              <a:rPr b="0" lang="el-GR" sz="1800" spc="-1" strike="noStrike">
                <a:solidFill>
                  <a:schemeClr val="lt1"/>
                </a:solidFill>
                <a:latin typeface="Arial"/>
              </a:rPr>
              <a:t>Σχηματική παράσταση λειτουργίας 2-χρονου βενζινοκινητήρα ΟΤΤΟ</a:t>
            </a:r>
            <a:endParaRPr b="0" lang="en-US" sz="1800" spc="-1" strike="noStrike">
              <a:solidFill>
                <a:srgbClr val="000000"/>
              </a:solidFill>
              <a:latin typeface="Arial"/>
            </a:endParaRPr>
          </a:p>
        </p:txBody>
      </p:sp>
    </p:spTree>
  </p:cSld>
  <p:transition>
    <p:pull dir="rd"/>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57" name="6 - TextBox"/>
          <p:cNvSpPr/>
          <p:nvPr/>
        </p:nvSpPr>
        <p:spPr>
          <a:xfrm>
            <a:off x="611640" y="4083840"/>
            <a:ext cx="7848360" cy="363960"/>
          </a:xfrm>
          <a:prstGeom prst="rect">
            <a:avLst/>
          </a:prstGeom>
          <a:gradFill rotWithShape="0">
            <a:gsLst>
              <a:gs pos="0">
                <a:srgbClr val="191919"/>
              </a:gs>
              <a:gs pos="100000">
                <a:srgbClr val="bcbcbc"/>
              </a:gs>
            </a:gsLst>
            <a:path path="circle">
              <a:fillToRect l="50000" t="100000" r="50000" b="0"/>
            </a:path>
          </a:gradFill>
          <a:ln>
            <a:solidFill>
              <a:srgbClr val="000000"/>
            </a:solidFill>
            <a:round/>
          </a:ln>
          <a:effectLst>
            <a:outerShdw algn="ctr" blurRad="57240" dir="5400000" dist="38160" rotWithShape="0">
              <a:schemeClr val="phClr">
                <a:shade val="9000"/>
                <a:satMod val="105000"/>
                <a:alpha val="48000"/>
              </a:schemeClr>
            </a:outerShdw>
          </a:effectLst>
        </p:spPr>
        <p:style>
          <a:lnRef idx="1">
            <a:schemeClr val="dk1"/>
          </a:lnRef>
          <a:fillRef idx="3">
            <a:schemeClr val="dk1"/>
          </a:fillRef>
          <a:effectRef idx="2">
            <a:schemeClr val="dk1"/>
          </a:effectRef>
          <a:fontRef idx="minor"/>
        </p:style>
        <p:txBody>
          <a:bodyPr lIns="90000" rIns="90000" tIns="45000" bIns="45000" anchor="t">
            <a:spAutoFit/>
          </a:bodyPr>
          <a:p>
            <a:pPr algn="ctr">
              <a:lnSpc>
                <a:spcPct val="100000"/>
              </a:lnSpc>
            </a:pPr>
            <a:r>
              <a:rPr b="0" lang="el-GR" sz="1800" spc="-1" strike="noStrike">
                <a:solidFill>
                  <a:schemeClr val="lt1"/>
                </a:solidFill>
                <a:latin typeface="Arial"/>
              </a:rPr>
              <a:t>Σχηματική παράσταση λειτουργίας 2-χρονου πετρελαιοκινητήρα DIESEL</a:t>
            </a:r>
            <a:endParaRPr b="0" lang="en-US" sz="1800" spc="-1" strike="noStrike">
              <a:solidFill>
                <a:srgbClr val="000000"/>
              </a:solidFill>
              <a:latin typeface="Arial"/>
            </a:endParaRPr>
          </a:p>
        </p:txBody>
      </p:sp>
      <p:pic>
        <p:nvPicPr>
          <p:cNvPr id="158" name="Picture 2" descr=""/>
          <p:cNvPicPr/>
          <p:nvPr/>
        </p:nvPicPr>
        <p:blipFill>
          <a:blip r:embed="rId1"/>
          <a:stretch/>
        </p:blipFill>
        <p:spPr>
          <a:xfrm>
            <a:off x="1763640" y="843480"/>
            <a:ext cx="5619240" cy="3044520"/>
          </a:xfrm>
          <a:prstGeom prst="rect">
            <a:avLst/>
          </a:prstGeom>
          <a:ln w="9525">
            <a:noFill/>
          </a:ln>
        </p:spPr>
      </p:pic>
    </p:spTree>
  </p:cSld>
  <p:transition>
    <p:pull dir="rd"/>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60"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καθόδου</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61" name="5 - TextBox"/>
          <p:cNvSpPr/>
          <p:nvPr/>
        </p:nvSpPr>
        <p:spPr>
          <a:xfrm>
            <a:off x="539640" y="97812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gn="ctr">
              <a:lnSpc>
                <a:spcPct val="100000"/>
              </a:lnSpc>
              <a:tabLst>
                <a:tab algn="l" pos="0"/>
              </a:tabLst>
            </a:pPr>
            <a:r>
              <a:rPr b="0" lang="el-GR" sz="1800" spc="-1" strike="noStrike">
                <a:solidFill>
                  <a:srgbClr val="000000"/>
                </a:solidFill>
                <a:latin typeface="Wingdings 2"/>
              </a:rPr>
              <a:t></a:t>
            </a:r>
            <a:r>
              <a:rPr b="0" lang="el-GR" sz="1800" spc="-1" strike="noStrike">
                <a:solidFill>
                  <a:srgbClr val="000000"/>
                </a:solidFill>
                <a:latin typeface="Arial"/>
              </a:rPr>
              <a:t> </a:t>
            </a:r>
            <a:r>
              <a:rPr b="0" lang="el-GR" sz="1800" spc="-1" strike="noStrike">
                <a:solidFill>
                  <a:srgbClr val="000000"/>
                </a:solidFill>
                <a:latin typeface="Arial"/>
              </a:rPr>
              <a:t>ανάφλεξη – εκτόνωση,    </a:t>
            </a:r>
            <a:r>
              <a:rPr b="0" lang="el-GR" sz="1800" spc="-1" strike="noStrike">
                <a:solidFill>
                  <a:srgbClr val="000000"/>
                </a:solidFill>
                <a:latin typeface="Wingdings 2"/>
              </a:rPr>
              <a:t></a:t>
            </a:r>
            <a:r>
              <a:rPr b="0" lang="el-GR" sz="1800" spc="-1" strike="noStrike">
                <a:solidFill>
                  <a:srgbClr val="000000"/>
                </a:solidFill>
                <a:latin typeface="Arial"/>
              </a:rPr>
              <a:t> μέρος εξαγωγής,    </a:t>
            </a:r>
            <a:r>
              <a:rPr b="0" lang="el-GR" sz="1800" spc="-1" strike="noStrike">
                <a:solidFill>
                  <a:srgbClr val="000000"/>
                </a:solidFill>
                <a:latin typeface="Wingdings 2"/>
              </a:rPr>
              <a:t></a:t>
            </a:r>
            <a:r>
              <a:rPr b="0" lang="el-GR" sz="1800" spc="-1" strike="noStrike">
                <a:solidFill>
                  <a:srgbClr val="000000"/>
                </a:solidFill>
                <a:latin typeface="Arial"/>
              </a:rPr>
              <a:t> μέρος εισαγωγής</a:t>
            </a:r>
            <a:endParaRPr b="0" lang="en-US" sz="1800" spc="-1" strike="noStrike">
              <a:solidFill>
                <a:srgbClr val="000000"/>
              </a:solidFill>
              <a:latin typeface="Arial"/>
            </a:endParaRPr>
          </a:p>
        </p:txBody>
      </p:sp>
      <p:sp>
        <p:nvSpPr>
          <p:cNvPr id="162" name="9 - TextBox"/>
          <p:cNvSpPr/>
          <p:nvPr/>
        </p:nvSpPr>
        <p:spPr>
          <a:xfrm>
            <a:off x="3636000" y="2501640"/>
            <a:ext cx="489636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το χρόνο αυτό, το έμβολο κινείται από το Α.Ν.Σ. προς το Κ.Ν.Σ.</a:t>
            </a:r>
            <a:endParaRPr b="0" lang="en-US" sz="1800" spc="-1" strike="noStrike">
              <a:solidFill>
                <a:srgbClr val="000000"/>
              </a:solidFill>
              <a:latin typeface="Arial"/>
            </a:endParaRPr>
          </a:p>
        </p:txBody>
      </p:sp>
      <p:pic>
        <p:nvPicPr>
          <p:cNvPr id="163" name="Picture 2" descr=""/>
          <p:cNvPicPr/>
          <p:nvPr/>
        </p:nvPicPr>
        <p:blipFill>
          <a:blip r:embed="rId1"/>
          <a:srcRect l="0" t="0" r="41008" b="0"/>
          <a:stretch/>
        </p:blipFill>
        <p:spPr>
          <a:xfrm>
            <a:off x="179640" y="1707480"/>
            <a:ext cx="2736000" cy="2583000"/>
          </a:xfrm>
          <a:prstGeom prst="rect">
            <a:avLst/>
          </a:prstGeom>
          <a:ln w="9525">
            <a:noFill/>
          </a:ln>
        </p:spPr>
      </p:pic>
    </p:spTree>
  </p:cSld>
  <p:transition>
    <p:pull dir="rd"/>
  </p:transition>
  <p:timing>
    <p:tnLst>
      <p:par>
        <p:cTn id="263" dur="indefinite" restart="never" nodeType="tmRoot">
          <p:childTnLst>
            <p:seq>
              <p:cTn id="264" dur="indefinite" nodeType="mainSeq">
                <p:childTnLst>
                  <p:par>
                    <p:cTn id="265" fill="hold">
                      <p:stCondLst>
                        <p:cond delay="indefinite"/>
                      </p:stCondLst>
                      <p:childTnLst>
                        <p:par>
                          <p:cTn id="266" fill="hold">
                            <p:stCondLst>
                              <p:cond delay="0"/>
                            </p:stCondLst>
                            <p:childTnLst>
                              <p:par>
                                <p:cTn id="267" nodeType="clickEffect" fill="hold" presetClass="entr" presetID="4" presetSubtype="16">
                                  <p:stCondLst>
                                    <p:cond delay="0"/>
                                  </p:stCondLst>
                                  <p:childTnLst>
                                    <p:set>
                                      <p:cBhvr>
                                        <p:cTn id="268" dur="1" fill="hold">
                                          <p:stCondLst>
                                            <p:cond delay="0"/>
                                          </p:stCondLst>
                                        </p:cTn>
                                        <p:tgtEl>
                                          <p:spTgt spid="161">
                                            <p:txEl>
                                              <p:pRg st="0" end="0"/>
                                            </p:txEl>
                                          </p:spTgt>
                                        </p:tgtEl>
                                        <p:attrNameLst>
                                          <p:attrName>style.visibility</p:attrName>
                                        </p:attrNameLst>
                                      </p:cBhvr>
                                      <p:to>
                                        <p:strVal val="visible"/>
                                      </p:to>
                                    </p:set>
                                    <p:animEffect filter="box(in)" transition="in">
                                      <p:cBhvr additive="repl">
                                        <p:cTn id="269" dur="500"/>
                                        <p:tgtEl>
                                          <p:spTgt spid="161">
                                            <p:txEl>
                                              <p:pRg st="0" end="0"/>
                                            </p:txEl>
                                          </p:spTgt>
                                        </p:tgtEl>
                                      </p:cBhvr>
                                    </p:animEffect>
                                  </p:childTnLst>
                                </p:cTn>
                              </p:par>
                            </p:childTnLst>
                          </p:cTn>
                        </p:par>
                      </p:childTnLst>
                    </p:cTn>
                  </p:par>
                  <p:par>
                    <p:cTn id="270" fill="hold">
                      <p:stCondLst>
                        <p:cond delay="indefinite"/>
                      </p:stCondLst>
                      <p:childTnLst>
                        <p:par>
                          <p:cTn id="271" fill="hold">
                            <p:stCondLst>
                              <p:cond delay="0"/>
                            </p:stCondLst>
                            <p:childTnLst>
                              <p:par>
                                <p:cTn id="272" nodeType="clickEffect" fill="hold" presetClass="entr" presetID="5" presetSubtype="10">
                                  <p:stCondLst>
                                    <p:cond delay="0"/>
                                  </p:stCondLst>
                                  <p:childTnLst>
                                    <p:set>
                                      <p:cBhvr>
                                        <p:cTn id="273" dur="1" fill="hold">
                                          <p:stCondLst>
                                            <p:cond delay="0"/>
                                          </p:stCondLst>
                                        </p:cTn>
                                        <p:tgtEl>
                                          <p:spTgt spid="162"/>
                                        </p:tgtEl>
                                        <p:attrNameLst>
                                          <p:attrName>style.visibility</p:attrName>
                                        </p:attrNameLst>
                                      </p:cBhvr>
                                      <p:to>
                                        <p:strVal val="visible"/>
                                      </p:to>
                                    </p:set>
                                    <p:animEffect filter="checkerboard(across)" transition="in">
                                      <p:cBhvr additive="repl">
                                        <p:cTn id="274" dur="500"/>
                                        <p:tgtEl>
                                          <p:spTgt spid="1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65"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καθόδου</a:t>
            </a:r>
            <a:r>
              <a:rPr b="0" lang="el-GR" sz="1800" spc="-1" strike="noStrike">
                <a:solidFill>
                  <a:srgbClr val="000000"/>
                </a:solidFill>
                <a:latin typeface="Arial"/>
              </a:rPr>
              <a:t>)</a:t>
            </a:r>
            <a:endParaRPr b="0" lang="en-US" sz="1800" spc="-1" strike="noStrike">
              <a:solidFill>
                <a:srgbClr val="000000"/>
              </a:solidFill>
              <a:latin typeface="Arial"/>
            </a:endParaRPr>
          </a:p>
        </p:txBody>
      </p:sp>
      <p:pic>
        <p:nvPicPr>
          <p:cNvPr id="166" name="Picture 2" descr=""/>
          <p:cNvPicPr/>
          <p:nvPr/>
        </p:nvPicPr>
        <p:blipFill>
          <a:blip r:embed="rId1"/>
          <a:srcRect l="0" t="0" r="41008" b="0"/>
          <a:stretch/>
        </p:blipFill>
        <p:spPr>
          <a:xfrm>
            <a:off x="179640" y="1707480"/>
            <a:ext cx="2736000" cy="2583000"/>
          </a:xfrm>
          <a:prstGeom prst="rect">
            <a:avLst/>
          </a:prstGeom>
          <a:ln w="9525">
            <a:noFill/>
          </a:ln>
        </p:spPr>
      </p:pic>
      <p:sp>
        <p:nvSpPr>
          <p:cNvPr id="167" name="10 - TextBox"/>
          <p:cNvSpPr/>
          <p:nvPr/>
        </p:nvSpPr>
        <p:spPr>
          <a:xfrm>
            <a:off x="3132000" y="1642680"/>
            <a:ext cx="5760360" cy="25585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Στην  περίπτωση  βενζινοκινητήρα - OTTO, όπου, προηγουμένως, έχει συμπιεστεί μίγμα αέρα-καυσίμου, αυτό αναφλέγεται λίγο πριν το Α.Ν.Σ. αλλά η καύση του πραγματοποιείται, κυρίως, κατά το χρόνο αυτό. Το έμβολο δηλαδή κινείται από το Α.Ν.Σ. και λίγο μετά το μέσο, περίπου, της διαδρομής του αρχίζει να αποκαλύπτεται η θυρίδα εξαγωγής ή να ανοίγει η βαλβίδα εξαγωγής ανάλογα με τον τύπο της Μ.Ε.Κ. και έτσι αρχίζει η εξαγωγή των καυσαερίων.</a:t>
            </a:r>
            <a:endParaRPr b="0" lang="en-US" sz="1800" spc="-1" strike="noStrike">
              <a:solidFill>
                <a:srgbClr val="000000"/>
              </a:solidFill>
              <a:latin typeface="Arial"/>
            </a:endParaRPr>
          </a:p>
        </p:txBody>
      </p:sp>
    </p:spTree>
  </p:cSld>
  <p:transition>
    <p:pull dir="rd"/>
  </p:transition>
  <p:timing>
    <p:tnLst>
      <p:par>
        <p:cTn id="275" dur="indefinite" restart="never" nodeType="tmRoot">
          <p:childTnLst>
            <p:seq>
              <p:cTn id="276" dur="indefinite" nodeType="mainSeq">
                <p:childTnLst>
                  <p:par>
                    <p:cTn id="277" fill="hold">
                      <p:stCondLst>
                        <p:cond delay="indefinite"/>
                      </p:stCondLst>
                      <p:childTnLst>
                        <p:par>
                          <p:cTn id="278" fill="hold">
                            <p:stCondLst>
                              <p:cond delay="0"/>
                            </p:stCondLst>
                            <p:childTnLst>
                              <p:par>
                                <p:cTn id="279" nodeType="clickEffect" fill="hold" presetClass="entr" presetID="5" presetSubtype="10">
                                  <p:stCondLst>
                                    <p:cond delay="0"/>
                                  </p:stCondLst>
                                  <p:childTnLst>
                                    <p:set>
                                      <p:cBhvr>
                                        <p:cTn id="280" dur="1" fill="hold">
                                          <p:stCondLst>
                                            <p:cond delay="0"/>
                                          </p:stCondLst>
                                        </p:cTn>
                                        <p:tgtEl>
                                          <p:spTgt spid="167"/>
                                        </p:tgtEl>
                                        <p:attrNameLst>
                                          <p:attrName>style.visibility</p:attrName>
                                        </p:attrNameLst>
                                      </p:cBhvr>
                                      <p:to>
                                        <p:strVal val="visible"/>
                                      </p:to>
                                    </p:set>
                                    <p:animEffect filter="checkerboard(across)" transition="in">
                                      <p:cBhvr additive="repl">
                                        <p:cTn id="281" dur="500"/>
                                        <p:tgtEl>
                                          <p:spTgt spid="1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69"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καθόδου</a:t>
            </a:r>
            <a:r>
              <a:rPr b="0" lang="el-GR" sz="1800" spc="-1" strike="noStrike">
                <a:solidFill>
                  <a:srgbClr val="000000"/>
                </a:solidFill>
                <a:latin typeface="Arial"/>
              </a:rPr>
              <a:t>)</a:t>
            </a:r>
            <a:endParaRPr b="0" lang="en-US" sz="1800" spc="-1" strike="noStrike">
              <a:solidFill>
                <a:srgbClr val="000000"/>
              </a:solidFill>
              <a:latin typeface="Arial"/>
            </a:endParaRPr>
          </a:p>
        </p:txBody>
      </p:sp>
      <p:pic>
        <p:nvPicPr>
          <p:cNvPr id="170" name="Picture 2" descr=""/>
          <p:cNvPicPr/>
          <p:nvPr/>
        </p:nvPicPr>
        <p:blipFill>
          <a:blip r:embed="rId1"/>
          <a:srcRect l="0" t="0" r="41008" b="0"/>
          <a:stretch/>
        </p:blipFill>
        <p:spPr>
          <a:xfrm>
            <a:off x="179640" y="1707480"/>
            <a:ext cx="2736000" cy="2583000"/>
          </a:xfrm>
          <a:prstGeom prst="rect">
            <a:avLst/>
          </a:prstGeom>
          <a:ln w="9525">
            <a:noFill/>
          </a:ln>
        </p:spPr>
      </p:pic>
      <p:sp>
        <p:nvSpPr>
          <p:cNvPr id="171" name="11 - TextBox"/>
          <p:cNvSpPr/>
          <p:nvPr/>
        </p:nvSpPr>
        <p:spPr>
          <a:xfrm>
            <a:off x="3132000" y="1908720"/>
            <a:ext cx="5760360" cy="2009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 συνέχεια αποκαλύπτεται και η θυρίδα εισαγωγής ή ανοίγει η αντίστοιχη βαλβίδα, κατά περίπτωση, μέσα από την οποία εισάγεται νέο μίγμα αέρα-καυσίμου στον κύλινδρο, και αρχίζει η "σάρωση". Τόσο η εξαγωγή των καυσαερίων όσο και η εισαγωγή νέου μίγματος πραγματοποιούνται σχεδόν ταυτόχρονα, μέχρι το έμβολο να βρεθεί στο Κ.Ν.Σ.</a:t>
            </a:r>
            <a:endParaRPr b="0" lang="en-US" sz="1800" spc="-1" strike="noStrike">
              <a:solidFill>
                <a:srgbClr val="000000"/>
              </a:solidFill>
              <a:latin typeface="Arial"/>
            </a:endParaRPr>
          </a:p>
        </p:txBody>
      </p:sp>
    </p:spTree>
  </p:cSld>
  <p:transition>
    <p:pull dir="rd"/>
  </p:transition>
  <p:timing>
    <p:tnLst>
      <p:par>
        <p:cTn id="282" dur="indefinite" restart="never" nodeType="tmRoot">
          <p:childTnLst>
            <p:seq>
              <p:cTn id="283" dur="indefinite" nodeType="mainSeq">
                <p:childTnLst>
                  <p:par>
                    <p:cTn id="284" fill="hold">
                      <p:stCondLst>
                        <p:cond delay="indefinite"/>
                      </p:stCondLst>
                      <p:childTnLst>
                        <p:par>
                          <p:cTn id="285" fill="hold">
                            <p:stCondLst>
                              <p:cond delay="0"/>
                            </p:stCondLst>
                            <p:childTnLst>
                              <p:par>
                                <p:cTn id="286" nodeType="clickEffect" fill="hold" presetClass="entr" presetID="5" presetSubtype="10">
                                  <p:stCondLst>
                                    <p:cond delay="0"/>
                                  </p:stCondLst>
                                  <p:childTnLst>
                                    <p:set>
                                      <p:cBhvr>
                                        <p:cTn id="287" dur="1" fill="hold">
                                          <p:stCondLst>
                                            <p:cond delay="0"/>
                                          </p:stCondLst>
                                        </p:cTn>
                                        <p:tgtEl>
                                          <p:spTgt spid="171"/>
                                        </p:tgtEl>
                                        <p:attrNameLst>
                                          <p:attrName>style.visibility</p:attrName>
                                        </p:attrNameLst>
                                      </p:cBhvr>
                                      <p:to>
                                        <p:strVal val="visible"/>
                                      </p:to>
                                    </p:set>
                                    <p:animEffect filter="checkerboard(across)" transition="in">
                                      <p:cBhvr additive="repl">
                                        <p:cTn id="288" dur="500"/>
                                        <p:tgtEl>
                                          <p:spTgt spid="1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Περιγραφή βασικής λειτουργίας των Μ.Ε.Κ.</a:t>
            </a:r>
            <a:endParaRPr b="0" lang="en-US" sz="2300" spc="-1" strike="noStrike">
              <a:solidFill>
                <a:srgbClr val="000000"/>
              </a:solidFill>
              <a:latin typeface="Arial"/>
            </a:endParaRPr>
          </a:p>
        </p:txBody>
      </p:sp>
      <p:sp>
        <p:nvSpPr>
          <p:cNvPr id="88" name="6 - TextBox"/>
          <p:cNvSpPr/>
          <p:nvPr/>
        </p:nvSpPr>
        <p:spPr>
          <a:xfrm>
            <a:off x="1115640" y="771480"/>
            <a:ext cx="6984360" cy="3639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Ο κύκλος λειτουργίας ενός κινητήρα μπορεί να πραγματοποιείται:</a:t>
            </a:r>
            <a:endParaRPr b="0" lang="en-US" sz="1800" spc="-1" strike="noStrike">
              <a:solidFill>
                <a:srgbClr val="000000"/>
              </a:solidFill>
              <a:latin typeface="Arial"/>
            </a:endParaRPr>
          </a:p>
        </p:txBody>
      </p:sp>
      <p:sp>
        <p:nvSpPr>
          <p:cNvPr id="89" name="7 - TextBox"/>
          <p:cNvSpPr/>
          <p:nvPr/>
        </p:nvSpPr>
        <p:spPr>
          <a:xfrm>
            <a:off x="827640" y="1347480"/>
            <a:ext cx="6984360" cy="638280"/>
          </a:xfrm>
          <a:prstGeom prst="rect">
            <a:avLst/>
          </a:prstGeom>
          <a:noFill/>
          <a:ln w="0">
            <a:noFill/>
          </a:ln>
        </p:spPr>
        <p:style>
          <a:lnRef idx="0"/>
          <a:fillRef idx="0"/>
          <a:effectRef idx="0"/>
          <a:fontRef idx="minor"/>
        </p:style>
        <p:txBody>
          <a:bodyPr lIns="90000" rIns="90000" tIns="45000" bIns="45000" anchor="t">
            <a:spAutoFit/>
          </a:bodyPr>
          <a:p>
            <a:pPr indent="-216000">
              <a:lnSpc>
                <a:spcPct val="100000"/>
              </a:lnSpc>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είτε σε δύο πλήρεις περιστροφές του στροφαλοφόρου άξονά του, δηλαδή σε </a:t>
            </a:r>
            <a:r>
              <a:rPr b="1" lang="el-GR" sz="1800" spc="-1" strike="noStrike">
                <a:solidFill>
                  <a:srgbClr val="000000"/>
                </a:solidFill>
                <a:latin typeface="Arial"/>
              </a:rPr>
              <a:t>τέσσερις απλές διαδρομές του εμβόλου</a:t>
            </a:r>
            <a:r>
              <a:rPr b="0" lang="el-GR" sz="1800" spc="-1" strike="noStrike">
                <a:solidFill>
                  <a:srgbClr val="000000"/>
                </a:solidFill>
                <a:latin typeface="Arial"/>
              </a:rPr>
              <a:t>, </a:t>
            </a:r>
            <a:endParaRPr b="0" lang="en-US" sz="1800" spc="-1" strike="noStrike">
              <a:solidFill>
                <a:srgbClr val="000000"/>
              </a:solidFill>
              <a:latin typeface="Arial"/>
            </a:endParaRPr>
          </a:p>
        </p:txBody>
      </p:sp>
      <p:sp>
        <p:nvSpPr>
          <p:cNvPr id="90" name="8 - Δεξιό άγκιστρο"/>
          <p:cNvSpPr/>
          <p:nvPr/>
        </p:nvSpPr>
        <p:spPr>
          <a:xfrm rot="5400000">
            <a:off x="4104000" y="375480"/>
            <a:ext cx="287640" cy="3528000"/>
          </a:xfrm>
          <a:prstGeom prst="rightBrace">
            <a:avLst>
              <a:gd name="adj1" fmla="val 8333"/>
              <a:gd name="adj2" fmla="val 50000"/>
            </a:avLst>
          </a:prstGeom>
          <a:noFill/>
          <a:ln w="12700">
            <a:solidFill>
              <a:srgbClr val="c00000"/>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
        <p:nvSpPr>
          <p:cNvPr id="91" name="9 - TextBox"/>
          <p:cNvSpPr/>
          <p:nvPr/>
        </p:nvSpPr>
        <p:spPr>
          <a:xfrm>
            <a:off x="2640600" y="2211840"/>
            <a:ext cx="307188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i="1" lang="el-GR" sz="1800" spc="-1" strike="noStrike">
                <a:solidFill>
                  <a:srgbClr val="ff0000"/>
                </a:solidFill>
                <a:latin typeface="Calibri"/>
              </a:rPr>
              <a:t>… </a:t>
            </a:r>
            <a:r>
              <a:rPr b="0" i="1" lang="el-GR" sz="1800" spc="-1" strike="noStrike">
                <a:solidFill>
                  <a:srgbClr val="ff0000"/>
                </a:solidFill>
                <a:latin typeface="Calibri"/>
              </a:rPr>
              <a:t>δηλαδή σε τέσσερις χρόνους</a:t>
            </a:r>
            <a:endParaRPr b="0" lang="en-US" sz="1800" spc="-1" strike="noStrike">
              <a:solidFill>
                <a:srgbClr val="000000"/>
              </a:solidFill>
              <a:latin typeface="Arial"/>
            </a:endParaRPr>
          </a:p>
        </p:txBody>
      </p:sp>
      <p:sp>
        <p:nvSpPr>
          <p:cNvPr id="92" name="10 - TextBox"/>
          <p:cNvSpPr/>
          <p:nvPr/>
        </p:nvSpPr>
        <p:spPr>
          <a:xfrm>
            <a:off x="611640" y="2706480"/>
            <a:ext cx="7776360" cy="638280"/>
          </a:xfrm>
          <a:prstGeom prst="rect">
            <a:avLst/>
          </a:prstGeom>
          <a:solidFill>
            <a:srgbClr val="ffffff"/>
          </a:solidFill>
          <a:ln>
            <a:solidFill>
              <a:srgbClr val="10cf9b"/>
            </a:solidFill>
            <a:round/>
          </a:ln>
        </p:spPr>
        <p:style>
          <a:lnRef idx="2">
            <a:schemeClr val="accent4"/>
          </a:lnRef>
          <a:fillRef idx="1">
            <a:schemeClr val="lt1"/>
          </a:fillRef>
          <a:effectRef idx="0">
            <a:schemeClr val="accent4"/>
          </a:effectRef>
          <a:fontRef idx="minor"/>
        </p:style>
        <p:txBody>
          <a:bodyPr lIns="90000" rIns="90000" tIns="45000" bIns="45000" anchor="t">
            <a:spAutoFit/>
          </a:bodyPr>
          <a:p>
            <a:pPr algn="ctr">
              <a:lnSpc>
                <a:spcPct val="100000"/>
              </a:lnSpc>
            </a:pPr>
            <a:r>
              <a:rPr b="1" lang="el-GR" sz="1800" spc="-1" strike="noStrike">
                <a:solidFill>
                  <a:schemeClr val="dk1"/>
                </a:solidFill>
                <a:latin typeface="Constantia"/>
              </a:rPr>
              <a:t>τότε ο κινητήρας λέγεται τετράχρονος κινητήρας ή τετράχρονη μηχανή</a:t>
            </a:r>
            <a:endParaRPr b="0" lang="en-US" sz="1800" spc="-1" strike="noStrike">
              <a:solidFill>
                <a:srgbClr val="000000"/>
              </a:solidFill>
              <a:latin typeface="Arial"/>
            </a:endParaRPr>
          </a:p>
        </p:txBody>
      </p:sp>
      <p:sp>
        <p:nvSpPr>
          <p:cNvPr id="93" name="11 - Δεξιό άγκιστρο"/>
          <p:cNvSpPr/>
          <p:nvPr/>
        </p:nvSpPr>
        <p:spPr>
          <a:xfrm rot="5400000">
            <a:off x="5076360" y="2067480"/>
            <a:ext cx="287640" cy="3312000"/>
          </a:xfrm>
          <a:prstGeom prst="rightBrace">
            <a:avLst>
              <a:gd name="adj1" fmla="val 8333"/>
              <a:gd name="adj2" fmla="val 50000"/>
            </a:avLst>
          </a:prstGeom>
          <a:noFill/>
          <a:ln w="12700">
            <a:solidFill>
              <a:srgbClr val="00b050"/>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
        <p:nvSpPr>
          <p:cNvPr id="94" name="12 - TextBox"/>
          <p:cNvSpPr/>
          <p:nvPr/>
        </p:nvSpPr>
        <p:spPr>
          <a:xfrm>
            <a:off x="3953520" y="3795840"/>
            <a:ext cx="262692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i="1" lang="el-GR" sz="1800" spc="-1" strike="noStrike">
                <a:solidFill>
                  <a:schemeClr val="accent6">
                    <a:lumMod val="75000"/>
                  </a:schemeClr>
                </a:solidFill>
                <a:latin typeface="Calibri"/>
              </a:rPr>
              <a:t>… </a:t>
            </a:r>
            <a:r>
              <a:rPr b="0" i="1" lang="el-GR" sz="1800" spc="-1" strike="noStrike">
                <a:solidFill>
                  <a:schemeClr val="accent6">
                    <a:lumMod val="75000"/>
                  </a:schemeClr>
                </a:solidFill>
                <a:latin typeface="Calibri"/>
              </a:rPr>
              <a:t>δηλαδή σε δύο χρόνους</a:t>
            </a:r>
            <a:endParaRPr b="0" lang="en-US" sz="1800" spc="-1" strike="noStrike">
              <a:solidFill>
                <a:srgbClr val="000000"/>
              </a:solidFill>
              <a:latin typeface="Arial"/>
            </a:endParaRPr>
          </a:p>
        </p:txBody>
      </p:sp>
      <p:sp>
        <p:nvSpPr>
          <p:cNvPr id="95" name="13 - TextBox"/>
          <p:cNvSpPr/>
          <p:nvPr/>
        </p:nvSpPr>
        <p:spPr>
          <a:xfrm>
            <a:off x="611640" y="4227840"/>
            <a:ext cx="7776360" cy="363960"/>
          </a:xfrm>
          <a:prstGeom prst="rect">
            <a:avLst/>
          </a:prstGeom>
          <a:solidFill>
            <a:srgbClr val="ffffff"/>
          </a:solidFill>
          <a:ln>
            <a:solidFill>
              <a:srgbClr val="a5c249"/>
            </a:solidFill>
            <a:round/>
          </a:ln>
        </p:spPr>
        <p:style>
          <a:lnRef idx="2">
            <a:schemeClr val="accent6"/>
          </a:lnRef>
          <a:fillRef idx="1">
            <a:schemeClr val="lt1"/>
          </a:fillRef>
          <a:effectRef idx="0">
            <a:schemeClr val="accent6"/>
          </a:effectRef>
          <a:fontRef idx="minor"/>
        </p:style>
        <p:txBody>
          <a:bodyPr lIns="90000" rIns="90000" tIns="45000" bIns="45000" anchor="t">
            <a:spAutoFit/>
          </a:bodyPr>
          <a:p>
            <a:pPr algn="ctr">
              <a:lnSpc>
                <a:spcPct val="100000"/>
              </a:lnSpc>
            </a:pPr>
            <a:r>
              <a:rPr b="1" lang="el-GR" sz="1800" spc="-1" strike="noStrike">
                <a:solidFill>
                  <a:schemeClr val="dk1"/>
                </a:solidFill>
                <a:latin typeface="Constantia"/>
              </a:rPr>
              <a:t>τότε ο κινητήρας λέγεται δίχρονος κινητήρας ή δίχρονη μηχανή</a:t>
            </a:r>
            <a:endParaRPr b="0" lang="en-US" sz="1800" spc="-1" strike="noStrike">
              <a:solidFill>
                <a:srgbClr val="000000"/>
              </a:solidFill>
              <a:latin typeface="Arial"/>
            </a:endParaRPr>
          </a:p>
        </p:txBody>
      </p:sp>
      <p:sp>
        <p:nvSpPr>
          <p:cNvPr id="96" name="14 - TextBox"/>
          <p:cNvSpPr/>
          <p:nvPr/>
        </p:nvSpPr>
        <p:spPr>
          <a:xfrm>
            <a:off x="827640" y="3282480"/>
            <a:ext cx="6984360" cy="363960"/>
          </a:xfrm>
          <a:prstGeom prst="rect">
            <a:avLst/>
          </a:prstGeom>
          <a:noFill/>
          <a:ln w="0">
            <a:noFill/>
          </a:ln>
        </p:spPr>
        <p:style>
          <a:lnRef idx="0"/>
          <a:fillRef idx="0"/>
          <a:effectRef idx="0"/>
          <a:fontRef idx="minor"/>
        </p:style>
        <p:txBody>
          <a:bodyPr lIns="90000" rIns="90000" tIns="45000" bIns="45000" anchor="t">
            <a:spAutoFit/>
          </a:bodyPr>
          <a:p>
            <a:pPr indent="-216000">
              <a:lnSpc>
                <a:spcPct val="100000"/>
              </a:lnSpc>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είτε σε μία, δηλαδή σε </a:t>
            </a:r>
            <a:r>
              <a:rPr b="1" lang="el-GR" sz="1800" spc="-1" strike="noStrike">
                <a:solidFill>
                  <a:srgbClr val="000000"/>
                </a:solidFill>
                <a:latin typeface="Arial"/>
              </a:rPr>
              <a:t>δύο απλές διαδρομές του εμβόλου</a:t>
            </a:r>
            <a:r>
              <a:rPr b="0" lang="el-GR" sz="1800" spc="-1" strike="noStrike">
                <a:solidFill>
                  <a:srgbClr val="000000"/>
                </a:solidFill>
                <a:latin typeface="Arial"/>
              </a:rPr>
              <a:t>.</a:t>
            </a:r>
            <a:endParaRPr b="0" lang="en-US" sz="1800" spc="-1" strike="noStrike">
              <a:solidFill>
                <a:srgbClr val="000000"/>
              </a:solidFill>
              <a:latin typeface="Arial"/>
            </a:endParaRPr>
          </a:p>
        </p:txBody>
      </p:sp>
    </p:spTree>
  </p:cSld>
  <p:transition>
    <p:pull dir="rd"/>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29">
                                  <p:stCondLst>
                                    <p:cond delay="0"/>
                                  </p:stCondLst>
                                  <p:childTnLst>
                                    <p:set>
                                      <p:cBhvr>
                                        <p:cTn id="6" dur="1" fill="hold">
                                          <p:stCondLst>
                                            <p:cond delay="0"/>
                                          </p:stCondLst>
                                        </p:cTn>
                                        <p:tgtEl>
                                          <p:spTgt spid="89"/>
                                        </p:tgtEl>
                                        <p:attrNameLst>
                                          <p:attrName>style.visibility</p:attrName>
                                        </p:attrNameLst>
                                      </p:cBhvr>
                                      <p:to>
                                        <p:strVal val="visible"/>
                                      </p:to>
                                    </p:set>
                                    <p:anim calcmode="lin" valueType="num">
                                      <p:cBhvr additive="repl">
                                        <p:cTn id="7" dur="500" fill="hold"/>
                                        <p:tgtEl>
                                          <p:spTgt spid="89"/>
                                        </p:tgtEl>
                                        <p:attrNameLst>
                                          <p:attrName>ppt_x</p:attrName>
                                        </p:attrNameLst>
                                      </p:cBhvr>
                                      <p:tavLst>
                                        <p:tav tm="0">
                                          <p:val>
                                            <p:strVal val="#ppt_x-.2"/>
                                          </p:val>
                                        </p:tav>
                                        <p:tav tm="100000">
                                          <p:val>
                                            <p:strVal val="#ppt_x"/>
                                          </p:val>
                                        </p:tav>
                                      </p:tavLst>
                                    </p:anim>
                                    <p:anim calcmode="lin" valueType="num">
                                      <p:cBhvr additive="repl">
                                        <p:cTn id="8" dur="500" fill="hold"/>
                                        <p:tgtEl>
                                          <p:spTgt spid="89"/>
                                        </p:tgtEl>
                                        <p:attrNameLst>
                                          <p:attrName>ppt_y</p:attrName>
                                        </p:attrNameLst>
                                      </p:cBhvr>
                                      <p:tavLst>
                                        <p:tav tm="0">
                                          <p:val>
                                            <p:strVal val="#ppt_y"/>
                                          </p:val>
                                        </p:tav>
                                        <p:tav tm="100000">
                                          <p:val>
                                            <p:strVal val="#ppt_y"/>
                                          </p:val>
                                        </p:tav>
                                      </p:tavLst>
                                    </p:anim>
                                    <p:animEffect filter="wipe(right)" transition="in">
                                      <p:cBhvr additive="repl">
                                        <p:cTn id="9" dur="500"/>
                                        <p:tgtEl>
                                          <p:spTgt spid="89"/>
                                        </p:tgtEl>
                                      </p:cBhvr>
                                    </p:animEffect>
                                  </p:childTnLst>
                                </p:cTn>
                              </p:par>
                            </p:childTnLst>
                          </p:cTn>
                        </p:par>
                      </p:childTnLst>
                    </p:cTn>
                  </p:par>
                  <p:par>
                    <p:cTn id="10" fill="hold">
                      <p:stCondLst>
                        <p:cond delay="indefinite"/>
                      </p:stCondLst>
                      <p:childTnLst>
                        <p:par>
                          <p:cTn id="11" fill="hold">
                            <p:stCondLst>
                              <p:cond delay="0"/>
                            </p:stCondLst>
                            <p:childTnLst>
                              <p:par>
                                <p:cTn id="12" nodeType="clickEffect" fill="hold" presetClass="entr" presetID="29">
                                  <p:stCondLst>
                                    <p:cond delay="0"/>
                                  </p:stCondLst>
                                  <p:childTnLst>
                                    <p:set>
                                      <p:cBhvr>
                                        <p:cTn id="13" dur="1" fill="hold">
                                          <p:stCondLst>
                                            <p:cond delay="0"/>
                                          </p:stCondLst>
                                        </p:cTn>
                                        <p:tgtEl>
                                          <p:spTgt spid="96"/>
                                        </p:tgtEl>
                                        <p:attrNameLst>
                                          <p:attrName>style.visibility</p:attrName>
                                        </p:attrNameLst>
                                      </p:cBhvr>
                                      <p:to>
                                        <p:strVal val="visible"/>
                                      </p:to>
                                    </p:set>
                                    <p:anim calcmode="lin" valueType="num">
                                      <p:cBhvr additive="repl">
                                        <p:cTn id="14" dur="500" fill="hold"/>
                                        <p:tgtEl>
                                          <p:spTgt spid="96"/>
                                        </p:tgtEl>
                                        <p:attrNameLst>
                                          <p:attrName>ppt_x</p:attrName>
                                        </p:attrNameLst>
                                      </p:cBhvr>
                                      <p:tavLst>
                                        <p:tav tm="0">
                                          <p:val>
                                            <p:strVal val="#ppt_x-.2"/>
                                          </p:val>
                                        </p:tav>
                                        <p:tav tm="100000">
                                          <p:val>
                                            <p:strVal val="#ppt_x"/>
                                          </p:val>
                                        </p:tav>
                                      </p:tavLst>
                                    </p:anim>
                                    <p:anim calcmode="lin" valueType="num">
                                      <p:cBhvr additive="repl">
                                        <p:cTn id="15" dur="500" fill="hold"/>
                                        <p:tgtEl>
                                          <p:spTgt spid="96"/>
                                        </p:tgtEl>
                                        <p:attrNameLst>
                                          <p:attrName>ppt_y</p:attrName>
                                        </p:attrNameLst>
                                      </p:cBhvr>
                                      <p:tavLst>
                                        <p:tav tm="0">
                                          <p:val>
                                            <p:strVal val="#ppt_y"/>
                                          </p:val>
                                        </p:tav>
                                        <p:tav tm="100000">
                                          <p:val>
                                            <p:strVal val="#ppt_y"/>
                                          </p:val>
                                        </p:tav>
                                      </p:tavLst>
                                    </p:anim>
                                    <p:animEffect filter="wipe(right)" transition="in">
                                      <p:cBhvr additive="repl">
                                        <p:cTn id="16" dur="500"/>
                                        <p:tgtEl>
                                          <p:spTgt spid="96"/>
                                        </p:tgtEl>
                                      </p:cBhvr>
                                    </p:animEffect>
                                  </p:childTnLst>
                                </p:cTn>
                              </p:par>
                            </p:childTnLst>
                          </p:cTn>
                        </p:par>
                      </p:childTnLst>
                    </p:cTn>
                  </p:par>
                  <p:par>
                    <p:cTn id="17" fill="hold">
                      <p:stCondLst>
                        <p:cond delay="indefinite"/>
                      </p:stCondLst>
                      <p:childTnLst>
                        <p:par>
                          <p:cTn id="18" fill="hold">
                            <p:stCondLst>
                              <p:cond delay="0"/>
                            </p:stCondLst>
                            <p:childTnLst>
                              <p:par>
                                <p:cTn id="19" nodeType="clickEffect" fill="hold" presetClass="entr" presetID="5" presetSubtype="10">
                                  <p:stCondLst>
                                    <p:cond delay="0"/>
                                  </p:stCondLst>
                                  <p:childTnLst>
                                    <p:set>
                                      <p:cBhvr>
                                        <p:cTn id="20" dur="1" fill="hold">
                                          <p:stCondLst>
                                            <p:cond delay="0"/>
                                          </p:stCondLst>
                                        </p:cTn>
                                        <p:tgtEl>
                                          <p:spTgt spid="90"/>
                                        </p:tgtEl>
                                        <p:attrNameLst>
                                          <p:attrName>style.visibility</p:attrName>
                                        </p:attrNameLst>
                                      </p:cBhvr>
                                      <p:to>
                                        <p:strVal val="visible"/>
                                      </p:to>
                                    </p:set>
                                    <p:animEffect filter="checkerboard(across)" transition="in">
                                      <p:cBhvr additive="repl">
                                        <p:cTn id="21" dur="500"/>
                                        <p:tgtEl>
                                          <p:spTgt spid="90"/>
                                        </p:tgtEl>
                                      </p:cBhvr>
                                    </p:animEffect>
                                  </p:childTnLst>
                                </p:cTn>
                              </p:par>
                            </p:childTnLst>
                          </p:cTn>
                        </p:par>
                        <p:par>
                          <p:cTn id="22" fill="hold">
                            <p:stCondLst>
                              <p:cond delay="500"/>
                            </p:stCondLst>
                            <p:childTnLst>
                              <p:par>
                                <p:cTn id="23" nodeType="afterEffect" fill="hold" presetClass="entr" presetID="5" presetSubtype="10">
                                  <p:stCondLst>
                                    <p:cond delay="500"/>
                                  </p:stCondLst>
                                  <p:childTnLst>
                                    <p:set>
                                      <p:cBhvr>
                                        <p:cTn id="24" dur="1" fill="hold">
                                          <p:stCondLst>
                                            <p:cond delay="0"/>
                                          </p:stCondLst>
                                        </p:cTn>
                                        <p:tgtEl>
                                          <p:spTgt spid="91"/>
                                        </p:tgtEl>
                                        <p:attrNameLst>
                                          <p:attrName>style.visibility</p:attrName>
                                        </p:attrNameLst>
                                      </p:cBhvr>
                                      <p:to>
                                        <p:strVal val="visible"/>
                                      </p:to>
                                    </p:set>
                                    <p:animEffect filter="checkerboard(across)" transition="in">
                                      <p:cBhvr additive="repl">
                                        <p:cTn id="25" dur="500"/>
                                        <p:tgtEl>
                                          <p:spTgt spid="91"/>
                                        </p:tgtEl>
                                      </p:cBhvr>
                                    </p:animEffect>
                                  </p:childTnLst>
                                </p:cTn>
                              </p:par>
                            </p:childTnLst>
                          </p:cTn>
                        </p:par>
                        <p:par>
                          <p:cTn id="26" fill="hold">
                            <p:stCondLst>
                              <p:cond delay="1500"/>
                            </p:stCondLst>
                            <p:childTnLst>
                              <p:par>
                                <p:cTn id="27" nodeType="afterEffect" fill="hold" presetClass="entr" presetID="4" presetSubtype="16">
                                  <p:stCondLst>
                                    <p:cond delay="1000"/>
                                  </p:stCondLst>
                                  <p:childTnLst>
                                    <p:set>
                                      <p:cBhvr>
                                        <p:cTn id="28" dur="1" fill="hold">
                                          <p:stCondLst>
                                            <p:cond delay="0"/>
                                          </p:stCondLst>
                                        </p:cTn>
                                        <p:tgtEl>
                                          <p:spTgt spid="92"/>
                                        </p:tgtEl>
                                        <p:attrNameLst>
                                          <p:attrName>style.visibility</p:attrName>
                                        </p:attrNameLst>
                                      </p:cBhvr>
                                      <p:to>
                                        <p:strVal val="visible"/>
                                      </p:to>
                                    </p:set>
                                    <p:animEffect filter="box(in)" transition="in">
                                      <p:cBhvr additive="repl">
                                        <p:cTn id="29" dur="500"/>
                                        <p:tgtEl>
                                          <p:spTgt spid="92"/>
                                        </p:tgtEl>
                                      </p:cBhvr>
                                    </p:animEffect>
                                  </p:childTnLst>
                                </p:cTn>
                              </p:par>
                            </p:childTnLst>
                          </p:cTn>
                        </p:par>
                      </p:childTnLst>
                    </p:cTn>
                  </p:par>
                  <p:par>
                    <p:cTn id="30" fill="hold">
                      <p:stCondLst>
                        <p:cond delay="indefinite"/>
                      </p:stCondLst>
                      <p:childTnLst>
                        <p:par>
                          <p:cTn id="31" fill="hold">
                            <p:stCondLst>
                              <p:cond delay="0"/>
                            </p:stCondLst>
                            <p:childTnLst>
                              <p:par>
                                <p:cTn id="32" nodeType="clickEffect" fill="hold" presetClass="entr" presetID="5" presetSubtype="10">
                                  <p:stCondLst>
                                    <p:cond delay="0"/>
                                  </p:stCondLst>
                                  <p:childTnLst>
                                    <p:set>
                                      <p:cBhvr>
                                        <p:cTn id="33" dur="1" fill="hold">
                                          <p:stCondLst>
                                            <p:cond delay="0"/>
                                          </p:stCondLst>
                                        </p:cTn>
                                        <p:tgtEl>
                                          <p:spTgt spid="93"/>
                                        </p:tgtEl>
                                        <p:attrNameLst>
                                          <p:attrName>style.visibility</p:attrName>
                                        </p:attrNameLst>
                                      </p:cBhvr>
                                      <p:to>
                                        <p:strVal val="visible"/>
                                      </p:to>
                                    </p:set>
                                    <p:animEffect filter="checkerboard(across)" transition="in">
                                      <p:cBhvr additive="repl">
                                        <p:cTn id="34" dur="500"/>
                                        <p:tgtEl>
                                          <p:spTgt spid="93"/>
                                        </p:tgtEl>
                                      </p:cBhvr>
                                    </p:animEffect>
                                  </p:childTnLst>
                                </p:cTn>
                              </p:par>
                            </p:childTnLst>
                          </p:cTn>
                        </p:par>
                        <p:par>
                          <p:cTn id="35" fill="hold">
                            <p:stCondLst>
                              <p:cond delay="500"/>
                            </p:stCondLst>
                            <p:childTnLst>
                              <p:par>
                                <p:cTn id="36" nodeType="afterEffect" fill="hold" presetClass="entr" presetID="5" presetSubtype="10">
                                  <p:stCondLst>
                                    <p:cond delay="500"/>
                                  </p:stCondLst>
                                  <p:childTnLst>
                                    <p:set>
                                      <p:cBhvr>
                                        <p:cTn id="37" dur="1" fill="hold">
                                          <p:stCondLst>
                                            <p:cond delay="0"/>
                                          </p:stCondLst>
                                        </p:cTn>
                                        <p:tgtEl>
                                          <p:spTgt spid="94"/>
                                        </p:tgtEl>
                                        <p:attrNameLst>
                                          <p:attrName>style.visibility</p:attrName>
                                        </p:attrNameLst>
                                      </p:cBhvr>
                                      <p:to>
                                        <p:strVal val="visible"/>
                                      </p:to>
                                    </p:set>
                                    <p:animEffect filter="checkerboard(across)" transition="in">
                                      <p:cBhvr additive="repl">
                                        <p:cTn id="38" dur="500"/>
                                        <p:tgtEl>
                                          <p:spTgt spid="94"/>
                                        </p:tgtEl>
                                      </p:cBhvr>
                                    </p:animEffect>
                                  </p:childTnLst>
                                </p:cTn>
                              </p:par>
                            </p:childTnLst>
                          </p:cTn>
                        </p:par>
                        <p:par>
                          <p:cTn id="39" fill="hold">
                            <p:stCondLst>
                              <p:cond delay="1500"/>
                            </p:stCondLst>
                            <p:childTnLst>
                              <p:par>
                                <p:cTn id="40" nodeType="afterEffect" fill="hold" presetClass="entr" presetID="4" presetSubtype="16">
                                  <p:stCondLst>
                                    <p:cond delay="1000"/>
                                  </p:stCondLst>
                                  <p:childTnLst>
                                    <p:set>
                                      <p:cBhvr>
                                        <p:cTn id="41" dur="1" fill="hold">
                                          <p:stCondLst>
                                            <p:cond delay="0"/>
                                          </p:stCondLst>
                                        </p:cTn>
                                        <p:tgtEl>
                                          <p:spTgt spid="95"/>
                                        </p:tgtEl>
                                        <p:attrNameLst>
                                          <p:attrName>style.visibility</p:attrName>
                                        </p:attrNameLst>
                                      </p:cBhvr>
                                      <p:to>
                                        <p:strVal val="visible"/>
                                      </p:to>
                                    </p:set>
                                    <p:animEffect filter="box(in)" transition="in">
                                      <p:cBhvr additive="repl">
                                        <p:cTn id="42" dur="5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73"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καθόδου</a:t>
            </a:r>
            <a:r>
              <a:rPr b="0" lang="el-GR" sz="1800" spc="-1" strike="noStrike">
                <a:solidFill>
                  <a:srgbClr val="000000"/>
                </a:solidFill>
                <a:latin typeface="Arial"/>
              </a:rPr>
              <a:t>)</a:t>
            </a:r>
            <a:endParaRPr b="0" lang="en-US" sz="1800" spc="-1" strike="noStrike">
              <a:solidFill>
                <a:srgbClr val="000000"/>
              </a:solidFill>
              <a:latin typeface="Arial"/>
            </a:endParaRPr>
          </a:p>
        </p:txBody>
      </p:sp>
      <p:pic>
        <p:nvPicPr>
          <p:cNvPr id="174" name="Picture 2" descr=""/>
          <p:cNvPicPr/>
          <p:nvPr/>
        </p:nvPicPr>
        <p:blipFill>
          <a:blip r:embed="rId1"/>
          <a:srcRect l="0" t="0" r="41008" b="0"/>
          <a:stretch/>
        </p:blipFill>
        <p:spPr>
          <a:xfrm>
            <a:off x="179640" y="1707480"/>
            <a:ext cx="2736000" cy="2583000"/>
          </a:xfrm>
          <a:prstGeom prst="rect">
            <a:avLst/>
          </a:prstGeom>
          <a:ln w="9525">
            <a:noFill/>
          </a:ln>
        </p:spPr>
      </p:pic>
      <p:sp>
        <p:nvSpPr>
          <p:cNvPr id="175" name="11 - TextBox"/>
          <p:cNvSpPr/>
          <p:nvPr/>
        </p:nvSpPr>
        <p:spPr>
          <a:xfrm>
            <a:off x="3132000" y="1908720"/>
            <a:ext cx="5760360" cy="22842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Στην περίπτωση πετρελαιοκινητήρα, όπου προηγουμένως έχει συμπιεστεί μόνο αέρας, η καύση πραγματοποιείται όμοια με την περίπτωση του βενζινοκινητήρα, κυρίως κατά την κάθοδο του εμβόλου από το Α.Ν.Σ. στο Κ.Ν.Σ. Ενώ δηλαδή το έμβολο κινείται, αποκαλύπτεται η θυρίδα εξαγωγής ή ανοίγει ανάλογα η βαλβίδα εξαγωγής των καυσαερίων, αλλά και η αντίστοιχη της εισαγωγής νέου αέρα.</a:t>
            </a:r>
            <a:endParaRPr b="0" lang="en-US" sz="1800" spc="-1" strike="noStrike">
              <a:solidFill>
                <a:srgbClr val="000000"/>
              </a:solidFill>
              <a:latin typeface="Arial"/>
            </a:endParaRPr>
          </a:p>
        </p:txBody>
      </p:sp>
    </p:spTree>
  </p:cSld>
  <p:transition>
    <p:pull dir="rd"/>
  </p:transition>
  <p:timing>
    <p:tnLst>
      <p:par>
        <p:cTn id="289" dur="indefinite" restart="never" nodeType="tmRoot">
          <p:childTnLst>
            <p:seq>
              <p:cTn id="290" dur="indefinite" nodeType="mainSeq">
                <p:childTnLst>
                  <p:par>
                    <p:cTn id="291" fill="hold">
                      <p:stCondLst>
                        <p:cond delay="indefinite"/>
                      </p:stCondLst>
                      <p:childTnLst>
                        <p:par>
                          <p:cTn id="292" fill="hold">
                            <p:stCondLst>
                              <p:cond delay="0"/>
                            </p:stCondLst>
                            <p:childTnLst>
                              <p:par>
                                <p:cTn id="293" nodeType="clickEffect" fill="hold" presetClass="entr" presetID="5" presetSubtype="10">
                                  <p:stCondLst>
                                    <p:cond delay="0"/>
                                  </p:stCondLst>
                                  <p:childTnLst>
                                    <p:set>
                                      <p:cBhvr>
                                        <p:cTn id="294" dur="1" fill="hold">
                                          <p:stCondLst>
                                            <p:cond delay="0"/>
                                          </p:stCondLst>
                                        </p:cTn>
                                        <p:tgtEl>
                                          <p:spTgt spid="175"/>
                                        </p:tgtEl>
                                        <p:attrNameLst>
                                          <p:attrName>style.visibility</p:attrName>
                                        </p:attrNameLst>
                                      </p:cBhvr>
                                      <p:to>
                                        <p:strVal val="visible"/>
                                      </p:to>
                                    </p:set>
                                    <p:animEffect filter="checkerboard(across)" transition="in">
                                      <p:cBhvr additive="repl">
                                        <p:cTn id="295" dur="500"/>
                                        <p:tgtEl>
                                          <p:spTgt spid="1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77"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ανόδου</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78" name="5 - TextBox"/>
          <p:cNvSpPr/>
          <p:nvPr/>
        </p:nvSpPr>
        <p:spPr>
          <a:xfrm>
            <a:off x="539640" y="97812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gn="ctr">
              <a:lnSpc>
                <a:spcPct val="100000"/>
              </a:lnSpc>
              <a:tabLst>
                <a:tab algn="l" pos="0"/>
              </a:tabLst>
            </a:pPr>
            <a:r>
              <a:rPr b="0" lang="el-GR" sz="1800" spc="-1" strike="noStrike">
                <a:solidFill>
                  <a:srgbClr val="000000"/>
                </a:solidFill>
                <a:latin typeface="Wingdings 2"/>
              </a:rPr>
              <a:t></a:t>
            </a:r>
            <a:r>
              <a:rPr b="0" lang="el-GR" sz="1800" spc="-1" strike="noStrike">
                <a:solidFill>
                  <a:srgbClr val="000000"/>
                </a:solidFill>
                <a:latin typeface="Arial"/>
              </a:rPr>
              <a:t> </a:t>
            </a:r>
            <a:r>
              <a:rPr b="0" lang="el-GR" sz="1800" spc="-1" strike="noStrike">
                <a:solidFill>
                  <a:srgbClr val="000000"/>
                </a:solidFill>
                <a:latin typeface="Arial"/>
              </a:rPr>
              <a:t>μέρος εισαγωγής,    </a:t>
            </a:r>
            <a:r>
              <a:rPr b="0" lang="el-GR" sz="1800" spc="-1" strike="noStrike">
                <a:solidFill>
                  <a:srgbClr val="000000"/>
                </a:solidFill>
                <a:latin typeface="Wingdings 2"/>
              </a:rPr>
              <a:t></a:t>
            </a:r>
            <a:r>
              <a:rPr b="0" lang="el-GR" sz="1800" spc="-1" strike="noStrike">
                <a:solidFill>
                  <a:srgbClr val="000000"/>
                </a:solidFill>
                <a:latin typeface="Arial"/>
              </a:rPr>
              <a:t> μέρος εξαγωγής,    </a:t>
            </a:r>
            <a:r>
              <a:rPr b="0" lang="el-GR" sz="1800" spc="-1" strike="noStrike">
                <a:solidFill>
                  <a:srgbClr val="000000"/>
                </a:solidFill>
                <a:latin typeface="Wingdings 2"/>
              </a:rPr>
              <a:t></a:t>
            </a:r>
            <a:r>
              <a:rPr b="0" lang="el-GR" sz="1800" spc="-1" strike="noStrike">
                <a:solidFill>
                  <a:srgbClr val="000000"/>
                </a:solidFill>
                <a:latin typeface="Arial"/>
              </a:rPr>
              <a:t> συμπίεση</a:t>
            </a:r>
            <a:endParaRPr b="0" lang="en-US" sz="1800" spc="-1" strike="noStrike">
              <a:solidFill>
                <a:srgbClr val="000000"/>
              </a:solidFill>
              <a:latin typeface="Arial"/>
            </a:endParaRPr>
          </a:p>
        </p:txBody>
      </p:sp>
      <p:sp>
        <p:nvSpPr>
          <p:cNvPr id="179" name="9 - TextBox"/>
          <p:cNvSpPr/>
          <p:nvPr/>
        </p:nvSpPr>
        <p:spPr>
          <a:xfrm>
            <a:off x="3636000" y="2501640"/>
            <a:ext cx="489636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το χρόνο αυτό, το έμβολο κινείται από το Κ.Ν.Σ. προς το Α.Ν.Σ.</a:t>
            </a:r>
            <a:endParaRPr b="0" lang="en-US" sz="1800" spc="-1" strike="noStrike">
              <a:solidFill>
                <a:srgbClr val="000000"/>
              </a:solidFill>
              <a:latin typeface="Arial"/>
            </a:endParaRPr>
          </a:p>
        </p:txBody>
      </p:sp>
      <p:pic>
        <p:nvPicPr>
          <p:cNvPr id="180" name="Picture 2" descr=""/>
          <p:cNvPicPr/>
          <p:nvPr/>
        </p:nvPicPr>
        <p:blipFill>
          <a:blip r:embed="rId1"/>
          <a:srcRect l="62824" t="0" r="0" b="0"/>
          <a:stretch/>
        </p:blipFill>
        <p:spPr>
          <a:xfrm>
            <a:off x="467640" y="1707480"/>
            <a:ext cx="1729800" cy="2592000"/>
          </a:xfrm>
          <a:prstGeom prst="rect">
            <a:avLst/>
          </a:prstGeom>
          <a:ln w="9525">
            <a:noFill/>
          </a:ln>
        </p:spPr>
      </p:pic>
    </p:spTree>
  </p:cSld>
  <p:transition>
    <p:pull dir="rd"/>
  </p:transition>
  <p:timing>
    <p:tnLst>
      <p:par>
        <p:cTn id="296" dur="indefinite" restart="never" nodeType="tmRoot">
          <p:childTnLst>
            <p:seq>
              <p:cTn id="297" dur="indefinite" nodeType="mainSeq">
                <p:childTnLst>
                  <p:par>
                    <p:cTn id="298" fill="hold">
                      <p:stCondLst>
                        <p:cond delay="indefinite"/>
                      </p:stCondLst>
                      <p:childTnLst>
                        <p:par>
                          <p:cTn id="299" fill="hold">
                            <p:stCondLst>
                              <p:cond delay="0"/>
                            </p:stCondLst>
                            <p:childTnLst>
                              <p:par>
                                <p:cTn id="300" nodeType="clickEffect" fill="hold" presetClass="entr" presetID="4" presetSubtype="16">
                                  <p:stCondLst>
                                    <p:cond delay="0"/>
                                  </p:stCondLst>
                                  <p:childTnLst>
                                    <p:set>
                                      <p:cBhvr>
                                        <p:cTn id="301" dur="1" fill="hold">
                                          <p:stCondLst>
                                            <p:cond delay="0"/>
                                          </p:stCondLst>
                                        </p:cTn>
                                        <p:tgtEl>
                                          <p:spTgt spid="178">
                                            <p:txEl>
                                              <p:pRg st="0" end="0"/>
                                            </p:txEl>
                                          </p:spTgt>
                                        </p:tgtEl>
                                        <p:attrNameLst>
                                          <p:attrName>style.visibility</p:attrName>
                                        </p:attrNameLst>
                                      </p:cBhvr>
                                      <p:to>
                                        <p:strVal val="visible"/>
                                      </p:to>
                                    </p:set>
                                    <p:animEffect filter="box(in)" transition="in">
                                      <p:cBhvr additive="repl">
                                        <p:cTn id="302" dur="500"/>
                                        <p:tgtEl>
                                          <p:spTgt spid="178">
                                            <p:txEl>
                                              <p:pRg st="0" end="0"/>
                                            </p:txEl>
                                          </p:spTgt>
                                        </p:tgtEl>
                                      </p:cBhvr>
                                    </p:animEffect>
                                  </p:childTnLst>
                                </p:cTn>
                              </p:par>
                            </p:childTnLst>
                          </p:cTn>
                        </p:par>
                      </p:childTnLst>
                    </p:cTn>
                  </p:par>
                  <p:par>
                    <p:cTn id="303" fill="hold">
                      <p:stCondLst>
                        <p:cond delay="indefinite"/>
                      </p:stCondLst>
                      <p:childTnLst>
                        <p:par>
                          <p:cTn id="304" fill="hold">
                            <p:stCondLst>
                              <p:cond delay="0"/>
                            </p:stCondLst>
                            <p:childTnLst>
                              <p:par>
                                <p:cTn id="305" nodeType="clickEffect" fill="hold" presetClass="entr" presetID="5" presetSubtype="10">
                                  <p:stCondLst>
                                    <p:cond delay="0"/>
                                  </p:stCondLst>
                                  <p:childTnLst>
                                    <p:set>
                                      <p:cBhvr>
                                        <p:cTn id="306" dur="1" fill="hold">
                                          <p:stCondLst>
                                            <p:cond delay="0"/>
                                          </p:stCondLst>
                                        </p:cTn>
                                        <p:tgtEl>
                                          <p:spTgt spid="179"/>
                                        </p:tgtEl>
                                        <p:attrNameLst>
                                          <p:attrName>style.visibility</p:attrName>
                                        </p:attrNameLst>
                                      </p:cBhvr>
                                      <p:to>
                                        <p:strVal val="visible"/>
                                      </p:to>
                                    </p:set>
                                    <p:animEffect filter="checkerboard(across)" transition="in">
                                      <p:cBhvr additive="repl">
                                        <p:cTn id="307" dur="500"/>
                                        <p:tgtEl>
                                          <p:spTgt spid="1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82"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ανόδου</a:t>
            </a:r>
            <a:r>
              <a:rPr b="0" lang="el-GR" sz="1800" spc="-1" strike="noStrike">
                <a:solidFill>
                  <a:srgbClr val="000000"/>
                </a:solidFill>
                <a:latin typeface="Arial"/>
              </a:rPr>
              <a:t>)</a:t>
            </a:r>
            <a:endParaRPr b="0" lang="en-US" sz="1800" spc="-1" strike="noStrike">
              <a:solidFill>
                <a:srgbClr val="000000"/>
              </a:solidFill>
              <a:latin typeface="Arial"/>
            </a:endParaRPr>
          </a:p>
        </p:txBody>
      </p:sp>
      <p:pic>
        <p:nvPicPr>
          <p:cNvPr id="183" name="Picture 2" descr=""/>
          <p:cNvPicPr/>
          <p:nvPr/>
        </p:nvPicPr>
        <p:blipFill>
          <a:blip r:embed="rId1"/>
          <a:srcRect l="62824" t="0" r="0" b="0"/>
          <a:stretch/>
        </p:blipFill>
        <p:spPr>
          <a:xfrm>
            <a:off x="467640" y="1707480"/>
            <a:ext cx="1729800" cy="2592000"/>
          </a:xfrm>
          <a:prstGeom prst="rect">
            <a:avLst/>
          </a:prstGeom>
          <a:ln w="9525">
            <a:noFill/>
          </a:ln>
        </p:spPr>
      </p:pic>
      <p:sp>
        <p:nvSpPr>
          <p:cNvPr id="184" name="7 - TextBox"/>
          <p:cNvSpPr/>
          <p:nvPr/>
        </p:nvSpPr>
        <p:spPr>
          <a:xfrm>
            <a:off x="2555640" y="1642680"/>
            <a:ext cx="6192360" cy="25585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το χρόνο αυτό, το έμβολο, κινούμενο από το Κ.Ν.Σ. προς το Α.Ν.Σ., στην περίπτωση εισαγωγής μίγματος αέρα-καυσίμου και καθώς οι θυρίδες (βαλβίδες) εισαγωγής και εξαγωγής είναι κλειστές, συμπιέζει το μίγμα και όταν φθάσει λίγο πριν το Α.Ν.Σ., δίνεται σπινθήρας και το μίγμα αναφλέγεται.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Από την καύση αυτή δημιουργούνται τα καυσαέρια, τα οποία πιέζουν το έμβολο να κινηθεί προς τα κάτω.</a:t>
            </a:r>
            <a:endParaRPr b="0" lang="en-US" sz="1800" spc="-1" strike="noStrike">
              <a:solidFill>
                <a:srgbClr val="000000"/>
              </a:solidFill>
              <a:latin typeface="Arial"/>
            </a:endParaRPr>
          </a:p>
        </p:txBody>
      </p:sp>
      <p:sp>
        <p:nvSpPr>
          <p:cNvPr id="185" name="10 - TextBox"/>
          <p:cNvSpPr/>
          <p:nvPr/>
        </p:nvSpPr>
        <p:spPr>
          <a:xfrm>
            <a:off x="3204000" y="1059480"/>
            <a:ext cx="4464000" cy="3639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Βενζινομηχανές - ΟΤΤΟ</a:t>
            </a:r>
            <a:endParaRPr b="0" lang="en-US" sz="1800" spc="-1" strike="noStrike">
              <a:solidFill>
                <a:srgbClr val="000000"/>
              </a:solidFill>
              <a:latin typeface="Arial"/>
            </a:endParaRPr>
          </a:p>
        </p:txBody>
      </p:sp>
    </p:spTree>
  </p:cSld>
  <p:transition>
    <p:pull dir="rd"/>
  </p:transition>
  <p:timing>
    <p:tnLst>
      <p:par>
        <p:cTn id="308" dur="indefinite" restart="never" nodeType="tmRoot">
          <p:childTnLst>
            <p:seq>
              <p:cTn id="309" dur="indefinite" nodeType="mainSeq">
                <p:childTnLst>
                  <p:par>
                    <p:cTn id="310" fill="hold">
                      <p:stCondLst>
                        <p:cond delay="indefinite"/>
                      </p:stCondLst>
                      <p:childTnLst>
                        <p:par>
                          <p:cTn id="311" fill="hold">
                            <p:stCondLst>
                              <p:cond delay="0"/>
                            </p:stCondLst>
                            <p:childTnLst>
                              <p:par>
                                <p:cTn id="312" nodeType="clickEffect" fill="hold" presetClass="entr" presetID="5" presetSubtype="10">
                                  <p:stCondLst>
                                    <p:cond delay="0"/>
                                  </p:stCondLst>
                                  <p:childTnLst>
                                    <p:set>
                                      <p:cBhvr>
                                        <p:cTn id="313" dur="1" fill="hold">
                                          <p:stCondLst>
                                            <p:cond delay="0"/>
                                          </p:stCondLst>
                                        </p:cTn>
                                        <p:tgtEl>
                                          <p:spTgt spid="184"/>
                                        </p:tgtEl>
                                        <p:attrNameLst>
                                          <p:attrName>style.visibility</p:attrName>
                                        </p:attrNameLst>
                                      </p:cBhvr>
                                      <p:to>
                                        <p:strVal val="visible"/>
                                      </p:to>
                                    </p:set>
                                    <p:animEffect filter="checkerboard(across)" transition="in">
                                      <p:cBhvr additive="repl">
                                        <p:cTn id="314" dur="500"/>
                                        <p:tgtEl>
                                          <p:spTgt spid="1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87"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0" lang="el-GR" sz="1800" spc="-1" strike="noStrike">
                <a:solidFill>
                  <a:srgbClr val="ff0000"/>
                </a:solidFill>
                <a:latin typeface="Arial"/>
              </a:rPr>
              <a:t>διαδρομή ανόδου</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88" name="7 - TextBox"/>
          <p:cNvSpPr/>
          <p:nvPr/>
        </p:nvSpPr>
        <p:spPr>
          <a:xfrm>
            <a:off x="2555640" y="1491480"/>
            <a:ext cx="6192360" cy="3107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Στην περίπτωση εισαγωγής μόνο αέρα, ενώ το έμβολο κινείται από το Κ.Ν.Σ. προς το Α.Ν.Σ., συμπιέζει τον αέρα ενώ οι θυρίδες ή οι βαλβίδες εισαγωγής και εξαγωγής, ανάλογα είναι κλειστές. Λίγο πριν το Α.Ν.Σ. εγχύεται το καύσιμο (πετρέλαιο DIESEL) μέσα στον κύλινδρο και αρχίζει η καύση του, μετά από αυτανάφλεξη και χωρίς την παρουσία ηλεκτρικού σπινθήρα.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Από την καύση αυτή δημιουργούνται τα καυσαέρια, τα οποία πιέζουν το έμβολο να κινηθεί προς τα κάτω, ολοκληρώνοντας έτσι τον κύκλο λειτουργίας του.</a:t>
            </a:r>
            <a:endParaRPr b="0" lang="en-US" sz="1800" spc="-1" strike="noStrike">
              <a:solidFill>
                <a:srgbClr val="000000"/>
              </a:solidFill>
              <a:latin typeface="Arial"/>
            </a:endParaRPr>
          </a:p>
        </p:txBody>
      </p:sp>
      <p:sp>
        <p:nvSpPr>
          <p:cNvPr id="189" name="5 - TextBox"/>
          <p:cNvSpPr/>
          <p:nvPr/>
        </p:nvSpPr>
        <p:spPr>
          <a:xfrm>
            <a:off x="3204000" y="1059480"/>
            <a:ext cx="4464000" cy="3639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Πετρελαιομηχανές - </a:t>
            </a:r>
            <a:r>
              <a:rPr b="0" lang="en-US" sz="1800" spc="-1" strike="noStrike">
                <a:solidFill>
                  <a:srgbClr val="000000"/>
                </a:solidFill>
                <a:latin typeface="Arial"/>
              </a:rPr>
              <a:t>DIESEL</a:t>
            </a:r>
            <a:endParaRPr b="0" lang="en-US" sz="1800" spc="-1" strike="noStrike">
              <a:solidFill>
                <a:srgbClr val="000000"/>
              </a:solidFill>
              <a:latin typeface="Arial"/>
            </a:endParaRPr>
          </a:p>
        </p:txBody>
      </p:sp>
      <p:pic>
        <p:nvPicPr>
          <p:cNvPr id="190" name="Picture 2" descr=""/>
          <p:cNvPicPr/>
          <p:nvPr/>
        </p:nvPicPr>
        <p:blipFill>
          <a:blip r:embed="rId1"/>
          <a:srcRect l="61497" t="0" r="0" b="0"/>
          <a:stretch/>
        </p:blipFill>
        <p:spPr>
          <a:xfrm>
            <a:off x="467640" y="1707480"/>
            <a:ext cx="1841400" cy="2592000"/>
          </a:xfrm>
          <a:prstGeom prst="rect">
            <a:avLst/>
          </a:prstGeom>
          <a:ln w="9525">
            <a:noFill/>
          </a:ln>
        </p:spPr>
      </p:pic>
    </p:spTree>
  </p:cSld>
  <p:transition>
    <p:pull dir="rd"/>
  </p:transition>
  <p:timing>
    <p:tnLst>
      <p:par>
        <p:cTn id="315" dur="indefinite" restart="never" nodeType="tmRoot">
          <p:childTnLst>
            <p:seq>
              <p:cTn id="316" dur="indefinite" nodeType="mainSeq">
                <p:childTnLst>
                  <p:par>
                    <p:cTn id="317" fill="hold">
                      <p:stCondLst>
                        <p:cond delay="indefinite"/>
                      </p:stCondLst>
                      <p:childTnLst>
                        <p:par>
                          <p:cTn id="318" fill="hold">
                            <p:stCondLst>
                              <p:cond delay="0"/>
                            </p:stCondLst>
                            <p:childTnLst>
                              <p:par>
                                <p:cTn id="319" nodeType="clickEffect" fill="hold" presetClass="entr" presetID="5" presetSubtype="10">
                                  <p:stCondLst>
                                    <p:cond delay="0"/>
                                  </p:stCondLst>
                                  <p:childTnLst>
                                    <p:set>
                                      <p:cBhvr>
                                        <p:cTn id="320" dur="1" fill="hold">
                                          <p:stCondLst>
                                            <p:cond delay="0"/>
                                          </p:stCondLst>
                                        </p:cTn>
                                        <p:tgtEl>
                                          <p:spTgt spid="188"/>
                                        </p:tgtEl>
                                        <p:attrNameLst>
                                          <p:attrName>style.visibility</p:attrName>
                                        </p:attrNameLst>
                                      </p:cBhvr>
                                      <p:to>
                                        <p:strVal val="visible"/>
                                      </p:to>
                                    </p:set>
                                    <p:animEffect filter="checkerboard(across)" transition="in">
                                      <p:cBhvr additive="repl">
                                        <p:cTn id="321" dur="500"/>
                                        <p:tgtEl>
                                          <p:spTgt spid="1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a:t>
            </a:r>
            <a:r>
              <a:rPr b="0" lang="en-US" sz="2300" spc="-1" strike="noStrike">
                <a:solidFill>
                  <a:srgbClr val="03495c"/>
                </a:solidFill>
                <a:latin typeface="Calibri"/>
              </a:rPr>
              <a:t>VS  </a:t>
            </a:r>
            <a:r>
              <a:rPr b="0" lang="el-GR" sz="2300" spc="-1" strike="noStrike">
                <a:solidFill>
                  <a:srgbClr val="03495c"/>
                </a:solidFill>
                <a:latin typeface="Calibri"/>
              </a:rPr>
              <a:t>Δίχρονοι κινητήρες</a:t>
            </a:r>
            <a:endParaRPr b="0" lang="en-US" sz="2300" spc="-1" strike="noStrike">
              <a:solidFill>
                <a:srgbClr val="000000"/>
              </a:solidFill>
              <a:latin typeface="Arial"/>
            </a:endParaRPr>
          </a:p>
        </p:txBody>
      </p:sp>
      <p:sp>
        <p:nvSpPr>
          <p:cNvPr id="192" name="7 - TextBox"/>
          <p:cNvSpPr/>
          <p:nvPr/>
        </p:nvSpPr>
        <p:spPr>
          <a:xfrm>
            <a:off x="467640" y="682560"/>
            <a:ext cx="8208720" cy="173556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pPr>
            <a:r>
              <a:rPr b="0" lang="el-GR" sz="1800" spc="-1" strike="noStrike">
                <a:solidFill>
                  <a:srgbClr val="000000"/>
                </a:solidFill>
                <a:latin typeface="Arial"/>
              </a:rPr>
              <a:t>Γενικά, ένας δίχρονος κινητήρας αποδίδει, στην περίπτωση συμπίεσης του μίγματος αέρα-καυσίμου, 40% έως 50% περισσότερη ισχύ αλλά και αυξημένους ρυπαντές, σε σχέση με τετράχρονο κινητήρα αντίστοιχων διαστάσεων και στροφών λειτουργίας. Έτσι, ένας τετράχρονος κινητήρας παρουσιάζει καλύτερη ποιότητα καύσης από έναν δίχρονο και συνεπώς, λιγότερους ρυπαντές.</a:t>
            </a:r>
            <a:endParaRPr b="0" lang="en-US" sz="1800" spc="-1" strike="noStrike">
              <a:solidFill>
                <a:srgbClr val="000000"/>
              </a:solidFill>
              <a:latin typeface="Arial"/>
            </a:endParaRPr>
          </a:p>
        </p:txBody>
      </p:sp>
      <p:sp>
        <p:nvSpPr>
          <p:cNvPr id="193" name="6 - TextBox"/>
          <p:cNvSpPr/>
          <p:nvPr/>
        </p:nvSpPr>
        <p:spPr>
          <a:xfrm>
            <a:off x="467640" y="2643840"/>
            <a:ext cx="8208720" cy="91260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pPr>
            <a:r>
              <a:rPr b="0" lang="el-GR" sz="1800" spc="-1" strike="noStrike">
                <a:solidFill>
                  <a:srgbClr val="000000"/>
                </a:solidFill>
                <a:latin typeface="Arial"/>
              </a:rPr>
              <a:t>Άρα, ο δίχρονος κινητήρας της ίδιας ισχύος περίπου σε σύγκριση με έναν τετράχρονο, είναι μικρότερου βάρους αλλά και μικρότερου κόστους κατασκευής.</a:t>
            </a:r>
            <a:endParaRPr b="0" lang="en-US" sz="1800" spc="-1" strike="noStrike">
              <a:solidFill>
                <a:srgbClr val="000000"/>
              </a:solidFill>
              <a:latin typeface="Arial"/>
            </a:endParaRPr>
          </a:p>
        </p:txBody>
      </p:sp>
      <p:sp>
        <p:nvSpPr>
          <p:cNvPr id="194" name="10 - TextBox"/>
          <p:cNvSpPr/>
          <p:nvPr/>
        </p:nvSpPr>
        <p:spPr>
          <a:xfrm>
            <a:off x="467640" y="3795840"/>
            <a:ext cx="8208720" cy="91260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pPr>
            <a:r>
              <a:rPr b="0" lang="el-GR" sz="1800" spc="-1" strike="noStrike">
                <a:solidFill>
                  <a:srgbClr val="000000"/>
                </a:solidFill>
                <a:latin typeface="Arial"/>
              </a:rPr>
              <a:t>Αντίθετα, η ειδική κατανάλωση καυσίμου και λαδιού λίπανσης του κινητήρα δηλ. η ανά μονάδα ισχύος και ώρα λειτουργίας κατανάλωση, είναι στους τετράχρονους κινητήρες κατά 15-20% μικρότερη.</a:t>
            </a:r>
            <a:endParaRPr b="0" lang="en-US" sz="1800" spc="-1" strike="noStrike">
              <a:solidFill>
                <a:srgbClr val="000000"/>
              </a:solidFill>
              <a:latin typeface="Arial"/>
            </a:endParaRPr>
          </a:p>
        </p:txBody>
      </p:sp>
    </p:spTree>
  </p:cSld>
  <p:transition>
    <p:pull dir="rd"/>
  </p:transition>
  <p:timing>
    <p:tnLst>
      <p:par>
        <p:cTn id="322" dur="indefinite" restart="never" nodeType="tmRoot">
          <p:childTnLst>
            <p:seq>
              <p:cTn id="323" dur="indefinite" nodeType="mainSeq">
                <p:childTnLst>
                  <p:par>
                    <p:cTn id="324" fill="hold">
                      <p:stCondLst>
                        <p:cond delay="indefinite"/>
                      </p:stCondLst>
                      <p:childTnLst>
                        <p:par>
                          <p:cTn id="325" fill="hold">
                            <p:stCondLst>
                              <p:cond delay="0"/>
                            </p:stCondLst>
                            <p:childTnLst>
                              <p:par>
                                <p:cTn id="326" nodeType="clickEffect" fill="hold" presetClass="entr" presetID="2" presetSubtype="4">
                                  <p:stCondLst>
                                    <p:cond delay="0"/>
                                  </p:stCondLst>
                                  <p:childTnLst>
                                    <p:set>
                                      <p:cBhvr>
                                        <p:cTn id="327" dur="1" fill="hold">
                                          <p:stCondLst>
                                            <p:cond delay="0"/>
                                          </p:stCondLst>
                                        </p:cTn>
                                        <p:tgtEl>
                                          <p:spTgt spid="192"/>
                                        </p:tgtEl>
                                        <p:attrNameLst>
                                          <p:attrName>style.visibility</p:attrName>
                                        </p:attrNameLst>
                                      </p:cBhvr>
                                      <p:to>
                                        <p:strVal val="visible"/>
                                      </p:to>
                                    </p:set>
                                    <p:anim calcmode="lin" valueType="num">
                                      <p:cBhvr additive="repl">
                                        <p:cTn id="328" dur="500" fill="hold"/>
                                        <p:tgtEl>
                                          <p:spTgt spid="192"/>
                                        </p:tgtEl>
                                        <p:attrNameLst>
                                          <p:attrName>ppt_x</p:attrName>
                                        </p:attrNameLst>
                                      </p:cBhvr>
                                      <p:tavLst>
                                        <p:tav tm="0">
                                          <p:val>
                                            <p:strVal val="#ppt_x"/>
                                          </p:val>
                                        </p:tav>
                                        <p:tav tm="100000">
                                          <p:val>
                                            <p:strVal val="#ppt_x"/>
                                          </p:val>
                                        </p:tav>
                                      </p:tavLst>
                                    </p:anim>
                                    <p:anim calcmode="lin" valueType="num">
                                      <p:cBhvr additive="repl">
                                        <p:cTn id="329" dur="500" fill="hold"/>
                                        <p:tgtEl>
                                          <p:spTgt spid="192"/>
                                        </p:tgtEl>
                                        <p:attrNameLst>
                                          <p:attrName>ppt_y</p:attrName>
                                        </p:attrNameLst>
                                      </p:cBhvr>
                                      <p:tavLst>
                                        <p:tav tm="0">
                                          <p:val>
                                            <p:strVal val="1+#ppt_h/2"/>
                                          </p:val>
                                        </p:tav>
                                        <p:tav tm="100000">
                                          <p:val>
                                            <p:strVal val="#ppt_y"/>
                                          </p:val>
                                        </p:tav>
                                      </p:tavLst>
                                    </p:anim>
                                  </p:childTnLst>
                                </p:cTn>
                              </p:par>
                            </p:childTnLst>
                          </p:cTn>
                        </p:par>
                      </p:childTnLst>
                    </p:cTn>
                  </p:par>
                  <p:par>
                    <p:cTn id="330" fill="hold">
                      <p:stCondLst>
                        <p:cond delay="indefinite"/>
                      </p:stCondLst>
                      <p:childTnLst>
                        <p:par>
                          <p:cTn id="331" fill="hold">
                            <p:stCondLst>
                              <p:cond delay="0"/>
                            </p:stCondLst>
                            <p:childTnLst>
                              <p:par>
                                <p:cTn id="332" nodeType="clickEffect" fill="hold" presetClass="entr" presetID="2" presetSubtype="4">
                                  <p:stCondLst>
                                    <p:cond delay="0"/>
                                  </p:stCondLst>
                                  <p:childTnLst>
                                    <p:set>
                                      <p:cBhvr>
                                        <p:cTn id="333" dur="1" fill="hold">
                                          <p:stCondLst>
                                            <p:cond delay="0"/>
                                          </p:stCondLst>
                                        </p:cTn>
                                        <p:tgtEl>
                                          <p:spTgt spid="193"/>
                                        </p:tgtEl>
                                        <p:attrNameLst>
                                          <p:attrName>style.visibility</p:attrName>
                                        </p:attrNameLst>
                                      </p:cBhvr>
                                      <p:to>
                                        <p:strVal val="visible"/>
                                      </p:to>
                                    </p:set>
                                    <p:anim calcmode="lin" valueType="num">
                                      <p:cBhvr additive="repl">
                                        <p:cTn id="334" dur="500" fill="hold"/>
                                        <p:tgtEl>
                                          <p:spTgt spid="193"/>
                                        </p:tgtEl>
                                        <p:attrNameLst>
                                          <p:attrName>ppt_x</p:attrName>
                                        </p:attrNameLst>
                                      </p:cBhvr>
                                      <p:tavLst>
                                        <p:tav tm="0">
                                          <p:val>
                                            <p:strVal val="#ppt_x"/>
                                          </p:val>
                                        </p:tav>
                                        <p:tav tm="100000">
                                          <p:val>
                                            <p:strVal val="#ppt_x"/>
                                          </p:val>
                                        </p:tav>
                                      </p:tavLst>
                                    </p:anim>
                                    <p:anim calcmode="lin" valueType="num">
                                      <p:cBhvr additive="repl">
                                        <p:cTn id="335" dur="500" fill="hold"/>
                                        <p:tgtEl>
                                          <p:spTgt spid="193"/>
                                        </p:tgtEl>
                                        <p:attrNameLst>
                                          <p:attrName>ppt_y</p:attrName>
                                        </p:attrNameLst>
                                      </p:cBhvr>
                                      <p:tavLst>
                                        <p:tav tm="0">
                                          <p:val>
                                            <p:strVal val="1+#ppt_h/2"/>
                                          </p:val>
                                        </p:tav>
                                        <p:tav tm="100000">
                                          <p:val>
                                            <p:strVal val="#ppt_y"/>
                                          </p:val>
                                        </p:tav>
                                      </p:tavLst>
                                    </p:anim>
                                  </p:childTnLst>
                                </p:cTn>
                              </p:par>
                            </p:childTnLst>
                          </p:cTn>
                        </p:par>
                      </p:childTnLst>
                    </p:cTn>
                  </p:par>
                  <p:par>
                    <p:cTn id="336" fill="hold">
                      <p:stCondLst>
                        <p:cond delay="indefinite"/>
                      </p:stCondLst>
                      <p:childTnLst>
                        <p:par>
                          <p:cTn id="337" fill="hold">
                            <p:stCondLst>
                              <p:cond delay="0"/>
                            </p:stCondLst>
                            <p:childTnLst>
                              <p:par>
                                <p:cTn id="338" nodeType="clickEffect" fill="hold" presetClass="entr" presetID="2" presetSubtype="4">
                                  <p:stCondLst>
                                    <p:cond delay="0"/>
                                  </p:stCondLst>
                                  <p:childTnLst>
                                    <p:set>
                                      <p:cBhvr>
                                        <p:cTn id="339" dur="1" fill="hold">
                                          <p:stCondLst>
                                            <p:cond delay="0"/>
                                          </p:stCondLst>
                                        </p:cTn>
                                        <p:tgtEl>
                                          <p:spTgt spid="194"/>
                                        </p:tgtEl>
                                        <p:attrNameLst>
                                          <p:attrName>style.visibility</p:attrName>
                                        </p:attrNameLst>
                                      </p:cBhvr>
                                      <p:to>
                                        <p:strVal val="visible"/>
                                      </p:to>
                                    </p:set>
                                    <p:anim calcmode="lin" valueType="num">
                                      <p:cBhvr additive="repl">
                                        <p:cTn id="340" dur="500" fill="hold"/>
                                        <p:tgtEl>
                                          <p:spTgt spid="194"/>
                                        </p:tgtEl>
                                        <p:attrNameLst>
                                          <p:attrName>ppt_x</p:attrName>
                                        </p:attrNameLst>
                                      </p:cBhvr>
                                      <p:tavLst>
                                        <p:tav tm="0">
                                          <p:val>
                                            <p:strVal val="#ppt_x"/>
                                          </p:val>
                                        </p:tav>
                                        <p:tav tm="100000">
                                          <p:val>
                                            <p:strVal val="#ppt_x"/>
                                          </p:val>
                                        </p:tav>
                                      </p:tavLst>
                                    </p:anim>
                                    <p:anim calcmode="lin" valueType="num">
                                      <p:cBhvr additive="repl">
                                        <p:cTn id="341" dur="500" fill="hold"/>
                                        <p:tgtEl>
                                          <p:spTgt spid="1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Περιγραφή βασικής λειτουργίας των Μ.Ε.Κ.</a:t>
            </a:r>
            <a:endParaRPr b="0" lang="en-US" sz="2300" spc="-1" strike="noStrike">
              <a:solidFill>
                <a:srgbClr val="000000"/>
              </a:solidFill>
              <a:latin typeface="Arial"/>
            </a:endParaRPr>
          </a:p>
        </p:txBody>
      </p:sp>
      <p:sp>
        <p:nvSpPr>
          <p:cNvPr id="196" name="11 - Ορθογώνιο"/>
          <p:cNvSpPr/>
          <p:nvPr/>
        </p:nvSpPr>
        <p:spPr>
          <a:xfrm>
            <a:off x="1547640" y="1563480"/>
            <a:ext cx="5814000" cy="394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000" spc="-1" strike="noStrike">
                <a:solidFill>
                  <a:srgbClr val="000000"/>
                </a:solidFill>
                <a:latin typeface="Arial"/>
              </a:rPr>
              <a:t>Τ Ε Λ Ο Σ</a:t>
            </a:r>
            <a:endParaRPr b="0" lang="en-US" sz="2000" spc="-1" strike="noStrike">
              <a:solidFill>
                <a:srgbClr val="000000"/>
              </a:solidFill>
              <a:latin typeface="Arial"/>
            </a:endParaRPr>
          </a:p>
        </p:txBody>
      </p:sp>
      <p:sp>
        <p:nvSpPr>
          <p:cNvPr id="197" name="15 - Τόξο"/>
          <p:cNvSpPr/>
          <p:nvPr/>
        </p:nvSpPr>
        <p:spPr>
          <a:xfrm>
            <a:off x="2915640" y="1995840"/>
            <a:ext cx="2376000" cy="359640"/>
          </a:xfrm>
          <a:prstGeom prst="arc">
            <a:avLst>
              <a:gd name="adj1" fmla="val 12076736"/>
              <a:gd name="adj2" fmla="val 0"/>
            </a:avLst>
          </a:prstGeom>
          <a:noFill/>
          <a:ln w="12700">
            <a:solidFill>
              <a:srgbClr val="095294"/>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Tree>
  </p:cSld>
  <p:transition>
    <p:pull dir="rd"/>
  </p:transition>
  <p:timing>
    <p:tnLst>
      <p:par>
        <p:cTn id="342" dur="indefinite" restart="never" nodeType="tmRoot">
          <p:childTnLst>
            <p:seq>
              <p:cTn id="343" dur="indefinite" nodeType="mainSeq">
                <p:childTnLst>
                  <p:par>
                    <p:cTn id="344" fill="hold">
                      <p:stCondLst>
                        <p:cond delay="0"/>
                      </p:stCondLst>
                      <p:childTnLst>
                        <p:par>
                          <p:cTn id="345" fill="hold">
                            <p:stCondLst>
                              <p:cond delay="0"/>
                            </p:stCondLst>
                            <p:childTnLst>
                              <p:par>
                                <p:cTn id="346" nodeType="withEffect" fill="hold" presetClass="entr" presetID="29">
                                  <p:stCondLst>
                                    <p:cond delay="0"/>
                                  </p:stCondLst>
                                  <p:childTnLst>
                                    <p:set>
                                      <p:cBhvr>
                                        <p:cTn id="347" dur="1" fill="hold">
                                          <p:stCondLst>
                                            <p:cond delay="0"/>
                                          </p:stCondLst>
                                        </p:cTn>
                                        <p:tgtEl>
                                          <p:spTgt spid="196"/>
                                        </p:tgtEl>
                                        <p:attrNameLst>
                                          <p:attrName>style.visibility</p:attrName>
                                        </p:attrNameLst>
                                      </p:cBhvr>
                                      <p:to>
                                        <p:strVal val="visible"/>
                                      </p:to>
                                    </p:set>
                                    <p:anim calcmode="lin" valueType="num">
                                      <p:cBhvr additive="repl">
                                        <p:cTn id="348" dur="1000" fill="hold"/>
                                        <p:tgtEl>
                                          <p:spTgt spid="196"/>
                                        </p:tgtEl>
                                        <p:attrNameLst>
                                          <p:attrName>ppt_x</p:attrName>
                                        </p:attrNameLst>
                                      </p:cBhvr>
                                      <p:tavLst>
                                        <p:tav tm="0">
                                          <p:val>
                                            <p:strVal val="#ppt_x-.2"/>
                                          </p:val>
                                        </p:tav>
                                        <p:tav tm="100000">
                                          <p:val>
                                            <p:strVal val="#ppt_x"/>
                                          </p:val>
                                        </p:tav>
                                      </p:tavLst>
                                    </p:anim>
                                    <p:anim calcmode="lin" valueType="num">
                                      <p:cBhvr additive="repl">
                                        <p:cTn id="349" dur="1000" fill="hold"/>
                                        <p:tgtEl>
                                          <p:spTgt spid="196"/>
                                        </p:tgtEl>
                                        <p:attrNameLst>
                                          <p:attrName>ppt_y</p:attrName>
                                        </p:attrNameLst>
                                      </p:cBhvr>
                                      <p:tavLst>
                                        <p:tav tm="0">
                                          <p:val>
                                            <p:strVal val="#ppt_y"/>
                                          </p:val>
                                        </p:tav>
                                        <p:tav tm="100000">
                                          <p:val>
                                            <p:strVal val="#ppt_y"/>
                                          </p:val>
                                        </p:tav>
                                      </p:tavLst>
                                    </p:anim>
                                    <p:animEffect filter="wipe(right)" transition="in">
                                      <p:cBhvr additive="repl">
                                        <p:cTn id="350" dur="1000"/>
                                        <p:tgtEl>
                                          <p:spTgt spid="196"/>
                                        </p:tgtEl>
                                      </p:cBhvr>
                                    </p:animEffect>
                                  </p:childTnLst>
                                </p:cTn>
                              </p:par>
                              <p:par>
                                <p:cTn id="351" nodeType="withEffect" fill="hold" presetClass="entr" presetID="26">
                                  <p:stCondLst>
                                    <p:cond delay="0"/>
                                  </p:stCondLst>
                                  <p:childTnLst>
                                    <p:set>
                                      <p:cBhvr>
                                        <p:cTn id="352" dur="1" fill="hold">
                                          <p:stCondLst>
                                            <p:cond delay="0"/>
                                          </p:stCondLst>
                                        </p:cTn>
                                        <p:tgtEl>
                                          <p:spTgt spid="197"/>
                                        </p:tgtEl>
                                        <p:attrNameLst>
                                          <p:attrName>style.visibility</p:attrName>
                                        </p:attrNameLst>
                                      </p:cBhvr>
                                      <p:to>
                                        <p:strVal val="visible"/>
                                      </p:to>
                                    </p:set>
                                    <p:animEffect filter="wipe(down)" transition="in">
                                      <p:cBhvr additive="repl">
                                        <p:cTn id="353" dur="580">
                                          <p:stCondLst>
                                            <p:cond delay="0"/>
                                          </p:stCondLst>
                                        </p:cTn>
                                        <p:tgtEl>
                                          <p:spTgt spid="197"/>
                                        </p:tgtEl>
                                      </p:cBhvr>
                                    </p:animEffect>
                                    <p:anim calcmode="lin" valueType="num">
                                      <p:cBhvr additive="repl">
                                        <p:cTn id="354" dur="1822">
                                          <p:stCondLst>
                                            <p:cond delay="0"/>
                                          </p:stCondLst>
                                        </p:cTn>
                                        <p:tgtEl>
                                          <p:spTgt spid="197"/>
                                        </p:tgtEl>
                                        <p:attrNameLst>
                                          <p:attrName>ppt_x</p:attrName>
                                        </p:attrNameLst>
                                      </p:cBhvr>
                                      <p:tavLst>
                                        <p:tav tm="0">
                                          <p:val>
                                            <p:strVal val="#ppt_x-0.25"/>
                                          </p:val>
                                        </p:tav>
                                        <p:tav tm="100000">
                                          <p:val>
                                            <p:strVal val="#ppt_x"/>
                                          </p:val>
                                        </p:tav>
                                      </p:tavLst>
                                    </p:anim>
                                    <p:anim calcmode="lin" valueType="num">
                                      <p:cBhvr additive="repl">
                                        <p:cTn id="355" dur="664">
                                          <p:stCondLst>
                                            <p:cond delay="0"/>
                                          </p:stCondLst>
                                        </p:cTn>
                                        <p:tgtEl>
                                          <p:spTgt spid="197"/>
                                        </p:tgtEl>
                                        <p:attrNameLst>
                                          <p:attrName>ppt_y</p:attrName>
                                        </p:attrNameLst>
                                      </p:cBhvr>
                                      <p:tavLst>
                                        <p:tav fmla="y-sin(pi*$)/3" tm="0">
                                          <p:val>
                                            <p:fltVal val="0.5"/>
                                          </p:val>
                                        </p:tav>
                                        <p:tav fmla="y-sin(pi*$)/3" tm="100000">
                                          <p:val>
                                            <p:fltVal val="1"/>
                                          </p:val>
                                        </p:tav>
                                      </p:tavLst>
                                    </p:anim>
                                    <p:anim calcmode="lin" valueType="num">
                                      <p:cBhvr additive="repl">
                                        <p:cTn id="356" dur="664">
                                          <p:stCondLst>
                                            <p:cond delay="664"/>
                                          </p:stCondLst>
                                        </p:cTn>
                                        <p:tgtEl>
                                          <p:spTgt spid="197"/>
                                        </p:tgtEl>
                                        <p:attrNameLst>
                                          <p:attrName>ppt_y</p:attrName>
                                        </p:attrNameLst>
                                      </p:cBhvr>
                                      <p:tavLst>
                                        <p:tav fmla="y-sin(pi*$)/9" tm="0">
                                          <p:val>
                                            <p:fltVal val="0"/>
                                          </p:val>
                                        </p:tav>
                                        <p:tav fmla="y-sin(pi*$)/9" tm="100000">
                                          <p:val>
                                            <p:fltVal val="1"/>
                                          </p:val>
                                        </p:tav>
                                      </p:tavLst>
                                    </p:anim>
                                    <p:anim calcmode="lin" valueType="num">
                                      <p:cBhvr additive="repl">
                                        <p:cTn id="357" dur="332">
                                          <p:stCondLst>
                                            <p:cond delay="1324"/>
                                          </p:stCondLst>
                                        </p:cTn>
                                        <p:tgtEl>
                                          <p:spTgt spid="197"/>
                                        </p:tgtEl>
                                        <p:attrNameLst>
                                          <p:attrName>ppt_y</p:attrName>
                                        </p:attrNameLst>
                                      </p:cBhvr>
                                      <p:tavLst>
                                        <p:tav fmla="y-sin(pi*$)/27" tm="0">
                                          <p:val>
                                            <p:fltVal val="0"/>
                                          </p:val>
                                        </p:tav>
                                        <p:tav fmla="y-sin(pi*$)/27" tm="100000">
                                          <p:val>
                                            <p:fltVal val="1"/>
                                          </p:val>
                                        </p:tav>
                                      </p:tavLst>
                                    </p:anim>
                                    <p:anim calcmode="lin" valueType="num">
                                      <p:cBhvr additive="repl">
                                        <p:cTn id="358" dur="164">
                                          <p:stCondLst>
                                            <p:cond delay="1656"/>
                                          </p:stCondLst>
                                        </p:cTn>
                                        <p:tgtEl>
                                          <p:spTgt spid="197"/>
                                        </p:tgtEl>
                                        <p:attrNameLst>
                                          <p:attrName>ppt_y</p:attrName>
                                        </p:attrNameLst>
                                      </p:cBhvr>
                                      <p:tavLst>
                                        <p:tav fmla="y-sin(pi*$)/81" tm="0">
                                          <p:val>
                                            <p:fltVal val="0"/>
                                          </p:val>
                                        </p:tav>
                                        <p:tav fmla="y-sin(pi*$)/81" tm="100000">
                                          <p:val>
                                            <p:fltVal val="1"/>
                                          </p:val>
                                        </p:tav>
                                      </p:tavLst>
                                    </p:anim>
                                    <p:animScale>
                                      <p:cBhvr>
                                        <p:cTn id="359" dur="26" fill="hold">
                                          <p:stCondLst>
                                            <p:cond delay="650"/>
                                          </p:stCondLst>
                                        </p:cTn>
                                        <p:tgtEl>
                                          <p:spTgt spid="197"/>
                                        </p:tgtEl>
                                      </p:cBhvr>
                                      <p:to x="100000" y="60000"/>
                                    </p:animScale>
                                    <p:animScale>
                                      <p:cBhvr>
                                        <p:cTn id="360" dur="166" fill="hold">
                                          <p:stCondLst>
                                            <p:cond delay="676"/>
                                          </p:stCondLst>
                                        </p:cTn>
                                        <p:tgtEl>
                                          <p:spTgt spid="197"/>
                                        </p:tgtEl>
                                      </p:cBhvr>
                                      <p:to x="100000" y="100000"/>
                                    </p:animScale>
                                    <p:animScale>
                                      <p:cBhvr>
                                        <p:cTn id="361" dur="26" fill="hold">
                                          <p:stCondLst>
                                            <p:cond delay="1312"/>
                                          </p:stCondLst>
                                        </p:cTn>
                                        <p:tgtEl>
                                          <p:spTgt spid="197"/>
                                        </p:tgtEl>
                                      </p:cBhvr>
                                      <p:to x="100000" y="80000"/>
                                    </p:animScale>
                                    <p:animScale>
                                      <p:cBhvr>
                                        <p:cTn id="362" dur="166" fill="hold">
                                          <p:stCondLst>
                                            <p:cond delay="1338"/>
                                          </p:stCondLst>
                                        </p:cTn>
                                        <p:tgtEl>
                                          <p:spTgt spid="197"/>
                                        </p:tgtEl>
                                      </p:cBhvr>
                                      <p:to x="100000" y="100000"/>
                                    </p:animScale>
                                    <p:animScale>
                                      <p:cBhvr>
                                        <p:cTn id="363" dur="26" fill="hold">
                                          <p:stCondLst>
                                            <p:cond delay="1642"/>
                                          </p:stCondLst>
                                        </p:cTn>
                                        <p:tgtEl>
                                          <p:spTgt spid="197"/>
                                        </p:tgtEl>
                                      </p:cBhvr>
                                      <p:to x="100000" y="90000"/>
                                    </p:animScale>
                                    <p:animScale>
                                      <p:cBhvr>
                                        <p:cTn id="364" dur="166" fill="hold">
                                          <p:stCondLst>
                                            <p:cond delay="1668"/>
                                          </p:stCondLst>
                                        </p:cTn>
                                        <p:tgtEl>
                                          <p:spTgt spid="197"/>
                                        </p:tgtEl>
                                      </p:cBhvr>
                                      <p:to x="100000" y="100000"/>
                                    </p:animScale>
                                    <p:animScale>
                                      <p:cBhvr>
                                        <p:cTn id="365" dur="26" fill="hold">
                                          <p:stCondLst>
                                            <p:cond delay="1808"/>
                                          </p:stCondLst>
                                        </p:cTn>
                                        <p:tgtEl>
                                          <p:spTgt spid="197"/>
                                        </p:tgtEl>
                                      </p:cBhvr>
                                      <p:to x="100000" y="95000"/>
                                    </p:animScale>
                                    <p:animScale>
                                      <p:cBhvr>
                                        <p:cTn id="366" dur="166" fill="hold">
                                          <p:stCondLst>
                                            <p:cond delay="1834"/>
                                          </p:stCondLst>
                                        </p:cTn>
                                        <p:tgtEl>
                                          <p:spTgt spid="197"/>
                                        </p:tgtEl>
                                      </p:cBhvr>
                                      <p:to x="100000" y="100000"/>
                                    </p:animScale>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98" name="8 - TextBox"/>
          <p:cNvSpPr/>
          <p:nvPr/>
        </p:nvSpPr>
        <p:spPr>
          <a:xfrm>
            <a:off x="539640" y="699480"/>
            <a:ext cx="8136720" cy="1186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Στους τετράχρονους κινητήρες, οι τέσσερις χρόνοι λειτουργίας του εμβόλου είναι αυτοί οι οποίοι χαρακτηρίζουν την κάθε διαδρομή του.</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nSpc>
                <a:spcPct val="100000"/>
              </a:lnSpc>
            </a:pPr>
            <a:r>
              <a:rPr b="0" lang="el-GR" sz="1800" spc="-1" strike="noStrike">
                <a:solidFill>
                  <a:srgbClr val="000000"/>
                </a:solidFill>
                <a:latin typeface="Arial"/>
              </a:rPr>
              <a:t>Αναλυτικά: οι τέσσερις χρόνοι λειτουργίας του εμβόλου είναι οι ακόλουθοι:</a:t>
            </a:r>
            <a:endParaRPr b="0" lang="en-US" sz="1800" spc="-1" strike="noStrike">
              <a:solidFill>
                <a:srgbClr val="000000"/>
              </a:solidFill>
              <a:latin typeface="Arial"/>
            </a:endParaRPr>
          </a:p>
        </p:txBody>
      </p:sp>
      <p:sp>
        <p:nvSpPr>
          <p:cNvPr id="99" name="7 - TextBox"/>
          <p:cNvSpPr/>
          <p:nvPr/>
        </p:nvSpPr>
        <p:spPr>
          <a:xfrm>
            <a:off x="827640" y="2139840"/>
            <a:ext cx="7272360" cy="187272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εισαγωγή</a:t>
            </a:r>
            <a:r>
              <a:rPr b="0" lang="el-GR" sz="1800" spc="-1" strike="noStrike">
                <a:solidFill>
                  <a:srgbClr val="000000"/>
                </a:solidFill>
                <a:latin typeface="Arial"/>
              </a:rPr>
              <a:t>)</a:t>
            </a:r>
            <a:endParaRPr b="0" lang="en-US" sz="1800" spc="-1" strike="noStrike">
              <a:solidFill>
                <a:srgbClr val="000000"/>
              </a:solidFill>
              <a:latin typeface="Arial"/>
            </a:endParaRPr>
          </a:p>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συμπίεση</a:t>
            </a:r>
            <a:r>
              <a:rPr b="0" lang="el-GR" sz="1800" spc="-1" strike="noStrike">
                <a:solidFill>
                  <a:srgbClr val="000000"/>
                </a:solidFill>
                <a:latin typeface="Arial"/>
              </a:rPr>
              <a:t>)</a:t>
            </a:r>
            <a:endParaRPr b="0" lang="en-US" sz="1800" spc="-1" strike="noStrike">
              <a:solidFill>
                <a:srgbClr val="000000"/>
              </a:solidFill>
              <a:latin typeface="Arial"/>
            </a:endParaRPr>
          </a:p>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3</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καύση – εκτόνωση</a:t>
            </a:r>
            <a:r>
              <a:rPr b="0" lang="el-GR" sz="1800" spc="-1" strike="noStrike">
                <a:solidFill>
                  <a:srgbClr val="000000"/>
                </a:solidFill>
                <a:latin typeface="Arial"/>
              </a:rPr>
              <a:t>)</a:t>
            </a:r>
            <a:endParaRPr b="0" lang="en-US" sz="1800" spc="-1" strike="noStrike">
              <a:solidFill>
                <a:srgbClr val="000000"/>
              </a:solidFill>
              <a:latin typeface="Arial"/>
            </a:endParaRPr>
          </a:p>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4</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εξαγωγή</a:t>
            </a:r>
            <a:r>
              <a:rPr b="0" lang="el-GR" sz="1800" spc="-1" strike="noStrike">
                <a:solidFill>
                  <a:srgbClr val="000000"/>
                </a:solidFill>
                <a:latin typeface="Arial"/>
              </a:rPr>
              <a:t>)</a:t>
            </a:r>
            <a:endParaRPr b="0" lang="en-US" sz="1800" spc="-1" strike="noStrike">
              <a:solidFill>
                <a:srgbClr val="000000"/>
              </a:solidFill>
              <a:latin typeface="Arial"/>
            </a:endParaRPr>
          </a:p>
        </p:txBody>
      </p:sp>
    </p:spTree>
  </p:cSld>
  <p:transition>
    <p:pull dir="rd"/>
  </p:transition>
  <p:timing>
    <p:tnLst>
      <p:par>
        <p:cTn id="43" dur="indefinite" restart="never" nodeType="tmRoot">
          <p:childTnLst>
            <p:seq>
              <p:cTn id="44" dur="indefinite" nodeType="mainSeq">
                <p:childTnLst>
                  <p:par>
                    <p:cTn id="45" fill="hold">
                      <p:stCondLst>
                        <p:cond delay="indefinite"/>
                      </p:stCondLst>
                      <p:childTnLst>
                        <p:par>
                          <p:cTn id="46" fill="hold">
                            <p:stCondLst>
                              <p:cond delay="0"/>
                            </p:stCondLst>
                            <p:childTnLst>
                              <p:par>
                                <p:cTn id="47" nodeType="clickEffect" fill="hold" presetClass="entr" presetID="4" presetSubtype="16">
                                  <p:stCondLst>
                                    <p:cond delay="0"/>
                                  </p:stCondLst>
                                  <p:childTnLst>
                                    <p:set>
                                      <p:cBhvr>
                                        <p:cTn id="48" dur="1" fill="hold">
                                          <p:stCondLst>
                                            <p:cond delay="0"/>
                                          </p:stCondLst>
                                        </p:cTn>
                                        <p:tgtEl>
                                          <p:spTgt spid="98">
                                            <p:txEl>
                                              <p:pRg st="2" end="2"/>
                                            </p:txEl>
                                          </p:spTgt>
                                        </p:tgtEl>
                                        <p:attrNameLst>
                                          <p:attrName>style.visibility</p:attrName>
                                        </p:attrNameLst>
                                      </p:cBhvr>
                                      <p:to>
                                        <p:strVal val="visible"/>
                                      </p:to>
                                    </p:set>
                                    <p:animEffect filter="box(in)" transition="in">
                                      <p:cBhvr additive="repl">
                                        <p:cTn id="49" dur="500"/>
                                        <p:tgtEl>
                                          <p:spTgt spid="98">
                                            <p:txEl>
                                              <p:pRg st="2" end="2"/>
                                            </p:txEl>
                                          </p:spTgt>
                                        </p:tgtEl>
                                      </p:cBhvr>
                                    </p:animEffect>
                                  </p:childTnLst>
                                </p:cTn>
                              </p:par>
                            </p:childTnLst>
                          </p:cTn>
                        </p:par>
                      </p:childTnLst>
                    </p:cTn>
                  </p:par>
                  <p:par>
                    <p:cTn id="50" fill="hold">
                      <p:stCondLst>
                        <p:cond delay="indefinite"/>
                      </p:stCondLst>
                      <p:childTnLst>
                        <p:par>
                          <p:cTn id="51" fill="hold">
                            <p:stCondLst>
                              <p:cond delay="0"/>
                            </p:stCondLst>
                            <p:childTnLst>
                              <p:par>
                                <p:cTn id="52" nodeType="clickEffect" fill="hold" presetClass="entr" presetID="29">
                                  <p:stCondLst>
                                    <p:cond delay="0"/>
                                  </p:stCondLst>
                                  <p:childTnLst>
                                    <p:set>
                                      <p:cBhvr>
                                        <p:cTn id="53" dur="1" fill="hold">
                                          <p:stCondLst>
                                            <p:cond delay="0"/>
                                          </p:stCondLst>
                                        </p:cTn>
                                        <p:tgtEl>
                                          <p:spTgt spid="99">
                                            <p:txEl>
                                              <p:pRg st="0" end="0"/>
                                            </p:txEl>
                                          </p:spTgt>
                                        </p:tgtEl>
                                        <p:attrNameLst>
                                          <p:attrName>style.visibility</p:attrName>
                                        </p:attrNameLst>
                                      </p:cBhvr>
                                      <p:to>
                                        <p:strVal val="visible"/>
                                      </p:to>
                                    </p:set>
                                    <p:anim calcmode="lin" valueType="num">
                                      <p:cBhvr additive="repl">
                                        <p:cTn id="54" dur="500" fill="hold"/>
                                        <p:tgtEl>
                                          <p:spTgt spid="99">
                                            <p:txEl>
                                              <p:pRg st="0" end="0"/>
                                            </p:txEl>
                                          </p:spTgt>
                                        </p:tgtEl>
                                        <p:attrNameLst>
                                          <p:attrName>ppt_x</p:attrName>
                                        </p:attrNameLst>
                                      </p:cBhvr>
                                      <p:tavLst>
                                        <p:tav tm="0">
                                          <p:val>
                                            <p:strVal val="#ppt_x-.2"/>
                                          </p:val>
                                        </p:tav>
                                        <p:tav tm="100000">
                                          <p:val>
                                            <p:strVal val="#ppt_x"/>
                                          </p:val>
                                        </p:tav>
                                      </p:tavLst>
                                    </p:anim>
                                    <p:anim calcmode="lin" valueType="num">
                                      <p:cBhvr additive="repl">
                                        <p:cTn id="55" dur="500" fill="hold"/>
                                        <p:tgtEl>
                                          <p:spTgt spid="99">
                                            <p:txEl>
                                              <p:pRg st="0" end="0"/>
                                            </p:txEl>
                                          </p:spTgt>
                                        </p:tgtEl>
                                        <p:attrNameLst>
                                          <p:attrName>ppt_y</p:attrName>
                                        </p:attrNameLst>
                                      </p:cBhvr>
                                      <p:tavLst>
                                        <p:tav tm="0">
                                          <p:val>
                                            <p:strVal val="#ppt_y"/>
                                          </p:val>
                                        </p:tav>
                                        <p:tav tm="100000">
                                          <p:val>
                                            <p:strVal val="#ppt_y"/>
                                          </p:val>
                                        </p:tav>
                                      </p:tavLst>
                                    </p:anim>
                                    <p:animEffect filter="wipe(right)" transition="in">
                                      <p:cBhvr additive="repl">
                                        <p:cTn id="56" dur="500"/>
                                        <p:tgtEl>
                                          <p:spTgt spid="99">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nodeType="clickEffect" fill="hold" presetClass="entr" presetID="29">
                                  <p:stCondLst>
                                    <p:cond delay="0"/>
                                  </p:stCondLst>
                                  <p:childTnLst>
                                    <p:set>
                                      <p:cBhvr>
                                        <p:cTn id="60" dur="1" fill="hold">
                                          <p:stCondLst>
                                            <p:cond delay="0"/>
                                          </p:stCondLst>
                                        </p:cTn>
                                        <p:tgtEl>
                                          <p:spTgt spid="99">
                                            <p:txEl>
                                              <p:pRg st="1" end="1"/>
                                            </p:txEl>
                                          </p:spTgt>
                                        </p:tgtEl>
                                        <p:attrNameLst>
                                          <p:attrName>style.visibility</p:attrName>
                                        </p:attrNameLst>
                                      </p:cBhvr>
                                      <p:to>
                                        <p:strVal val="visible"/>
                                      </p:to>
                                    </p:set>
                                    <p:anim calcmode="lin" valueType="num">
                                      <p:cBhvr additive="repl">
                                        <p:cTn id="61" dur="500" fill="hold"/>
                                        <p:tgtEl>
                                          <p:spTgt spid="99">
                                            <p:txEl>
                                              <p:pRg st="1" end="1"/>
                                            </p:txEl>
                                          </p:spTgt>
                                        </p:tgtEl>
                                        <p:attrNameLst>
                                          <p:attrName>ppt_x</p:attrName>
                                        </p:attrNameLst>
                                      </p:cBhvr>
                                      <p:tavLst>
                                        <p:tav tm="0">
                                          <p:val>
                                            <p:strVal val="#ppt_x-.2"/>
                                          </p:val>
                                        </p:tav>
                                        <p:tav tm="100000">
                                          <p:val>
                                            <p:strVal val="#ppt_x"/>
                                          </p:val>
                                        </p:tav>
                                      </p:tavLst>
                                    </p:anim>
                                    <p:anim calcmode="lin" valueType="num">
                                      <p:cBhvr additive="repl">
                                        <p:cTn id="62" dur="500" fill="hold"/>
                                        <p:tgtEl>
                                          <p:spTgt spid="99">
                                            <p:txEl>
                                              <p:pRg st="1" end="1"/>
                                            </p:txEl>
                                          </p:spTgt>
                                        </p:tgtEl>
                                        <p:attrNameLst>
                                          <p:attrName>ppt_y</p:attrName>
                                        </p:attrNameLst>
                                      </p:cBhvr>
                                      <p:tavLst>
                                        <p:tav tm="0">
                                          <p:val>
                                            <p:strVal val="#ppt_y"/>
                                          </p:val>
                                        </p:tav>
                                        <p:tav tm="100000">
                                          <p:val>
                                            <p:strVal val="#ppt_y"/>
                                          </p:val>
                                        </p:tav>
                                      </p:tavLst>
                                    </p:anim>
                                    <p:animEffect filter="wipe(right)" transition="in">
                                      <p:cBhvr additive="repl">
                                        <p:cTn id="63" dur="500"/>
                                        <p:tgtEl>
                                          <p:spTgt spid="99">
                                            <p:txEl>
                                              <p:pRg st="1" end="1"/>
                                            </p:txEl>
                                          </p:spTgt>
                                        </p:tgtEl>
                                      </p:cBhvr>
                                    </p:animEffect>
                                  </p:childTnLst>
                                </p:cTn>
                              </p:par>
                            </p:childTnLst>
                          </p:cTn>
                        </p:par>
                      </p:childTnLst>
                    </p:cTn>
                  </p:par>
                  <p:par>
                    <p:cTn id="64" fill="hold">
                      <p:stCondLst>
                        <p:cond delay="indefinite"/>
                      </p:stCondLst>
                      <p:childTnLst>
                        <p:par>
                          <p:cTn id="65" fill="hold">
                            <p:stCondLst>
                              <p:cond delay="0"/>
                            </p:stCondLst>
                            <p:childTnLst>
                              <p:par>
                                <p:cTn id="66" nodeType="clickEffect" fill="hold" presetClass="entr" presetID="29">
                                  <p:stCondLst>
                                    <p:cond delay="0"/>
                                  </p:stCondLst>
                                  <p:childTnLst>
                                    <p:set>
                                      <p:cBhvr>
                                        <p:cTn id="67" dur="1" fill="hold">
                                          <p:stCondLst>
                                            <p:cond delay="0"/>
                                          </p:stCondLst>
                                        </p:cTn>
                                        <p:tgtEl>
                                          <p:spTgt spid="99">
                                            <p:txEl>
                                              <p:pRg st="2" end="2"/>
                                            </p:txEl>
                                          </p:spTgt>
                                        </p:tgtEl>
                                        <p:attrNameLst>
                                          <p:attrName>style.visibility</p:attrName>
                                        </p:attrNameLst>
                                      </p:cBhvr>
                                      <p:to>
                                        <p:strVal val="visible"/>
                                      </p:to>
                                    </p:set>
                                    <p:anim calcmode="lin" valueType="num">
                                      <p:cBhvr additive="repl">
                                        <p:cTn id="68" dur="500" fill="hold"/>
                                        <p:tgtEl>
                                          <p:spTgt spid="99">
                                            <p:txEl>
                                              <p:pRg st="2" end="2"/>
                                            </p:txEl>
                                          </p:spTgt>
                                        </p:tgtEl>
                                        <p:attrNameLst>
                                          <p:attrName>ppt_x</p:attrName>
                                        </p:attrNameLst>
                                      </p:cBhvr>
                                      <p:tavLst>
                                        <p:tav tm="0">
                                          <p:val>
                                            <p:strVal val="#ppt_x-.2"/>
                                          </p:val>
                                        </p:tav>
                                        <p:tav tm="100000">
                                          <p:val>
                                            <p:strVal val="#ppt_x"/>
                                          </p:val>
                                        </p:tav>
                                      </p:tavLst>
                                    </p:anim>
                                    <p:anim calcmode="lin" valueType="num">
                                      <p:cBhvr additive="repl">
                                        <p:cTn id="69" dur="500" fill="hold"/>
                                        <p:tgtEl>
                                          <p:spTgt spid="99">
                                            <p:txEl>
                                              <p:pRg st="2" end="2"/>
                                            </p:txEl>
                                          </p:spTgt>
                                        </p:tgtEl>
                                        <p:attrNameLst>
                                          <p:attrName>ppt_y</p:attrName>
                                        </p:attrNameLst>
                                      </p:cBhvr>
                                      <p:tavLst>
                                        <p:tav tm="0">
                                          <p:val>
                                            <p:strVal val="#ppt_y"/>
                                          </p:val>
                                        </p:tav>
                                        <p:tav tm="100000">
                                          <p:val>
                                            <p:strVal val="#ppt_y"/>
                                          </p:val>
                                        </p:tav>
                                      </p:tavLst>
                                    </p:anim>
                                    <p:animEffect filter="wipe(right)" transition="in">
                                      <p:cBhvr additive="repl">
                                        <p:cTn id="70" dur="500"/>
                                        <p:tgtEl>
                                          <p:spTgt spid="99">
                                            <p:txEl>
                                              <p:pRg st="2" end="2"/>
                                            </p:txEl>
                                          </p:spTgt>
                                        </p:tgtEl>
                                      </p:cBhvr>
                                    </p:animEffect>
                                  </p:childTnLst>
                                </p:cTn>
                              </p:par>
                            </p:childTnLst>
                          </p:cTn>
                        </p:par>
                      </p:childTnLst>
                    </p:cTn>
                  </p:par>
                  <p:par>
                    <p:cTn id="71" fill="hold">
                      <p:stCondLst>
                        <p:cond delay="indefinite"/>
                      </p:stCondLst>
                      <p:childTnLst>
                        <p:par>
                          <p:cTn id="72" fill="hold">
                            <p:stCondLst>
                              <p:cond delay="0"/>
                            </p:stCondLst>
                            <p:childTnLst>
                              <p:par>
                                <p:cTn id="73" nodeType="clickEffect" fill="hold" presetClass="entr" presetID="29">
                                  <p:stCondLst>
                                    <p:cond delay="0"/>
                                  </p:stCondLst>
                                  <p:childTnLst>
                                    <p:set>
                                      <p:cBhvr>
                                        <p:cTn id="74" dur="1" fill="hold">
                                          <p:stCondLst>
                                            <p:cond delay="0"/>
                                          </p:stCondLst>
                                        </p:cTn>
                                        <p:tgtEl>
                                          <p:spTgt spid="99">
                                            <p:txEl>
                                              <p:pRg st="3" end="3"/>
                                            </p:txEl>
                                          </p:spTgt>
                                        </p:tgtEl>
                                        <p:attrNameLst>
                                          <p:attrName>style.visibility</p:attrName>
                                        </p:attrNameLst>
                                      </p:cBhvr>
                                      <p:to>
                                        <p:strVal val="visible"/>
                                      </p:to>
                                    </p:set>
                                    <p:anim calcmode="lin" valueType="num">
                                      <p:cBhvr additive="repl">
                                        <p:cTn id="75" dur="500" fill="hold"/>
                                        <p:tgtEl>
                                          <p:spTgt spid="99">
                                            <p:txEl>
                                              <p:pRg st="3" end="3"/>
                                            </p:txEl>
                                          </p:spTgt>
                                        </p:tgtEl>
                                        <p:attrNameLst>
                                          <p:attrName>ppt_x</p:attrName>
                                        </p:attrNameLst>
                                      </p:cBhvr>
                                      <p:tavLst>
                                        <p:tav tm="0">
                                          <p:val>
                                            <p:strVal val="#ppt_x-.2"/>
                                          </p:val>
                                        </p:tav>
                                        <p:tav tm="100000">
                                          <p:val>
                                            <p:strVal val="#ppt_x"/>
                                          </p:val>
                                        </p:tav>
                                      </p:tavLst>
                                    </p:anim>
                                    <p:anim calcmode="lin" valueType="num">
                                      <p:cBhvr additive="repl">
                                        <p:cTn id="76" dur="500" fill="hold"/>
                                        <p:tgtEl>
                                          <p:spTgt spid="99">
                                            <p:txEl>
                                              <p:pRg st="3" end="3"/>
                                            </p:txEl>
                                          </p:spTgt>
                                        </p:tgtEl>
                                        <p:attrNameLst>
                                          <p:attrName>ppt_y</p:attrName>
                                        </p:attrNameLst>
                                      </p:cBhvr>
                                      <p:tavLst>
                                        <p:tav tm="0">
                                          <p:val>
                                            <p:strVal val="#ppt_y"/>
                                          </p:val>
                                        </p:tav>
                                        <p:tav tm="100000">
                                          <p:val>
                                            <p:strVal val="#ppt_y"/>
                                          </p:val>
                                        </p:tav>
                                      </p:tavLst>
                                    </p:anim>
                                    <p:animEffect filter="wipe(right)" transition="in">
                                      <p:cBhvr additive="repl">
                                        <p:cTn id="77" dur="500"/>
                                        <p:tgtEl>
                                          <p:spTgt spid="99">
                                            <p:txEl>
                                              <p:pRg st="3" end="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01" name="7 - TextBox"/>
          <p:cNvSpPr/>
          <p:nvPr/>
        </p:nvSpPr>
        <p:spPr>
          <a:xfrm>
            <a:off x="899640" y="483480"/>
            <a:ext cx="7272360" cy="866880"/>
          </a:xfrm>
          <a:prstGeom prst="rect">
            <a:avLst/>
          </a:prstGeom>
          <a:noFill/>
          <a:ln w="0">
            <a:noFill/>
          </a:ln>
        </p:spPr>
        <p:style>
          <a:lnRef idx="0"/>
          <a:fillRef idx="0"/>
          <a:effectRef idx="0"/>
          <a:fontRef idx="minor"/>
        </p:style>
        <p:txBody>
          <a:bodyPr lIns="90000" rIns="90000" tIns="45000" bIns="45000" anchor="t">
            <a:spAutoFit/>
          </a:bodyPr>
          <a:p>
            <a:pPr marL="181080" indent="-181080" algn="ctr">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εισαγωγή</a:t>
            </a:r>
            <a:r>
              <a:rPr b="0" lang="el-GR" sz="1800" spc="-1" strike="noStrike">
                <a:solidFill>
                  <a:srgbClr val="000000"/>
                </a:solidFill>
                <a:latin typeface="Arial"/>
              </a:rPr>
              <a:t>)   /   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συμπίεση</a:t>
            </a:r>
            <a:r>
              <a:rPr b="0" lang="el-GR" sz="1800" spc="-1" strike="noStrike">
                <a:solidFill>
                  <a:srgbClr val="000000"/>
                </a:solidFill>
                <a:latin typeface="Arial"/>
              </a:rPr>
              <a:t>)</a:t>
            </a:r>
            <a:endParaRPr b="0" lang="en-US" sz="1800" spc="-1" strike="noStrike">
              <a:solidFill>
                <a:srgbClr val="000000"/>
              </a:solidFill>
              <a:latin typeface="Arial"/>
            </a:endParaRPr>
          </a:p>
          <a:p>
            <a:pPr marL="181080" indent="-181080" algn="ctr">
              <a:lnSpc>
                <a:spcPct val="100000"/>
              </a:lnSpc>
              <a:spcAft>
                <a:spcPts val="1800"/>
              </a:spcAft>
              <a:buClr>
                <a:srgbClr val="000000"/>
              </a:buClr>
              <a:buFont typeface="Wingdings" charset="2"/>
              <a:buChar char=""/>
            </a:pPr>
            <a:r>
              <a:rPr b="0" lang="el-GR" sz="1800" spc="-1" strike="noStrike">
                <a:solidFill>
                  <a:srgbClr val="000000"/>
                </a:solidFill>
                <a:latin typeface="Arial"/>
              </a:rPr>
              <a:t>3</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καύση – εκτόνωση</a:t>
            </a:r>
            <a:r>
              <a:rPr b="0" lang="el-GR" sz="1800" spc="-1" strike="noStrike">
                <a:solidFill>
                  <a:srgbClr val="000000"/>
                </a:solidFill>
                <a:latin typeface="Arial"/>
              </a:rPr>
              <a:t>)   /   4</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εξαγωγή</a:t>
            </a:r>
            <a:r>
              <a:rPr b="0" lang="el-GR" sz="1800" spc="-1" strike="noStrike">
                <a:solidFill>
                  <a:srgbClr val="000000"/>
                </a:solidFill>
                <a:latin typeface="Arial"/>
              </a:rPr>
              <a:t>)</a:t>
            </a:r>
            <a:endParaRPr b="0" lang="en-US" sz="1800" spc="-1" strike="noStrike">
              <a:solidFill>
                <a:srgbClr val="000000"/>
              </a:solidFill>
              <a:latin typeface="Arial"/>
            </a:endParaRPr>
          </a:p>
        </p:txBody>
      </p:sp>
      <p:pic>
        <p:nvPicPr>
          <p:cNvPr id="102" name="Picture 2" descr=""/>
          <p:cNvPicPr/>
          <p:nvPr/>
        </p:nvPicPr>
        <p:blipFill>
          <a:blip r:embed="rId1"/>
          <a:stretch/>
        </p:blipFill>
        <p:spPr>
          <a:xfrm>
            <a:off x="1907640" y="1491480"/>
            <a:ext cx="5369760" cy="2808000"/>
          </a:xfrm>
          <a:prstGeom prst="rect">
            <a:avLst/>
          </a:prstGeom>
          <a:ln w="9525">
            <a:noFill/>
          </a:ln>
        </p:spPr>
      </p:pic>
      <p:sp>
        <p:nvSpPr>
          <p:cNvPr id="103" name="5 - TextBox"/>
          <p:cNvSpPr/>
          <p:nvPr/>
        </p:nvSpPr>
        <p:spPr>
          <a:xfrm>
            <a:off x="971640" y="4434840"/>
            <a:ext cx="7344360" cy="363960"/>
          </a:xfrm>
          <a:prstGeom prst="rect">
            <a:avLst/>
          </a:prstGeom>
          <a:gradFill rotWithShape="0">
            <a:gsLst>
              <a:gs pos="0">
                <a:srgbClr val="191919"/>
              </a:gs>
              <a:gs pos="100000">
                <a:srgbClr val="bcbcbc"/>
              </a:gs>
            </a:gsLst>
            <a:path path="circle">
              <a:fillToRect l="50000" t="100000" r="50000" b="0"/>
            </a:path>
          </a:gradFill>
          <a:ln>
            <a:solidFill>
              <a:srgbClr val="000000"/>
            </a:solidFill>
            <a:round/>
          </a:ln>
          <a:effectLst>
            <a:outerShdw algn="ctr" blurRad="57240" dir="5400000" dist="38160" rotWithShape="0">
              <a:schemeClr val="phClr">
                <a:shade val="9000"/>
                <a:satMod val="105000"/>
                <a:alpha val="48000"/>
              </a:schemeClr>
            </a:outerShdw>
          </a:effectLst>
        </p:spPr>
        <p:style>
          <a:lnRef idx="1">
            <a:schemeClr val="dk1"/>
          </a:lnRef>
          <a:fillRef idx="3">
            <a:schemeClr val="dk1"/>
          </a:fillRef>
          <a:effectRef idx="2">
            <a:schemeClr val="dk1"/>
          </a:effectRef>
          <a:fontRef idx="minor"/>
        </p:style>
        <p:txBody>
          <a:bodyPr lIns="90000" rIns="90000" tIns="45000" bIns="45000" anchor="t">
            <a:spAutoFit/>
          </a:bodyPr>
          <a:p>
            <a:pPr algn="ctr">
              <a:lnSpc>
                <a:spcPct val="100000"/>
              </a:lnSpc>
            </a:pPr>
            <a:r>
              <a:rPr b="0" lang="el-GR" sz="1800" spc="-1" strike="noStrike">
                <a:solidFill>
                  <a:schemeClr val="lt1"/>
                </a:solidFill>
                <a:latin typeface="Arial"/>
              </a:rPr>
              <a:t>Σχηματική παράσταση λειτουργίας 4χρονου βενζινοκινητήρα (ΟΤΤΟ)</a:t>
            </a:r>
            <a:endParaRPr b="0" lang="en-US" sz="1800" spc="-1" strike="noStrike">
              <a:solidFill>
                <a:srgbClr val="000000"/>
              </a:solidFill>
              <a:latin typeface="Arial"/>
            </a:endParaRPr>
          </a:p>
        </p:txBody>
      </p:sp>
    </p:spTree>
  </p:cSld>
  <p:transition>
    <p:pull dir="rd"/>
  </p:transition>
  <p:timing>
    <p:tnLst>
      <p:par>
        <p:cTn id="78" dur="indefinite" restart="never" nodeType="tmRoot">
          <p:childTnLst>
            <p:seq>
              <p:cTn id="79" dur="indefinite" nodeType="mainSeq">
                <p:childTnLst>
                  <p:par>
                    <p:cTn id="80" fill="hold">
                      <p:stCondLst>
                        <p:cond delay="0"/>
                      </p:stCondLst>
                      <p:childTnLst>
                        <p:par>
                          <p:cTn id="81" fill="hold">
                            <p:stCondLst>
                              <p:cond delay="0"/>
                            </p:stCondLst>
                            <p:childTnLst>
                              <p:par>
                                <p:cTn id="82" nodeType="withEffect" fill="hold" presetClass="entr" presetID="29">
                                  <p:stCondLst>
                                    <p:cond delay="500"/>
                                  </p:stCondLst>
                                  <p:childTnLst>
                                    <p:set>
                                      <p:cBhvr>
                                        <p:cTn id="83" dur="1" fill="hold">
                                          <p:stCondLst>
                                            <p:cond delay="0"/>
                                          </p:stCondLst>
                                        </p:cTn>
                                        <p:tgtEl>
                                          <p:spTgt spid="101"/>
                                        </p:tgtEl>
                                        <p:attrNameLst>
                                          <p:attrName>style.visibility</p:attrName>
                                        </p:attrNameLst>
                                      </p:cBhvr>
                                      <p:to>
                                        <p:strVal val="visible"/>
                                      </p:to>
                                    </p:set>
                                    <p:anim calcmode="lin" valueType="num">
                                      <p:cBhvr additive="repl">
                                        <p:cTn id="84" dur="500" fill="hold"/>
                                        <p:tgtEl>
                                          <p:spTgt spid="101"/>
                                        </p:tgtEl>
                                        <p:attrNameLst>
                                          <p:attrName>ppt_x</p:attrName>
                                        </p:attrNameLst>
                                      </p:cBhvr>
                                      <p:tavLst>
                                        <p:tav tm="0">
                                          <p:val>
                                            <p:strVal val="#ppt_x-.2"/>
                                          </p:val>
                                        </p:tav>
                                        <p:tav tm="100000">
                                          <p:val>
                                            <p:strVal val="#ppt_x"/>
                                          </p:val>
                                        </p:tav>
                                      </p:tavLst>
                                    </p:anim>
                                    <p:anim calcmode="lin" valueType="num">
                                      <p:cBhvr additive="repl">
                                        <p:cTn id="85" dur="500" fill="hold"/>
                                        <p:tgtEl>
                                          <p:spTgt spid="101"/>
                                        </p:tgtEl>
                                        <p:attrNameLst>
                                          <p:attrName>ppt_y</p:attrName>
                                        </p:attrNameLst>
                                      </p:cBhvr>
                                      <p:tavLst>
                                        <p:tav tm="0">
                                          <p:val>
                                            <p:strVal val="#ppt_y"/>
                                          </p:val>
                                        </p:tav>
                                        <p:tav tm="100000">
                                          <p:val>
                                            <p:strVal val="#ppt_y"/>
                                          </p:val>
                                        </p:tav>
                                      </p:tavLst>
                                    </p:anim>
                                    <p:animEffect filter="wipe(right)" transition="in">
                                      <p:cBhvr additive="repl">
                                        <p:cTn id="86" dur="500"/>
                                        <p:tgtEl>
                                          <p:spTgt spid="101"/>
                                        </p:tgtEl>
                                      </p:cBhvr>
                                    </p:animEffect>
                                  </p:childTnLst>
                                </p:cTn>
                              </p:par>
                            </p:childTnLst>
                          </p:cTn>
                        </p:par>
                        <p:par>
                          <p:cTn id="87" fill="hold">
                            <p:stCondLst>
                              <p:cond delay="1000"/>
                            </p:stCondLst>
                            <p:childTnLst>
                              <p:par>
                                <p:cTn id="88" nodeType="afterEffect" fill="hold" presetClass="entr" presetID="5" presetSubtype="10">
                                  <p:stCondLst>
                                    <p:cond delay="1000"/>
                                  </p:stCondLst>
                                  <p:childTnLst>
                                    <p:set>
                                      <p:cBhvr>
                                        <p:cTn id="89" dur="1" fill="hold">
                                          <p:stCondLst>
                                            <p:cond delay="0"/>
                                          </p:stCondLst>
                                        </p:cTn>
                                        <p:tgtEl>
                                          <p:spTgt spid="102"/>
                                        </p:tgtEl>
                                        <p:attrNameLst>
                                          <p:attrName>style.visibility</p:attrName>
                                        </p:attrNameLst>
                                      </p:cBhvr>
                                      <p:to>
                                        <p:strVal val="visible"/>
                                      </p:to>
                                    </p:set>
                                    <p:animEffect filter="checkerboard(across)" transition="in">
                                      <p:cBhvr additive="repl">
                                        <p:cTn id="90" dur="500"/>
                                        <p:tgtEl>
                                          <p:spTgt spid="102"/>
                                        </p:tgtEl>
                                      </p:cBhvr>
                                    </p:animEffect>
                                  </p:childTnLst>
                                </p:cTn>
                              </p:par>
                              <p:par>
                                <p:cTn id="91" nodeType="withEffect" fill="hold" presetClass="entr" presetID="5" presetSubtype="10">
                                  <p:stCondLst>
                                    <p:cond delay="1000"/>
                                  </p:stCondLst>
                                  <p:childTnLst>
                                    <p:set>
                                      <p:cBhvr>
                                        <p:cTn id="92" dur="1" fill="hold">
                                          <p:stCondLst>
                                            <p:cond delay="0"/>
                                          </p:stCondLst>
                                        </p:cTn>
                                        <p:tgtEl>
                                          <p:spTgt spid="103"/>
                                        </p:tgtEl>
                                        <p:attrNameLst>
                                          <p:attrName>style.visibility</p:attrName>
                                        </p:attrNameLst>
                                      </p:cBhvr>
                                      <p:to>
                                        <p:strVal val="visible"/>
                                      </p:to>
                                    </p:set>
                                    <p:animEffect filter="checkerboard(across)" transition="in">
                                      <p:cBhvr additive="repl">
                                        <p:cTn id="93" dur="5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05" name="7 - TextBox"/>
          <p:cNvSpPr/>
          <p:nvPr/>
        </p:nvSpPr>
        <p:spPr>
          <a:xfrm>
            <a:off x="899640" y="483480"/>
            <a:ext cx="7272360" cy="866880"/>
          </a:xfrm>
          <a:prstGeom prst="rect">
            <a:avLst/>
          </a:prstGeom>
          <a:noFill/>
          <a:ln w="0">
            <a:noFill/>
          </a:ln>
        </p:spPr>
        <p:style>
          <a:lnRef idx="0"/>
          <a:fillRef idx="0"/>
          <a:effectRef idx="0"/>
          <a:fontRef idx="minor"/>
        </p:style>
        <p:txBody>
          <a:bodyPr lIns="90000" rIns="90000" tIns="45000" bIns="45000" anchor="t">
            <a:spAutoFit/>
          </a:bodyPr>
          <a:p>
            <a:pPr marL="181080" indent="-181080" algn="ctr">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εισαγωγή</a:t>
            </a:r>
            <a:r>
              <a:rPr b="0" lang="el-GR" sz="1800" spc="-1" strike="noStrike">
                <a:solidFill>
                  <a:srgbClr val="000000"/>
                </a:solidFill>
                <a:latin typeface="Arial"/>
              </a:rPr>
              <a:t>)   /   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συμπίεση</a:t>
            </a:r>
            <a:r>
              <a:rPr b="0" lang="el-GR" sz="1800" spc="-1" strike="noStrike">
                <a:solidFill>
                  <a:srgbClr val="000000"/>
                </a:solidFill>
                <a:latin typeface="Arial"/>
              </a:rPr>
              <a:t>)</a:t>
            </a:r>
            <a:endParaRPr b="0" lang="en-US" sz="1800" spc="-1" strike="noStrike">
              <a:solidFill>
                <a:srgbClr val="000000"/>
              </a:solidFill>
              <a:latin typeface="Arial"/>
            </a:endParaRPr>
          </a:p>
          <a:p>
            <a:pPr marL="181080" indent="-181080" algn="ctr">
              <a:lnSpc>
                <a:spcPct val="100000"/>
              </a:lnSpc>
              <a:spcAft>
                <a:spcPts val="1800"/>
              </a:spcAft>
              <a:buClr>
                <a:srgbClr val="000000"/>
              </a:buClr>
              <a:buFont typeface="Wingdings" charset="2"/>
              <a:buChar char=""/>
            </a:pPr>
            <a:r>
              <a:rPr b="0" lang="el-GR" sz="1800" spc="-1" strike="noStrike">
                <a:solidFill>
                  <a:srgbClr val="000000"/>
                </a:solidFill>
                <a:latin typeface="Arial"/>
              </a:rPr>
              <a:t>3</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καύση – εκτόνωση</a:t>
            </a:r>
            <a:r>
              <a:rPr b="0" lang="el-GR" sz="1800" spc="-1" strike="noStrike">
                <a:solidFill>
                  <a:srgbClr val="000000"/>
                </a:solidFill>
                <a:latin typeface="Arial"/>
              </a:rPr>
              <a:t>)   /   4</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εξαγωγή</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06" name="5 - TextBox"/>
          <p:cNvSpPr/>
          <p:nvPr/>
        </p:nvSpPr>
        <p:spPr>
          <a:xfrm>
            <a:off x="827640" y="4434840"/>
            <a:ext cx="7560360" cy="363960"/>
          </a:xfrm>
          <a:prstGeom prst="rect">
            <a:avLst/>
          </a:prstGeom>
          <a:gradFill rotWithShape="0">
            <a:gsLst>
              <a:gs pos="0">
                <a:srgbClr val="191919"/>
              </a:gs>
              <a:gs pos="100000">
                <a:srgbClr val="bcbcbc"/>
              </a:gs>
            </a:gsLst>
            <a:path path="circle">
              <a:fillToRect l="50000" t="100000" r="50000" b="0"/>
            </a:path>
          </a:gradFill>
          <a:ln>
            <a:solidFill>
              <a:srgbClr val="000000"/>
            </a:solidFill>
            <a:round/>
          </a:ln>
          <a:effectLst>
            <a:outerShdw algn="ctr" blurRad="57240" dir="5400000" dist="38160" rotWithShape="0">
              <a:schemeClr val="phClr">
                <a:shade val="9000"/>
                <a:satMod val="105000"/>
                <a:alpha val="48000"/>
              </a:schemeClr>
            </a:outerShdw>
          </a:effectLst>
        </p:spPr>
        <p:style>
          <a:lnRef idx="1">
            <a:schemeClr val="dk1"/>
          </a:lnRef>
          <a:fillRef idx="3">
            <a:schemeClr val="dk1"/>
          </a:fillRef>
          <a:effectRef idx="2">
            <a:schemeClr val="dk1"/>
          </a:effectRef>
          <a:fontRef idx="minor"/>
        </p:style>
        <p:txBody>
          <a:bodyPr lIns="90000" rIns="90000" tIns="45000" bIns="45000" anchor="t">
            <a:spAutoFit/>
          </a:bodyPr>
          <a:p>
            <a:pPr algn="ctr">
              <a:lnSpc>
                <a:spcPct val="100000"/>
              </a:lnSpc>
            </a:pPr>
            <a:r>
              <a:rPr b="0" lang="el-GR" sz="1800" spc="-1" strike="noStrike">
                <a:solidFill>
                  <a:schemeClr val="lt1"/>
                </a:solidFill>
                <a:latin typeface="Arial"/>
              </a:rPr>
              <a:t>Σχηματική παράσταση λειτουργίας 4-χρονου πετρελαιοκινητήρα DIESEL</a:t>
            </a:r>
            <a:endParaRPr b="0" lang="en-US" sz="1800" spc="-1" strike="noStrike">
              <a:solidFill>
                <a:srgbClr val="000000"/>
              </a:solidFill>
              <a:latin typeface="Arial"/>
            </a:endParaRPr>
          </a:p>
        </p:txBody>
      </p:sp>
      <p:pic>
        <p:nvPicPr>
          <p:cNvPr id="107" name="Picture 2" descr=""/>
          <p:cNvPicPr/>
          <p:nvPr/>
        </p:nvPicPr>
        <p:blipFill>
          <a:blip r:embed="rId1"/>
          <a:stretch/>
        </p:blipFill>
        <p:spPr>
          <a:xfrm>
            <a:off x="1907640" y="1491480"/>
            <a:ext cx="5328360" cy="2823120"/>
          </a:xfrm>
          <a:prstGeom prst="rect">
            <a:avLst/>
          </a:prstGeom>
          <a:ln w="9525">
            <a:noFill/>
          </a:ln>
        </p:spPr>
      </p:pic>
    </p:spTree>
  </p:cSld>
  <p:transition>
    <p:pull dir="rd"/>
  </p:transition>
  <p:timing>
    <p:tnLst>
      <p:par>
        <p:cTn id="94" dur="indefinite" restart="never" nodeType="tmRoot">
          <p:childTnLst>
            <p:seq>
              <p:cTn id="95" dur="indefinite" nodeType="mainSeq">
                <p:childTnLst>
                  <p:par>
                    <p:cTn id="96" fill="hold">
                      <p:stCondLst>
                        <p:cond delay="0"/>
                      </p:stCondLst>
                      <p:childTnLst>
                        <p:par>
                          <p:cTn id="97" fill="hold">
                            <p:stCondLst>
                              <p:cond delay="0"/>
                            </p:stCondLst>
                            <p:childTnLst>
                              <p:par>
                                <p:cTn id="98" nodeType="withEffect" fill="hold" presetClass="entr" presetID="29">
                                  <p:stCondLst>
                                    <p:cond delay="500"/>
                                  </p:stCondLst>
                                  <p:childTnLst>
                                    <p:set>
                                      <p:cBhvr>
                                        <p:cTn id="99" dur="1" fill="hold">
                                          <p:stCondLst>
                                            <p:cond delay="0"/>
                                          </p:stCondLst>
                                        </p:cTn>
                                        <p:tgtEl>
                                          <p:spTgt spid="105"/>
                                        </p:tgtEl>
                                        <p:attrNameLst>
                                          <p:attrName>style.visibility</p:attrName>
                                        </p:attrNameLst>
                                      </p:cBhvr>
                                      <p:to>
                                        <p:strVal val="visible"/>
                                      </p:to>
                                    </p:set>
                                    <p:anim calcmode="lin" valueType="num">
                                      <p:cBhvr additive="repl">
                                        <p:cTn id="100" dur="500" fill="hold"/>
                                        <p:tgtEl>
                                          <p:spTgt spid="105"/>
                                        </p:tgtEl>
                                        <p:attrNameLst>
                                          <p:attrName>ppt_x</p:attrName>
                                        </p:attrNameLst>
                                      </p:cBhvr>
                                      <p:tavLst>
                                        <p:tav tm="0">
                                          <p:val>
                                            <p:strVal val="#ppt_x-.2"/>
                                          </p:val>
                                        </p:tav>
                                        <p:tav tm="100000">
                                          <p:val>
                                            <p:strVal val="#ppt_x"/>
                                          </p:val>
                                        </p:tav>
                                      </p:tavLst>
                                    </p:anim>
                                    <p:anim calcmode="lin" valueType="num">
                                      <p:cBhvr additive="repl">
                                        <p:cTn id="101" dur="500" fill="hold"/>
                                        <p:tgtEl>
                                          <p:spTgt spid="105"/>
                                        </p:tgtEl>
                                        <p:attrNameLst>
                                          <p:attrName>ppt_y</p:attrName>
                                        </p:attrNameLst>
                                      </p:cBhvr>
                                      <p:tavLst>
                                        <p:tav tm="0">
                                          <p:val>
                                            <p:strVal val="#ppt_y"/>
                                          </p:val>
                                        </p:tav>
                                        <p:tav tm="100000">
                                          <p:val>
                                            <p:strVal val="#ppt_y"/>
                                          </p:val>
                                        </p:tav>
                                      </p:tavLst>
                                    </p:anim>
                                    <p:animEffect filter="wipe(right)" transition="in">
                                      <p:cBhvr additive="repl">
                                        <p:cTn id="102" dur="500"/>
                                        <p:tgtEl>
                                          <p:spTgt spid="105"/>
                                        </p:tgtEl>
                                      </p:cBhvr>
                                    </p:animEffect>
                                  </p:childTnLst>
                                </p:cTn>
                              </p:par>
                            </p:childTnLst>
                          </p:cTn>
                        </p:par>
                        <p:par>
                          <p:cTn id="103" fill="hold">
                            <p:stCondLst>
                              <p:cond delay="1000"/>
                            </p:stCondLst>
                            <p:childTnLst>
                              <p:par>
                                <p:cTn id="104" nodeType="afterEffect" fill="hold" presetClass="entr" presetID="5" presetSubtype="10">
                                  <p:stCondLst>
                                    <p:cond delay="1000"/>
                                  </p:stCondLst>
                                  <p:childTnLst>
                                    <p:set>
                                      <p:cBhvr>
                                        <p:cTn id="105" dur="1" fill="hold">
                                          <p:stCondLst>
                                            <p:cond delay="0"/>
                                          </p:stCondLst>
                                        </p:cTn>
                                        <p:tgtEl>
                                          <p:spTgt spid="107"/>
                                        </p:tgtEl>
                                        <p:attrNameLst>
                                          <p:attrName>style.visibility</p:attrName>
                                        </p:attrNameLst>
                                      </p:cBhvr>
                                      <p:to>
                                        <p:strVal val="visible"/>
                                      </p:to>
                                    </p:set>
                                    <p:animEffect filter="checkerboard(across)" transition="in">
                                      <p:cBhvr additive="repl">
                                        <p:cTn id="106" dur="500"/>
                                        <p:tgtEl>
                                          <p:spTgt spid="107"/>
                                        </p:tgtEl>
                                      </p:cBhvr>
                                    </p:animEffect>
                                  </p:childTnLst>
                                </p:cTn>
                              </p:par>
                              <p:par>
                                <p:cTn id="107" nodeType="withEffect" fill="hold" presetClass="entr" presetID="5" presetSubtype="10">
                                  <p:stCondLst>
                                    <p:cond delay="1000"/>
                                  </p:stCondLst>
                                  <p:childTnLst>
                                    <p:set>
                                      <p:cBhvr>
                                        <p:cTn id="108" dur="1" fill="hold">
                                          <p:stCondLst>
                                            <p:cond delay="0"/>
                                          </p:stCondLst>
                                        </p:cTn>
                                        <p:tgtEl>
                                          <p:spTgt spid="106"/>
                                        </p:tgtEl>
                                        <p:attrNameLst>
                                          <p:attrName>style.visibility</p:attrName>
                                        </p:attrNameLst>
                                      </p:cBhvr>
                                      <p:to>
                                        <p:strVal val="visible"/>
                                      </p:to>
                                    </p:set>
                                    <p:animEffect filter="checkerboard(across)" transition="in">
                                      <p:cBhvr additive="repl">
                                        <p:cTn id="109" dur="5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09"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εισαγωγή</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10" name="5 - TextBox"/>
          <p:cNvSpPr/>
          <p:nvPr/>
        </p:nvSpPr>
        <p:spPr>
          <a:xfrm>
            <a:off x="539640" y="1011240"/>
            <a:ext cx="8136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Ανοίγει η βαλβίδα εισαγωγής. Καθώς το έμβολο κατεβαίνει το μίγμα εισέρχεται και καταλαμβάνει τον χώρο του κυλίνδρου. Η βαλβίδα εξαγωγής είναι κλειστή.</a:t>
            </a:r>
            <a:endParaRPr b="0" lang="en-US" sz="1800" spc="-1" strike="noStrike">
              <a:solidFill>
                <a:srgbClr val="000000"/>
              </a:solidFill>
              <a:latin typeface="Arial"/>
            </a:endParaRPr>
          </a:p>
        </p:txBody>
      </p:sp>
      <p:pic>
        <p:nvPicPr>
          <p:cNvPr id="111" name="Picture 2" descr=""/>
          <p:cNvPicPr/>
          <p:nvPr/>
        </p:nvPicPr>
        <p:blipFill>
          <a:blip r:embed="rId1"/>
          <a:srcRect l="0" t="0" r="81216" b="0"/>
          <a:stretch/>
        </p:blipFill>
        <p:spPr>
          <a:xfrm>
            <a:off x="683640" y="1851840"/>
            <a:ext cx="1007640" cy="2808000"/>
          </a:xfrm>
          <a:prstGeom prst="rect">
            <a:avLst/>
          </a:prstGeom>
          <a:ln w="9525">
            <a:noFill/>
          </a:ln>
        </p:spPr>
      </p:pic>
      <p:sp>
        <p:nvSpPr>
          <p:cNvPr id="112" name="9 - TextBox"/>
          <p:cNvSpPr/>
          <p:nvPr/>
        </p:nvSpPr>
        <p:spPr>
          <a:xfrm>
            <a:off x="2699640" y="2124720"/>
            <a:ext cx="5688360" cy="2009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Ο χρόνος της εισαγωγής αποτελεί την πρώτη φάση του κύκλου και αρχίζει όταν το έμβολο βρίσκεται στο ανώτερο σημείο της διαδρομής του, δηλ. στο «Άνω Νεκρό Σημείο» (Α.Ν.Σ.), οπότε αρχίζει να κινείται προς τα κάτω και να δημιουργεί μία διαφορά πίεσης (υποπίεση) μεταξύ του άνω τμήματος του κυλίνδρου και της ατμόσφαιρας.</a:t>
            </a:r>
            <a:endParaRPr b="0" lang="en-US" sz="1800" spc="-1" strike="noStrike">
              <a:solidFill>
                <a:srgbClr val="000000"/>
              </a:solidFill>
              <a:latin typeface="Arial"/>
            </a:endParaRPr>
          </a:p>
        </p:txBody>
      </p:sp>
    </p:spTree>
  </p:cSld>
  <p:transition>
    <p:pull dir="rd"/>
  </p:transition>
  <p:timing>
    <p:tnLst>
      <p:par>
        <p:cTn id="110" dur="indefinite" restart="never" nodeType="tmRoot">
          <p:childTnLst>
            <p:seq>
              <p:cTn id="111" dur="indefinite" nodeType="mainSeq">
                <p:childTnLst>
                  <p:par>
                    <p:cTn id="112" fill="hold">
                      <p:stCondLst>
                        <p:cond delay="indefinite"/>
                      </p:stCondLst>
                      <p:childTnLst>
                        <p:par>
                          <p:cTn id="113" fill="hold">
                            <p:stCondLst>
                              <p:cond delay="0"/>
                            </p:stCondLst>
                            <p:childTnLst>
                              <p:par>
                                <p:cTn id="114" nodeType="clickEffect" fill="hold" presetClass="entr" presetID="4" presetSubtype="16">
                                  <p:stCondLst>
                                    <p:cond delay="0"/>
                                  </p:stCondLst>
                                  <p:childTnLst>
                                    <p:set>
                                      <p:cBhvr>
                                        <p:cTn id="115" dur="1" fill="hold">
                                          <p:stCondLst>
                                            <p:cond delay="0"/>
                                          </p:stCondLst>
                                        </p:cTn>
                                        <p:tgtEl>
                                          <p:spTgt spid="110">
                                            <p:txEl>
                                              <p:pRg st="0" end="0"/>
                                            </p:txEl>
                                          </p:spTgt>
                                        </p:tgtEl>
                                        <p:attrNameLst>
                                          <p:attrName>style.visibility</p:attrName>
                                        </p:attrNameLst>
                                      </p:cBhvr>
                                      <p:to>
                                        <p:strVal val="visible"/>
                                      </p:to>
                                    </p:set>
                                    <p:animEffect filter="box(in)" transition="in">
                                      <p:cBhvr additive="repl">
                                        <p:cTn id="116" dur="500"/>
                                        <p:tgtEl>
                                          <p:spTgt spid="110">
                                            <p:txEl>
                                              <p:pRg st="0" end="0"/>
                                            </p:txEl>
                                          </p:spTgt>
                                        </p:tgtEl>
                                      </p:cBhvr>
                                    </p:animEffect>
                                  </p:childTnLst>
                                </p:cTn>
                              </p:par>
                            </p:childTnLst>
                          </p:cTn>
                        </p:par>
                      </p:childTnLst>
                    </p:cTn>
                  </p:par>
                  <p:par>
                    <p:cTn id="117" fill="hold">
                      <p:stCondLst>
                        <p:cond delay="indefinite"/>
                      </p:stCondLst>
                      <p:childTnLst>
                        <p:par>
                          <p:cTn id="118" fill="hold">
                            <p:stCondLst>
                              <p:cond delay="0"/>
                            </p:stCondLst>
                            <p:childTnLst>
                              <p:par>
                                <p:cTn id="119" nodeType="clickEffect" fill="hold" presetClass="entr" presetID="5" presetSubtype="10">
                                  <p:stCondLst>
                                    <p:cond delay="0"/>
                                  </p:stCondLst>
                                  <p:childTnLst>
                                    <p:set>
                                      <p:cBhvr>
                                        <p:cTn id="120" dur="1" fill="hold">
                                          <p:stCondLst>
                                            <p:cond delay="0"/>
                                          </p:stCondLst>
                                        </p:cTn>
                                        <p:tgtEl>
                                          <p:spTgt spid="112"/>
                                        </p:tgtEl>
                                        <p:attrNameLst>
                                          <p:attrName>style.visibility</p:attrName>
                                        </p:attrNameLst>
                                      </p:cBhvr>
                                      <p:to>
                                        <p:strVal val="visible"/>
                                      </p:to>
                                    </p:set>
                                    <p:animEffect filter="checkerboard(across)" transition="in">
                                      <p:cBhvr additive="repl">
                                        <p:cTn id="121" dur="5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14"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1</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εισαγωγή</a:t>
            </a:r>
            <a:r>
              <a:rPr b="0" lang="el-GR" sz="1800" spc="-1" strike="noStrike">
                <a:solidFill>
                  <a:srgbClr val="000000"/>
                </a:solidFill>
                <a:latin typeface="Arial"/>
              </a:rPr>
              <a:t>)</a:t>
            </a:r>
            <a:endParaRPr b="0" lang="en-US" sz="1800" spc="-1" strike="noStrike">
              <a:solidFill>
                <a:srgbClr val="000000"/>
              </a:solidFill>
              <a:latin typeface="Arial"/>
            </a:endParaRPr>
          </a:p>
        </p:txBody>
      </p:sp>
      <p:pic>
        <p:nvPicPr>
          <p:cNvPr id="115" name="Picture 2" descr=""/>
          <p:cNvPicPr/>
          <p:nvPr/>
        </p:nvPicPr>
        <p:blipFill>
          <a:blip r:embed="rId1"/>
          <a:srcRect l="0" t="0" r="81216" b="0"/>
          <a:stretch/>
        </p:blipFill>
        <p:spPr>
          <a:xfrm>
            <a:off x="683640" y="1851840"/>
            <a:ext cx="1007640" cy="2808000"/>
          </a:xfrm>
          <a:prstGeom prst="rect">
            <a:avLst/>
          </a:prstGeom>
          <a:ln w="9525">
            <a:noFill/>
          </a:ln>
        </p:spPr>
      </p:pic>
      <p:sp>
        <p:nvSpPr>
          <p:cNvPr id="116" name="9 - TextBox"/>
          <p:cNvSpPr/>
          <p:nvPr/>
        </p:nvSpPr>
        <p:spPr>
          <a:xfrm>
            <a:off x="2051640" y="1059480"/>
            <a:ext cx="6840360" cy="1186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Αποτέλεσμα της διαφοράς αυτής είναι η εισαγωγή στον κύλινδρο:</a:t>
            </a:r>
            <a:endParaRPr b="0" lang="en-US" sz="1800" spc="-1" strike="noStrike">
              <a:solidFill>
                <a:srgbClr val="000000"/>
              </a:solidFill>
              <a:latin typeface="Arial"/>
            </a:endParaRPr>
          </a:p>
          <a:p>
            <a:pPr>
              <a:lnSpc>
                <a:spcPct val="150000"/>
              </a:lnSpc>
            </a:pPr>
            <a:r>
              <a:rPr b="0" lang="el-GR" sz="1800" spc="-1" strike="noStrike">
                <a:solidFill>
                  <a:srgbClr val="000000"/>
                </a:solidFill>
                <a:latin typeface="Arial"/>
              </a:rPr>
              <a:t>μίγματος αέρα-καυσίμου </a:t>
            </a:r>
            <a:endParaRPr b="0" lang="en-US" sz="1800" spc="-1" strike="noStrike">
              <a:solidFill>
                <a:srgbClr val="000000"/>
              </a:solidFill>
              <a:latin typeface="Arial"/>
            </a:endParaRPr>
          </a:p>
          <a:p>
            <a:pPr>
              <a:lnSpc>
                <a:spcPct val="150000"/>
              </a:lnSpc>
            </a:pPr>
            <a:r>
              <a:rPr b="0" lang="el-GR" sz="1800" spc="-1" strike="noStrike">
                <a:solidFill>
                  <a:srgbClr val="000000"/>
                </a:solidFill>
                <a:latin typeface="Arial"/>
              </a:rPr>
              <a:t>ή μόνον αέρα</a:t>
            </a:r>
            <a:endParaRPr b="0" lang="en-US" sz="1800" spc="-1" strike="noStrike">
              <a:solidFill>
                <a:srgbClr val="000000"/>
              </a:solidFill>
              <a:latin typeface="Arial"/>
            </a:endParaRPr>
          </a:p>
        </p:txBody>
      </p:sp>
      <p:sp>
        <p:nvSpPr>
          <p:cNvPr id="117" name="7 - Ορθογώνιο"/>
          <p:cNvSpPr/>
          <p:nvPr/>
        </p:nvSpPr>
        <p:spPr>
          <a:xfrm>
            <a:off x="5150520" y="1419480"/>
            <a:ext cx="31316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el-GR" sz="1800" spc="-1" strike="noStrike">
                <a:solidFill>
                  <a:srgbClr val="ff0000"/>
                </a:solidFill>
                <a:latin typeface="Arial"/>
              </a:rPr>
              <a:t>στο βενζινοκινητήρα (OTTO) </a:t>
            </a:r>
            <a:endParaRPr b="0" lang="en-US" sz="1800" spc="-1" strike="noStrike">
              <a:solidFill>
                <a:srgbClr val="000000"/>
              </a:solidFill>
              <a:latin typeface="Arial"/>
            </a:endParaRPr>
          </a:p>
        </p:txBody>
      </p:sp>
      <p:sp>
        <p:nvSpPr>
          <p:cNvPr id="118" name="10 - Ορθογώνιο"/>
          <p:cNvSpPr/>
          <p:nvPr/>
        </p:nvSpPr>
        <p:spPr>
          <a:xfrm>
            <a:off x="4286880" y="1851840"/>
            <a:ext cx="351396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el-GR" sz="1800" spc="-1" strike="noStrike">
                <a:solidFill>
                  <a:schemeClr val="accent1">
                    <a:lumMod val="75000"/>
                  </a:schemeClr>
                </a:solidFill>
                <a:latin typeface="Arial"/>
              </a:rPr>
              <a:t>στο πετρελαιοκινητήρα (DIESEL)</a:t>
            </a:r>
            <a:endParaRPr b="0" lang="en-US" sz="1800" spc="-1" strike="noStrike">
              <a:solidFill>
                <a:srgbClr val="000000"/>
              </a:solidFill>
              <a:latin typeface="Arial"/>
            </a:endParaRPr>
          </a:p>
        </p:txBody>
      </p:sp>
      <p:cxnSp>
        <p:nvCxnSpPr>
          <p:cNvPr id="119" name="12 - Ευθύγραμμο βέλος σύνδεσης"/>
          <p:cNvCxnSpPr/>
          <p:nvPr/>
        </p:nvCxnSpPr>
        <p:spPr>
          <a:xfrm>
            <a:off x="4716000" y="1635480"/>
            <a:ext cx="432360" cy="360"/>
          </a:xfrm>
          <a:prstGeom prst="straightConnector1">
            <a:avLst/>
          </a:prstGeom>
          <a:ln w="19050">
            <a:solidFill>
              <a:srgbClr val="095294"/>
            </a:solidFill>
            <a:round/>
            <a:tailEnd len="med" type="triangle" w="med"/>
          </a:ln>
        </p:spPr>
      </p:cxnSp>
      <p:cxnSp>
        <p:nvCxnSpPr>
          <p:cNvPr id="120" name="13 - Ευθύγραμμο βέλος σύνδεσης"/>
          <p:cNvCxnSpPr/>
          <p:nvPr/>
        </p:nvCxnSpPr>
        <p:spPr>
          <a:xfrm>
            <a:off x="3635640" y="1995480"/>
            <a:ext cx="432360" cy="360"/>
          </a:xfrm>
          <a:prstGeom prst="straightConnector1">
            <a:avLst/>
          </a:prstGeom>
          <a:ln w="19050">
            <a:solidFill>
              <a:srgbClr val="095294"/>
            </a:solidFill>
            <a:round/>
            <a:tailEnd len="med" type="triangle" w="med"/>
          </a:ln>
        </p:spPr>
      </p:cxnSp>
      <p:sp>
        <p:nvSpPr>
          <p:cNvPr id="121" name="14 - TextBox"/>
          <p:cNvSpPr/>
          <p:nvPr/>
        </p:nvSpPr>
        <p:spPr>
          <a:xfrm>
            <a:off x="2051640" y="2545560"/>
            <a:ext cx="6840360" cy="1735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Όταν το έμβολο φθάσει στο κατώτερο σημείο της διαδρομής του, δηλ. στο «Κάτω Νεκρό Σημείο» (Κ.Ν.Σ), η διάταξη της εισαγωγής κλείνει και έτσι εγκλωβίζεται το μίγμα αέρα-καυσίμου στην περίπτωση του βενζινοκινητήρα, ή ο αέρας στην περίπτωση του πετρελαιοκινητήρα, και έτσι ολοκληρώνεται ο πρώτος χρόνος της διαδρομής του εμβόλου.</a:t>
            </a:r>
            <a:endParaRPr b="0" lang="en-US" sz="1800" spc="-1" strike="noStrike">
              <a:solidFill>
                <a:srgbClr val="000000"/>
              </a:solidFill>
              <a:latin typeface="Arial"/>
            </a:endParaRPr>
          </a:p>
        </p:txBody>
      </p:sp>
    </p:spTree>
  </p:cSld>
  <p:transition>
    <p:pull dir="rd"/>
  </p:transition>
  <p:timing>
    <p:tnLst>
      <p:par>
        <p:cTn id="122" dur="indefinite" restart="never" nodeType="tmRoot">
          <p:childTnLst>
            <p:seq>
              <p:cTn id="123" dur="indefinite" nodeType="mainSeq">
                <p:childTnLst>
                  <p:par>
                    <p:cTn id="124" fill="hold">
                      <p:stCondLst>
                        <p:cond delay="indefinite"/>
                      </p:stCondLst>
                      <p:childTnLst>
                        <p:par>
                          <p:cTn id="125" fill="hold">
                            <p:stCondLst>
                              <p:cond delay="0"/>
                            </p:stCondLst>
                            <p:childTnLst>
                              <p:par>
                                <p:cTn id="126" nodeType="clickEffect" fill="hold" presetClass="entr" presetID="29">
                                  <p:stCondLst>
                                    <p:cond delay="0"/>
                                  </p:stCondLst>
                                  <p:childTnLst>
                                    <p:set>
                                      <p:cBhvr>
                                        <p:cTn id="127" dur="1" fill="hold">
                                          <p:stCondLst>
                                            <p:cond delay="0"/>
                                          </p:stCondLst>
                                        </p:cTn>
                                        <p:tgtEl>
                                          <p:spTgt spid="116"/>
                                        </p:tgtEl>
                                        <p:attrNameLst>
                                          <p:attrName>style.visibility</p:attrName>
                                        </p:attrNameLst>
                                      </p:cBhvr>
                                      <p:to>
                                        <p:strVal val="visible"/>
                                      </p:to>
                                    </p:set>
                                    <p:anim calcmode="lin" valueType="num">
                                      <p:cBhvr additive="repl">
                                        <p:cTn id="128" dur="500" fill="hold"/>
                                        <p:tgtEl>
                                          <p:spTgt spid="116"/>
                                        </p:tgtEl>
                                        <p:attrNameLst>
                                          <p:attrName>ppt_x</p:attrName>
                                        </p:attrNameLst>
                                      </p:cBhvr>
                                      <p:tavLst>
                                        <p:tav tm="0">
                                          <p:val>
                                            <p:strVal val="#ppt_x-.2"/>
                                          </p:val>
                                        </p:tav>
                                        <p:tav tm="100000">
                                          <p:val>
                                            <p:strVal val="#ppt_x"/>
                                          </p:val>
                                        </p:tav>
                                      </p:tavLst>
                                    </p:anim>
                                    <p:anim calcmode="lin" valueType="num">
                                      <p:cBhvr additive="repl">
                                        <p:cTn id="129" dur="500" fill="hold"/>
                                        <p:tgtEl>
                                          <p:spTgt spid="116"/>
                                        </p:tgtEl>
                                        <p:attrNameLst>
                                          <p:attrName>ppt_y</p:attrName>
                                        </p:attrNameLst>
                                      </p:cBhvr>
                                      <p:tavLst>
                                        <p:tav tm="0">
                                          <p:val>
                                            <p:strVal val="#ppt_y"/>
                                          </p:val>
                                        </p:tav>
                                        <p:tav tm="100000">
                                          <p:val>
                                            <p:strVal val="#ppt_y"/>
                                          </p:val>
                                        </p:tav>
                                      </p:tavLst>
                                    </p:anim>
                                    <p:animEffect filter="wipe(right)" transition="in">
                                      <p:cBhvr additive="repl">
                                        <p:cTn id="130" dur="500"/>
                                        <p:tgtEl>
                                          <p:spTgt spid="116"/>
                                        </p:tgtEl>
                                      </p:cBhvr>
                                    </p:animEffect>
                                  </p:childTnLst>
                                </p:cTn>
                              </p:par>
                            </p:childTnLst>
                          </p:cTn>
                        </p:par>
                      </p:childTnLst>
                    </p:cTn>
                  </p:par>
                  <p:par>
                    <p:cTn id="131" fill="hold">
                      <p:stCondLst>
                        <p:cond delay="indefinite"/>
                      </p:stCondLst>
                      <p:childTnLst>
                        <p:par>
                          <p:cTn id="132" fill="hold">
                            <p:stCondLst>
                              <p:cond delay="0"/>
                            </p:stCondLst>
                            <p:childTnLst>
                              <p:par>
                                <p:cTn id="133" nodeType="clickEffect" fill="hold" presetClass="entr" presetID="2" presetSubtype="2">
                                  <p:stCondLst>
                                    <p:cond delay="0"/>
                                  </p:stCondLst>
                                  <p:childTnLst>
                                    <p:set>
                                      <p:cBhvr>
                                        <p:cTn id="134" dur="1" fill="hold">
                                          <p:stCondLst>
                                            <p:cond delay="0"/>
                                          </p:stCondLst>
                                        </p:cTn>
                                        <p:tgtEl>
                                          <p:spTgt spid="119"/>
                                        </p:tgtEl>
                                        <p:attrNameLst>
                                          <p:attrName>style.visibility</p:attrName>
                                        </p:attrNameLst>
                                      </p:cBhvr>
                                      <p:to>
                                        <p:strVal val="visible"/>
                                      </p:to>
                                    </p:set>
                                    <p:anim calcmode="lin" valueType="num">
                                      <p:cBhvr additive="repl">
                                        <p:cTn id="135" dur="500" fill="hold"/>
                                        <p:tgtEl>
                                          <p:spTgt spid="119"/>
                                        </p:tgtEl>
                                        <p:attrNameLst>
                                          <p:attrName>ppt_x</p:attrName>
                                        </p:attrNameLst>
                                      </p:cBhvr>
                                      <p:tavLst>
                                        <p:tav tm="0">
                                          <p:val>
                                            <p:strVal val="1+#ppt_w/2"/>
                                          </p:val>
                                        </p:tav>
                                        <p:tav tm="100000">
                                          <p:val>
                                            <p:strVal val="#ppt_x"/>
                                          </p:val>
                                        </p:tav>
                                      </p:tavLst>
                                    </p:anim>
                                    <p:anim calcmode="lin" valueType="num">
                                      <p:cBhvr additive="repl">
                                        <p:cTn id="136" dur="500" fill="hold"/>
                                        <p:tgtEl>
                                          <p:spTgt spid="119"/>
                                        </p:tgtEl>
                                        <p:attrNameLst>
                                          <p:attrName>ppt_y</p:attrName>
                                        </p:attrNameLst>
                                      </p:cBhvr>
                                      <p:tavLst>
                                        <p:tav tm="0">
                                          <p:val>
                                            <p:strVal val="#ppt_y"/>
                                          </p:val>
                                        </p:tav>
                                        <p:tav tm="100000">
                                          <p:val>
                                            <p:strVal val="#ppt_y"/>
                                          </p:val>
                                        </p:tav>
                                      </p:tavLst>
                                    </p:anim>
                                  </p:childTnLst>
                                </p:cTn>
                              </p:par>
                              <p:par>
                                <p:cTn id="137" nodeType="withEffect" fill="hold" presetClass="entr" presetID="2" presetSubtype="2">
                                  <p:stCondLst>
                                    <p:cond delay="0"/>
                                  </p:stCondLst>
                                  <p:childTnLst>
                                    <p:set>
                                      <p:cBhvr>
                                        <p:cTn id="138" dur="1" fill="hold">
                                          <p:stCondLst>
                                            <p:cond delay="0"/>
                                          </p:stCondLst>
                                        </p:cTn>
                                        <p:tgtEl>
                                          <p:spTgt spid="117"/>
                                        </p:tgtEl>
                                        <p:attrNameLst>
                                          <p:attrName>style.visibility</p:attrName>
                                        </p:attrNameLst>
                                      </p:cBhvr>
                                      <p:to>
                                        <p:strVal val="visible"/>
                                      </p:to>
                                    </p:set>
                                    <p:anim calcmode="lin" valueType="num">
                                      <p:cBhvr additive="repl">
                                        <p:cTn id="139" dur="500" fill="hold"/>
                                        <p:tgtEl>
                                          <p:spTgt spid="117"/>
                                        </p:tgtEl>
                                        <p:attrNameLst>
                                          <p:attrName>ppt_x</p:attrName>
                                        </p:attrNameLst>
                                      </p:cBhvr>
                                      <p:tavLst>
                                        <p:tav tm="0">
                                          <p:val>
                                            <p:strVal val="1+#ppt_w/2"/>
                                          </p:val>
                                        </p:tav>
                                        <p:tav tm="100000">
                                          <p:val>
                                            <p:strVal val="#ppt_x"/>
                                          </p:val>
                                        </p:tav>
                                      </p:tavLst>
                                    </p:anim>
                                    <p:anim calcmode="lin" valueType="num">
                                      <p:cBhvr additive="repl">
                                        <p:cTn id="140" dur="500" fill="hold"/>
                                        <p:tgtEl>
                                          <p:spTgt spid="117"/>
                                        </p:tgtEl>
                                        <p:attrNameLst>
                                          <p:attrName>ppt_y</p:attrName>
                                        </p:attrNameLst>
                                      </p:cBhvr>
                                      <p:tavLst>
                                        <p:tav tm="0">
                                          <p:val>
                                            <p:strVal val="#ppt_y"/>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nodeType="clickEffect" fill="hold" presetClass="entr" presetID="2" presetSubtype="2">
                                  <p:stCondLst>
                                    <p:cond delay="0"/>
                                  </p:stCondLst>
                                  <p:childTnLst>
                                    <p:set>
                                      <p:cBhvr>
                                        <p:cTn id="144" dur="1" fill="hold">
                                          <p:stCondLst>
                                            <p:cond delay="0"/>
                                          </p:stCondLst>
                                        </p:cTn>
                                        <p:tgtEl>
                                          <p:spTgt spid="120"/>
                                        </p:tgtEl>
                                        <p:attrNameLst>
                                          <p:attrName>style.visibility</p:attrName>
                                        </p:attrNameLst>
                                      </p:cBhvr>
                                      <p:to>
                                        <p:strVal val="visible"/>
                                      </p:to>
                                    </p:set>
                                    <p:anim calcmode="lin" valueType="num">
                                      <p:cBhvr additive="repl">
                                        <p:cTn id="145" dur="500" fill="hold"/>
                                        <p:tgtEl>
                                          <p:spTgt spid="120"/>
                                        </p:tgtEl>
                                        <p:attrNameLst>
                                          <p:attrName>ppt_x</p:attrName>
                                        </p:attrNameLst>
                                      </p:cBhvr>
                                      <p:tavLst>
                                        <p:tav tm="0">
                                          <p:val>
                                            <p:strVal val="1+#ppt_w/2"/>
                                          </p:val>
                                        </p:tav>
                                        <p:tav tm="100000">
                                          <p:val>
                                            <p:strVal val="#ppt_x"/>
                                          </p:val>
                                        </p:tav>
                                      </p:tavLst>
                                    </p:anim>
                                    <p:anim calcmode="lin" valueType="num">
                                      <p:cBhvr additive="repl">
                                        <p:cTn id="146" dur="500" fill="hold"/>
                                        <p:tgtEl>
                                          <p:spTgt spid="120"/>
                                        </p:tgtEl>
                                        <p:attrNameLst>
                                          <p:attrName>ppt_y</p:attrName>
                                        </p:attrNameLst>
                                      </p:cBhvr>
                                      <p:tavLst>
                                        <p:tav tm="0">
                                          <p:val>
                                            <p:strVal val="#ppt_y"/>
                                          </p:val>
                                        </p:tav>
                                        <p:tav tm="100000">
                                          <p:val>
                                            <p:strVal val="#ppt_y"/>
                                          </p:val>
                                        </p:tav>
                                      </p:tavLst>
                                    </p:anim>
                                  </p:childTnLst>
                                </p:cTn>
                              </p:par>
                              <p:par>
                                <p:cTn id="147" nodeType="withEffect" fill="hold" presetClass="entr" presetID="2" presetSubtype="2">
                                  <p:stCondLst>
                                    <p:cond delay="0"/>
                                  </p:stCondLst>
                                  <p:childTnLst>
                                    <p:set>
                                      <p:cBhvr>
                                        <p:cTn id="148" dur="1" fill="hold">
                                          <p:stCondLst>
                                            <p:cond delay="0"/>
                                          </p:stCondLst>
                                        </p:cTn>
                                        <p:tgtEl>
                                          <p:spTgt spid="118"/>
                                        </p:tgtEl>
                                        <p:attrNameLst>
                                          <p:attrName>style.visibility</p:attrName>
                                        </p:attrNameLst>
                                      </p:cBhvr>
                                      <p:to>
                                        <p:strVal val="visible"/>
                                      </p:to>
                                    </p:set>
                                    <p:anim calcmode="lin" valueType="num">
                                      <p:cBhvr additive="repl">
                                        <p:cTn id="149" dur="500" fill="hold"/>
                                        <p:tgtEl>
                                          <p:spTgt spid="118"/>
                                        </p:tgtEl>
                                        <p:attrNameLst>
                                          <p:attrName>ppt_x</p:attrName>
                                        </p:attrNameLst>
                                      </p:cBhvr>
                                      <p:tavLst>
                                        <p:tav tm="0">
                                          <p:val>
                                            <p:strVal val="1+#ppt_w/2"/>
                                          </p:val>
                                        </p:tav>
                                        <p:tav tm="100000">
                                          <p:val>
                                            <p:strVal val="#ppt_x"/>
                                          </p:val>
                                        </p:tav>
                                      </p:tavLst>
                                    </p:anim>
                                    <p:anim calcmode="lin" valueType="num">
                                      <p:cBhvr additive="repl">
                                        <p:cTn id="150" dur="500" fill="hold"/>
                                        <p:tgtEl>
                                          <p:spTgt spid="118"/>
                                        </p:tgtEl>
                                        <p:attrNameLst>
                                          <p:attrName>ppt_y</p:attrName>
                                        </p:attrNameLst>
                                      </p:cBhvr>
                                      <p:tavLst>
                                        <p:tav tm="0">
                                          <p:val>
                                            <p:strVal val="#ppt_y"/>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nodeType="clickEffect" fill="hold" presetClass="entr" presetID="5" presetSubtype="10">
                                  <p:stCondLst>
                                    <p:cond delay="0"/>
                                  </p:stCondLst>
                                  <p:childTnLst>
                                    <p:set>
                                      <p:cBhvr>
                                        <p:cTn id="154" dur="1" fill="hold">
                                          <p:stCondLst>
                                            <p:cond delay="0"/>
                                          </p:stCondLst>
                                        </p:cTn>
                                        <p:tgtEl>
                                          <p:spTgt spid="121"/>
                                        </p:tgtEl>
                                        <p:attrNameLst>
                                          <p:attrName>style.visibility</p:attrName>
                                        </p:attrNameLst>
                                      </p:cBhvr>
                                      <p:to>
                                        <p:strVal val="visible"/>
                                      </p:to>
                                    </p:set>
                                    <p:animEffect filter="checkerboard(across)" transition="in">
                                      <p:cBhvr additive="repl">
                                        <p:cTn id="155" dur="500"/>
                                        <p:tgtEl>
                                          <p:spTgt spid="1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23"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συμπίεση</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24" name="5 - TextBox"/>
          <p:cNvSpPr/>
          <p:nvPr/>
        </p:nvSpPr>
        <p:spPr>
          <a:xfrm>
            <a:off x="539640" y="1011240"/>
            <a:ext cx="8136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Το έμβολο ανεβαίνει και η βαλβίδα εισαγωγής κλείνει. Το μίγμα συμπιέζεται. </a:t>
            </a: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Η βαλβίδα εξαγωγής παραμένει κλειστή.</a:t>
            </a:r>
            <a:endParaRPr b="0" lang="en-US" sz="1800" spc="-1" strike="noStrike">
              <a:solidFill>
                <a:srgbClr val="000000"/>
              </a:solidFill>
              <a:latin typeface="Arial"/>
            </a:endParaRPr>
          </a:p>
        </p:txBody>
      </p:sp>
      <p:sp>
        <p:nvSpPr>
          <p:cNvPr id="125" name="9 - TextBox"/>
          <p:cNvSpPr/>
          <p:nvPr/>
        </p:nvSpPr>
        <p:spPr>
          <a:xfrm>
            <a:off x="2699640" y="2124720"/>
            <a:ext cx="5688360" cy="14612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τη φάση αυτή, το έμβολο κινείται από το Κ.Ν.Σ. προς τα επάνω, ενώ οι βαλβίδες εισαγωγής και εξαγωγής είναι κλειστές και συμπιέζει το μίγμα αέρα-καυσίμου (στον βενζινοκινητήρα) ή τον αέρα μόνο (στον πετρελαιοκινητήρα).</a:t>
            </a:r>
            <a:endParaRPr b="0" lang="en-US" sz="1800" spc="-1" strike="noStrike">
              <a:solidFill>
                <a:srgbClr val="000000"/>
              </a:solidFill>
              <a:latin typeface="Arial"/>
            </a:endParaRPr>
          </a:p>
        </p:txBody>
      </p:sp>
      <p:pic>
        <p:nvPicPr>
          <p:cNvPr id="126" name="Picture 2" descr=""/>
          <p:cNvPicPr/>
          <p:nvPr/>
        </p:nvPicPr>
        <p:blipFill>
          <a:blip r:embed="rId1"/>
          <a:srcRect l="20112" t="0" r="61104" b="0"/>
          <a:stretch/>
        </p:blipFill>
        <p:spPr>
          <a:xfrm>
            <a:off x="683640" y="1851840"/>
            <a:ext cx="1007640" cy="2808000"/>
          </a:xfrm>
          <a:prstGeom prst="rect">
            <a:avLst/>
          </a:prstGeom>
          <a:ln w="9525">
            <a:noFill/>
          </a:ln>
        </p:spPr>
      </p:pic>
    </p:spTree>
  </p:cSld>
  <p:transition>
    <p:pull dir="rd"/>
  </p:transition>
  <p:timing>
    <p:tnLst>
      <p:par>
        <p:cTn id="156" dur="indefinite" restart="never" nodeType="tmRoot">
          <p:childTnLst>
            <p:seq>
              <p:cTn id="157" dur="indefinite" nodeType="mainSeq">
                <p:childTnLst>
                  <p:par>
                    <p:cTn id="158" fill="hold">
                      <p:stCondLst>
                        <p:cond delay="indefinite"/>
                      </p:stCondLst>
                      <p:childTnLst>
                        <p:par>
                          <p:cTn id="159" fill="hold">
                            <p:stCondLst>
                              <p:cond delay="0"/>
                            </p:stCondLst>
                            <p:childTnLst>
                              <p:par>
                                <p:cTn id="160" nodeType="clickEffect" fill="hold" presetClass="entr" presetID="4" presetSubtype="16">
                                  <p:stCondLst>
                                    <p:cond delay="0"/>
                                  </p:stCondLst>
                                  <p:childTnLst>
                                    <p:set>
                                      <p:cBhvr>
                                        <p:cTn id="161" dur="1" fill="hold">
                                          <p:stCondLst>
                                            <p:cond delay="0"/>
                                          </p:stCondLst>
                                        </p:cTn>
                                        <p:tgtEl>
                                          <p:spTgt spid="124">
                                            <p:txEl>
                                              <p:pRg st="0" end="0"/>
                                            </p:txEl>
                                          </p:spTgt>
                                        </p:tgtEl>
                                        <p:attrNameLst>
                                          <p:attrName>style.visibility</p:attrName>
                                        </p:attrNameLst>
                                      </p:cBhvr>
                                      <p:to>
                                        <p:strVal val="visible"/>
                                      </p:to>
                                    </p:set>
                                    <p:animEffect filter="box(in)" transition="in">
                                      <p:cBhvr additive="repl">
                                        <p:cTn id="162" dur="500"/>
                                        <p:tgtEl>
                                          <p:spTgt spid="124">
                                            <p:txEl>
                                              <p:pRg st="0" end="0"/>
                                            </p:txEl>
                                          </p:spTgt>
                                        </p:tgtEl>
                                      </p:cBhvr>
                                    </p:animEffect>
                                  </p:childTnLst>
                                </p:cTn>
                              </p:par>
                              <p:par>
                                <p:cTn id="163" nodeType="withEffect" fill="hold" presetClass="entr" presetID="4" presetSubtype="16">
                                  <p:stCondLst>
                                    <p:cond delay="0"/>
                                  </p:stCondLst>
                                  <p:childTnLst>
                                    <p:set>
                                      <p:cBhvr>
                                        <p:cTn id="164" dur="1" fill="hold">
                                          <p:stCondLst>
                                            <p:cond delay="0"/>
                                          </p:stCondLst>
                                        </p:cTn>
                                        <p:tgtEl>
                                          <p:spTgt spid="124">
                                            <p:txEl>
                                              <p:pRg st="1" end="1"/>
                                            </p:txEl>
                                          </p:spTgt>
                                        </p:tgtEl>
                                        <p:attrNameLst>
                                          <p:attrName>style.visibility</p:attrName>
                                        </p:attrNameLst>
                                      </p:cBhvr>
                                      <p:to>
                                        <p:strVal val="visible"/>
                                      </p:to>
                                    </p:set>
                                    <p:animEffect filter="box(in)" transition="in">
                                      <p:cBhvr additive="repl">
                                        <p:cTn id="165" dur="500"/>
                                        <p:tgtEl>
                                          <p:spTgt spid="124">
                                            <p:txEl>
                                              <p:pRg st="1" end="1"/>
                                            </p:txEl>
                                          </p:spTgt>
                                        </p:tgtEl>
                                      </p:cBhvr>
                                    </p:animEffect>
                                  </p:childTnLst>
                                </p:cTn>
                              </p:par>
                            </p:childTnLst>
                          </p:cTn>
                        </p:par>
                      </p:childTnLst>
                    </p:cTn>
                  </p:par>
                  <p:par>
                    <p:cTn id="166" fill="hold">
                      <p:stCondLst>
                        <p:cond delay="indefinite"/>
                      </p:stCondLst>
                      <p:childTnLst>
                        <p:par>
                          <p:cTn id="167" fill="hold">
                            <p:stCondLst>
                              <p:cond delay="0"/>
                            </p:stCondLst>
                            <p:childTnLst>
                              <p:par>
                                <p:cTn id="168" nodeType="clickEffect" fill="hold" presetClass="entr" presetID="5" presetSubtype="10">
                                  <p:stCondLst>
                                    <p:cond delay="0"/>
                                  </p:stCondLst>
                                  <p:childTnLst>
                                    <p:set>
                                      <p:cBhvr>
                                        <p:cTn id="169" dur="1" fill="hold">
                                          <p:stCondLst>
                                            <p:cond delay="0"/>
                                          </p:stCondLst>
                                        </p:cTn>
                                        <p:tgtEl>
                                          <p:spTgt spid="125"/>
                                        </p:tgtEl>
                                        <p:attrNameLst>
                                          <p:attrName>style.visibility</p:attrName>
                                        </p:attrNameLst>
                                      </p:cBhvr>
                                      <p:to>
                                        <p:strVal val="visible"/>
                                      </p:to>
                                    </p:set>
                                    <p:animEffect filter="checkerboard(across)" transition="in">
                                      <p:cBhvr additive="repl">
                                        <p:cTn id="170" dur="5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Τετράχρονοι κινητήρες</a:t>
            </a:r>
            <a:endParaRPr b="0" lang="en-US" sz="2300" spc="-1" strike="noStrike">
              <a:solidFill>
                <a:srgbClr val="000000"/>
              </a:solidFill>
              <a:latin typeface="Arial"/>
            </a:endParaRPr>
          </a:p>
        </p:txBody>
      </p:sp>
      <p:sp>
        <p:nvSpPr>
          <p:cNvPr id="128" name="8 - TextBox"/>
          <p:cNvSpPr/>
          <p:nvPr/>
        </p:nvSpPr>
        <p:spPr>
          <a:xfrm>
            <a:off x="539640" y="555480"/>
            <a:ext cx="8136720" cy="363960"/>
          </a:xfrm>
          <a:prstGeom prst="rect">
            <a:avLst/>
          </a:prstGeom>
          <a:noFill/>
          <a:ln w="0">
            <a:noFill/>
          </a:ln>
        </p:spPr>
        <p:style>
          <a:lnRef idx="0"/>
          <a:fillRef idx="0"/>
          <a:effectRef idx="0"/>
          <a:fontRef idx="minor"/>
        </p:style>
        <p:txBody>
          <a:bodyPr lIns="90000" rIns="90000" tIns="45000" bIns="45000" anchor="t">
            <a:spAutoFit/>
          </a:bodyPr>
          <a:p>
            <a:pPr marL="181080" indent="-181080">
              <a:lnSpc>
                <a:spcPct val="100000"/>
              </a:lnSpc>
              <a:spcAft>
                <a:spcPts val="1800"/>
              </a:spcAft>
              <a:buClr>
                <a:srgbClr val="000000"/>
              </a:buClr>
              <a:buFont typeface="Wingdings" charset="2"/>
              <a:buChar char=""/>
            </a:pPr>
            <a:r>
              <a:rPr b="0" lang="el-GR" sz="1800" spc="-1" strike="noStrike">
                <a:solidFill>
                  <a:srgbClr val="000000"/>
                </a:solidFill>
                <a:latin typeface="Arial"/>
              </a:rPr>
              <a:t>2</a:t>
            </a:r>
            <a:r>
              <a:rPr b="0" lang="el-GR" sz="1800" spc="-1" strike="noStrike" baseline="30000">
                <a:solidFill>
                  <a:srgbClr val="000000"/>
                </a:solidFill>
                <a:latin typeface="Arial"/>
              </a:rPr>
              <a:t>ος</a:t>
            </a:r>
            <a:r>
              <a:rPr b="0" lang="el-GR" sz="1800" spc="-1" strike="noStrike">
                <a:solidFill>
                  <a:srgbClr val="000000"/>
                </a:solidFill>
                <a:latin typeface="Arial"/>
              </a:rPr>
              <a:t> χρόνος (</a:t>
            </a:r>
            <a:r>
              <a:rPr b="1" lang="el-GR" sz="1800" spc="-1" strike="noStrike">
                <a:solidFill>
                  <a:srgbClr val="ff0000"/>
                </a:solidFill>
                <a:latin typeface="Arial"/>
              </a:rPr>
              <a:t>συμπίεση</a:t>
            </a:r>
            <a:r>
              <a:rPr b="0" lang="el-GR" sz="1800" spc="-1" strike="noStrike">
                <a:solidFill>
                  <a:srgbClr val="000000"/>
                </a:solidFill>
                <a:latin typeface="Arial"/>
              </a:rPr>
              <a:t>)</a:t>
            </a:r>
            <a:endParaRPr b="0" lang="en-US" sz="1800" spc="-1" strike="noStrike">
              <a:solidFill>
                <a:srgbClr val="000000"/>
              </a:solidFill>
              <a:latin typeface="Arial"/>
            </a:endParaRPr>
          </a:p>
        </p:txBody>
      </p:sp>
      <p:sp>
        <p:nvSpPr>
          <p:cNvPr id="129" name="9 - TextBox"/>
          <p:cNvSpPr/>
          <p:nvPr/>
        </p:nvSpPr>
        <p:spPr>
          <a:xfrm>
            <a:off x="2339640" y="1131480"/>
            <a:ext cx="6048360" cy="14612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την εισαγωγή μίγματος αέρα - καυσίμου (περίπτωση βενζινοκινητήρα - OTTO), η συμπίεση έχει σαν αποτέλεσμα, αφ' ενός μεν την αύξηση της πίεσης και της θερμοκρασίας στο χώρο του κυλίνδρου, αφ' ετέρου δε την καλύτερη ανάμιξη του αέρα με το καύσιμο.</a:t>
            </a:r>
            <a:endParaRPr b="0" lang="en-US" sz="1800" spc="-1" strike="noStrike">
              <a:solidFill>
                <a:srgbClr val="000000"/>
              </a:solidFill>
              <a:latin typeface="Arial"/>
            </a:endParaRPr>
          </a:p>
        </p:txBody>
      </p:sp>
      <p:pic>
        <p:nvPicPr>
          <p:cNvPr id="130" name="Picture 2" descr=""/>
          <p:cNvPicPr/>
          <p:nvPr/>
        </p:nvPicPr>
        <p:blipFill>
          <a:blip r:embed="rId1"/>
          <a:srcRect l="20112" t="0" r="61104" b="0"/>
          <a:stretch/>
        </p:blipFill>
        <p:spPr>
          <a:xfrm>
            <a:off x="683640" y="1851840"/>
            <a:ext cx="1007640" cy="2808000"/>
          </a:xfrm>
          <a:prstGeom prst="rect">
            <a:avLst/>
          </a:prstGeom>
          <a:ln w="9525">
            <a:noFill/>
          </a:ln>
        </p:spPr>
      </p:pic>
      <p:sp>
        <p:nvSpPr>
          <p:cNvPr id="131" name="6 - TextBox"/>
          <p:cNvSpPr/>
          <p:nvPr/>
        </p:nvSpPr>
        <p:spPr>
          <a:xfrm>
            <a:off x="2339640" y="3099600"/>
            <a:ext cx="6048360" cy="1186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Κατά την εισαγωγή μόνο αέρα (περίπτωση πετρελαιοκινητήρα - DIESEL) η συμπίεση και πάλι αυξάνει τη θερμοκρασία του αέρα και προετοιμάζεται για την επόμενη φάση.</a:t>
            </a:r>
            <a:endParaRPr b="0" lang="en-US" sz="1800" spc="-1" strike="noStrike">
              <a:solidFill>
                <a:srgbClr val="000000"/>
              </a:solidFill>
              <a:latin typeface="Arial"/>
            </a:endParaRPr>
          </a:p>
        </p:txBody>
      </p:sp>
    </p:spTree>
  </p:cSld>
  <p:transition>
    <p:pull dir="rd"/>
  </p:transition>
  <p:timing>
    <p:tnLst>
      <p:par>
        <p:cTn id="171" dur="indefinite" restart="never" nodeType="tmRoot">
          <p:childTnLst>
            <p:seq>
              <p:cTn id="172" dur="indefinite" nodeType="mainSeq">
                <p:childTnLst>
                  <p:par>
                    <p:cTn id="173" fill="hold">
                      <p:stCondLst>
                        <p:cond delay="indefinite"/>
                      </p:stCondLst>
                      <p:childTnLst>
                        <p:par>
                          <p:cTn id="174" fill="hold">
                            <p:stCondLst>
                              <p:cond delay="0"/>
                            </p:stCondLst>
                            <p:childTnLst>
                              <p:par>
                                <p:cTn id="175" nodeType="clickEffect" fill="hold" presetClass="entr" presetID="5" presetSubtype="10">
                                  <p:stCondLst>
                                    <p:cond delay="0"/>
                                  </p:stCondLst>
                                  <p:childTnLst>
                                    <p:set>
                                      <p:cBhvr>
                                        <p:cTn id="176" dur="1" fill="hold">
                                          <p:stCondLst>
                                            <p:cond delay="0"/>
                                          </p:stCondLst>
                                        </p:cTn>
                                        <p:tgtEl>
                                          <p:spTgt spid="129"/>
                                        </p:tgtEl>
                                        <p:attrNameLst>
                                          <p:attrName>style.visibility</p:attrName>
                                        </p:attrNameLst>
                                      </p:cBhvr>
                                      <p:to>
                                        <p:strVal val="visible"/>
                                      </p:to>
                                    </p:set>
                                    <p:animEffect filter="checkerboard(across)" transition="in">
                                      <p:cBhvr additive="repl">
                                        <p:cTn id="177" dur="500"/>
                                        <p:tgtEl>
                                          <p:spTgt spid="129"/>
                                        </p:tgtEl>
                                      </p:cBhvr>
                                    </p:animEffect>
                                  </p:childTnLst>
                                </p:cTn>
                              </p:par>
                            </p:childTnLst>
                          </p:cTn>
                        </p:par>
                      </p:childTnLst>
                    </p:cTn>
                  </p:par>
                  <p:par>
                    <p:cTn id="178" fill="hold">
                      <p:stCondLst>
                        <p:cond delay="indefinite"/>
                      </p:stCondLst>
                      <p:childTnLst>
                        <p:par>
                          <p:cTn id="179" fill="hold">
                            <p:stCondLst>
                              <p:cond delay="0"/>
                            </p:stCondLst>
                            <p:childTnLst>
                              <p:par>
                                <p:cTn id="180" nodeType="clickEffect" fill="hold" presetClass="entr" presetID="5" presetSubtype="10">
                                  <p:stCondLst>
                                    <p:cond delay="0"/>
                                  </p:stCondLst>
                                  <p:childTnLst>
                                    <p:set>
                                      <p:cBhvr>
                                        <p:cTn id="181" dur="1" fill="hold">
                                          <p:stCondLst>
                                            <p:cond delay="0"/>
                                          </p:stCondLst>
                                        </p:cTn>
                                        <p:tgtEl>
                                          <p:spTgt spid="131"/>
                                        </p:tgtEl>
                                        <p:attrNameLst>
                                          <p:attrName>style.visibility</p:attrName>
                                        </p:attrNameLst>
                                      </p:cBhvr>
                                      <p:to>
                                        <p:strVal val="visible"/>
                                      </p:to>
                                    </p:set>
                                    <p:animEffect filter="checkerboard(across)" transition="in">
                                      <p:cBhvr additive="repl">
                                        <p:cTn id="182" dur="500"/>
                                        <p:tgtEl>
                                          <p:spTgt spid="1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660</TotalTime>
  <Application>LibreOffice/7.4.7.2$Linux_X86_64 LibreOffice_project/40$Build-2</Application>
  <AppVersion>15.0000</AppVersion>
  <Words>1695</Words>
  <Paragraphs>121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2015-09-27T16:42:25Z</dcterms:created>
  <dc:creator>xps</dc:creator>
  <dc:description/>
  <dc:language>en-US</dc:language>
  <cp:lastModifiedBy>xps</cp:lastModifiedBy>
  <dcterms:modified xsi:type="dcterms:W3CDTF">2015-11-26T19:34:10Z</dcterms:modified>
  <cp:revision>92</cp:revision>
  <dc:subject/>
  <dc:title>Μ.Ε.Κ.  Ι</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(16:9)</vt:lpwstr>
  </property>
  <property fmtid="{D5CDD505-2E9C-101B-9397-08002B2CF9AE}" pid="3" name="Slides">
    <vt:r8>25</vt:r8>
  </property>
</Properties>
</file>