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media/image12.gif" ContentType="image/gif"/>
  <Override PartName="/ppt/media/image3.jpeg" ContentType="image/jpeg"/>
  <Override PartName="/ppt/media/image10.jpeg" ContentType="image/jpeg"/>
  <Override PartName="/ppt/media/image5.png" ContentType="image/png"/>
  <Override PartName="/ppt/media/image13.png" ContentType="image/png"/>
  <Override PartName="/ppt/media/image17.jpeg" ContentType="image/jpeg"/>
  <Override PartName="/ppt/media/image16.jpeg" ContentType="image/jpeg"/>
  <Override PartName="/ppt/media/image15.jpeg" ContentType="image/jpeg"/>
  <Override PartName="/ppt/media/image1.png" ContentType="image/png"/>
  <Override PartName="/ppt/media/image2.png" ContentType="image/png"/>
  <Override PartName="/ppt/media/image4.jpeg" ContentType="image/jpeg"/>
  <Override PartName="/ppt/media/image6.png" ContentType="image/png"/>
  <Override PartName="/ppt/media/image18.png" ContentType="image/png"/>
  <Override PartName="/ppt/media/image7.jpeg" ContentType="image/jpeg"/>
  <Override PartName="/ppt/media/image14.jpeg" ContentType="image/jpeg"/>
  <Override PartName="/ppt/media/image8.png" ContentType="image/png"/>
  <Override PartName="/ppt/media/image9.jpeg" ContentType="image/jpeg"/>
  <Override PartName="/ppt/media/image11.jpeg" ContentType="image/jpeg"/>
  <Override PartName="/ppt/presProps.xml" ContentType="application/vnd.openxmlformats-officedocument.presentationml.presPro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3.xml.rels" ContentType="application/vnd.openxmlformats-package.relationships+xml"/>
  <Override PartName="/ppt/slides/_rels/slide16.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14.xml.rels" ContentType="application/vnd.openxmlformats-package.relationships+xml"/>
  <Override PartName="/ppt/slides/_rels/slide17.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9144000" cy="51435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AA6FB28E-3349-4485-B571-74ECE6DBD4F9}"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29" name="PlaceHolder 2"/>
          <p:cNvSpPr>
            <a:spLocks noGrp="1"/>
          </p:cNvSpPr>
          <p:nvPr>
            <p:ph/>
          </p:nvPr>
        </p:nvSpPr>
        <p:spPr>
          <a:xfrm>
            <a:off x="457200" y="55548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0" name="PlaceHolder 3"/>
          <p:cNvSpPr>
            <a:spLocks noGrp="1"/>
          </p:cNvSpPr>
          <p:nvPr>
            <p:ph/>
          </p:nvPr>
        </p:nvSpPr>
        <p:spPr>
          <a:xfrm>
            <a:off x="457200" y="274284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4BA1F38D-7D63-4AD6-8154-7EEE7B0BBD4C}"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32"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3"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4" name="PlaceHolder 4"/>
          <p:cNvSpPr>
            <a:spLocks noGrp="1"/>
          </p:cNvSpPr>
          <p:nvPr>
            <p:ph/>
          </p:nvPr>
        </p:nvSpPr>
        <p:spPr>
          <a:xfrm>
            <a:off x="45720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5" name="PlaceHolder 5"/>
          <p:cNvSpPr>
            <a:spLocks noGrp="1"/>
          </p:cNvSpPr>
          <p:nvPr>
            <p:ph/>
          </p:nvPr>
        </p:nvSpPr>
        <p:spPr>
          <a:xfrm>
            <a:off x="467424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54487A1E-0EF0-401F-B7B7-18CA102690E9}" type="slidenum">
              <a:t>&lt;#&gt;</a:t>
            </a:fld>
          </a:p>
        </p:txBody>
      </p:sp>
      <p:sp>
        <p:nvSpPr>
          <p:cNvPr id="9" name="PlaceHolder 8"/>
          <p:cNvSpPr>
            <a:spLocks noGrp="1"/>
          </p:cNvSpPr>
          <p:nvPr>
            <p:ph type="dt" idx="1"/>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37" name="PlaceHolder 2"/>
          <p:cNvSpPr>
            <a:spLocks noGrp="1"/>
          </p:cNvSpPr>
          <p:nvPr>
            <p:ph/>
          </p:nvPr>
        </p:nvSpPr>
        <p:spPr>
          <a:xfrm>
            <a:off x="45720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8" name="PlaceHolder 3"/>
          <p:cNvSpPr>
            <a:spLocks noGrp="1"/>
          </p:cNvSpPr>
          <p:nvPr>
            <p:ph/>
          </p:nvPr>
        </p:nvSpPr>
        <p:spPr>
          <a:xfrm>
            <a:off x="323964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9" name="PlaceHolder 4"/>
          <p:cNvSpPr>
            <a:spLocks noGrp="1"/>
          </p:cNvSpPr>
          <p:nvPr>
            <p:ph/>
          </p:nvPr>
        </p:nvSpPr>
        <p:spPr>
          <a:xfrm>
            <a:off x="602208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40" name="PlaceHolder 5"/>
          <p:cNvSpPr>
            <a:spLocks noGrp="1"/>
          </p:cNvSpPr>
          <p:nvPr>
            <p:ph/>
          </p:nvPr>
        </p:nvSpPr>
        <p:spPr>
          <a:xfrm>
            <a:off x="45720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41" name="PlaceHolder 6"/>
          <p:cNvSpPr>
            <a:spLocks noGrp="1"/>
          </p:cNvSpPr>
          <p:nvPr>
            <p:ph/>
          </p:nvPr>
        </p:nvSpPr>
        <p:spPr>
          <a:xfrm>
            <a:off x="323964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42" name="PlaceHolder 7"/>
          <p:cNvSpPr>
            <a:spLocks noGrp="1"/>
          </p:cNvSpPr>
          <p:nvPr>
            <p:ph/>
          </p:nvPr>
        </p:nvSpPr>
        <p:spPr>
          <a:xfrm>
            <a:off x="602208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27898C83-7FBC-44DE-A4EB-307251001005}" type="slidenum">
              <a:t>&lt;#&gt;</a:t>
            </a:fld>
          </a:p>
        </p:txBody>
      </p:sp>
      <p:sp>
        <p:nvSpPr>
          <p:cNvPr id="11" name="PlaceHolder 10"/>
          <p:cNvSpPr>
            <a:spLocks noGrp="1"/>
          </p:cNvSpPr>
          <p:nvPr>
            <p:ph type="dt" idx="1"/>
          </p:nvPr>
        </p:nvSpPr>
        <p:spPr/>
        <p:txBody>
          <a:bodyPr/>
          <a:p>
            <a:r>
              <a:rPr lang="en-U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49" name="PlaceHolder 2"/>
          <p:cNvSpPr>
            <a:spLocks noGrp="1"/>
          </p:cNvSpPr>
          <p:nvPr>
            <p:ph type="subTitle"/>
          </p:nvPr>
        </p:nvSpPr>
        <p:spPr>
          <a:xfrm>
            <a:off x="457200" y="555480"/>
            <a:ext cx="8229240" cy="418752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51" name="PlaceHolder 2"/>
          <p:cNvSpPr>
            <a:spLocks noGrp="1"/>
          </p:cNvSpPr>
          <p:nvPr>
            <p:ph/>
          </p:nvPr>
        </p:nvSpPr>
        <p:spPr>
          <a:xfrm>
            <a:off x="457200" y="555480"/>
            <a:ext cx="822924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53" name="PlaceHolder 2"/>
          <p:cNvSpPr>
            <a:spLocks noGrp="1"/>
          </p:cNvSpPr>
          <p:nvPr>
            <p:ph/>
          </p:nvPr>
        </p:nvSpPr>
        <p:spPr>
          <a:xfrm>
            <a:off x="45720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54" name="PlaceHolder 3"/>
          <p:cNvSpPr>
            <a:spLocks noGrp="1"/>
          </p:cNvSpPr>
          <p:nvPr>
            <p:ph/>
          </p:nvPr>
        </p:nvSpPr>
        <p:spPr>
          <a:xfrm>
            <a:off x="467424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57200" y="-20520"/>
            <a:ext cx="8229240" cy="16682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58"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59" name="PlaceHolder 3"/>
          <p:cNvSpPr>
            <a:spLocks noGrp="1"/>
          </p:cNvSpPr>
          <p:nvPr>
            <p:ph/>
          </p:nvPr>
        </p:nvSpPr>
        <p:spPr>
          <a:xfrm>
            <a:off x="467424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0" name="PlaceHolder 4"/>
          <p:cNvSpPr>
            <a:spLocks noGrp="1"/>
          </p:cNvSpPr>
          <p:nvPr>
            <p:ph/>
          </p:nvPr>
        </p:nvSpPr>
        <p:spPr>
          <a:xfrm>
            <a:off x="45720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8" name="PlaceHolder 2"/>
          <p:cNvSpPr>
            <a:spLocks noGrp="1"/>
          </p:cNvSpPr>
          <p:nvPr>
            <p:ph type="subTitle"/>
          </p:nvPr>
        </p:nvSpPr>
        <p:spPr>
          <a:xfrm>
            <a:off x="457200" y="555480"/>
            <a:ext cx="8229240" cy="418752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ECCD60AF-CB70-43CE-A28A-6E2629F1314C}"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62" name="PlaceHolder 2"/>
          <p:cNvSpPr>
            <a:spLocks noGrp="1"/>
          </p:cNvSpPr>
          <p:nvPr>
            <p:ph/>
          </p:nvPr>
        </p:nvSpPr>
        <p:spPr>
          <a:xfrm>
            <a:off x="45720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3"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4" name="PlaceHolder 4"/>
          <p:cNvSpPr>
            <a:spLocks noGrp="1"/>
          </p:cNvSpPr>
          <p:nvPr>
            <p:ph/>
          </p:nvPr>
        </p:nvSpPr>
        <p:spPr>
          <a:xfrm>
            <a:off x="467424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66"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7"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8" name="PlaceHolder 4"/>
          <p:cNvSpPr>
            <a:spLocks noGrp="1"/>
          </p:cNvSpPr>
          <p:nvPr>
            <p:ph/>
          </p:nvPr>
        </p:nvSpPr>
        <p:spPr>
          <a:xfrm>
            <a:off x="457200" y="274284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70" name="PlaceHolder 2"/>
          <p:cNvSpPr>
            <a:spLocks noGrp="1"/>
          </p:cNvSpPr>
          <p:nvPr>
            <p:ph/>
          </p:nvPr>
        </p:nvSpPr>
        <p:spPr>
          <a:xfrm>
            <a:off x="457200" y="55548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1" name="PlaceHolder 3"/>
          <p:cNvSpPr>
            <a:spLocks noGrp="1"/>
          </p:cNvSpPr>
          <p:nvPr>
            <p:ph/>
          </p:nvPr>
        </p:nvSpPr>
        <p:spPr>
          <a:xfrm>
            <a:off x="457200" y="274284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73"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4"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5" name="PlaceHolder 4"/>
          <p:cNvSpPr>
            <a:spLocks noGrp="1"/>
          </p:cNvSpPr>
          <p:nvPr>
            <p:ph/>
          </p:nvPr>
        </p:nvSpPr>
        <p:spPr>
          <a:xfrm>
            <a:off x="45720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6" name="PlaceHolder 5"/>
          <p:cNvSpPr>
            <a:spLocks noGrp="1"/>
          </p:cNvSpPr>
          <p:nvPr>
            <p:ph/>
          </p:nvPr>
        </p:nvSpPr>
        <p:spPr>
          <a:xfrm>
            <a:off x="467424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78" name="PlaceHolder 2"/>
          <p:cNvSpPr>
            <a:spLocks noGrp="1"/>
          </p:cNvSpPr>
          <p:nvPr>
            <p:ph/>
          </p:nvPr>
        </p:nvSpPr>
        <p:spPr>
          <a:xfrm>
            <a:off x="45720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9" name="PlaceHolder 3"/>
          <p:cNvSpPr>
            <a:spLocks noGrp="1"/>
          </p:cNvSpPr>
          <p:nvPr>
            <p:ph/>
          </p:nvPr>
        </p:nvSpPr>
        <p:spPr>
          <a:xfrm>
            <a:off x="323964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80" name="PlaceHolder 4"/>
          <p:cNvSpPr>
            <a:spLocks noGrp="1"/>
          </p:cNvSpPr>
          <p:nvPr>
            <p:ph/>
          </p:nvPr>
        </p:nvSpPr>
        <p:spPr>
          <a:xfrm>
            <a:off x="602208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81" name="PlaceHolder 5"/>
          <p:cNvSpPr>
            <a:spLocks noGrp="1"/>
          </p:cNvSpPr>
          <p:nvPr>
            <p:ph/>
          </p:nvPr>
        </p:nvSpPr>
        <p:spPr>
          <a:xfrm>
            <a:off x="45720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82" name="PlaceHolder 6"/>
          <p:cNvSpPr>
            <a:spLocks noGrp="1"/>
          </p:cNvSpPr>
          <p:nvPr>
            <p:ph/>
          </p:nvPr>
        </p:nvSpPr>
        <p:spPr>
          <a:xfrm>
            <a:off x="323964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83" name="PlaceHolder 7"/>
          <p:cNvSpPr>
            <a:spLocks noGrp="1"/>
          </p:cNvSpPr>
          <p:nvPr>
            <p:ph/>
          </p:nvPr>
        </p:nvSpPr>
        <p:spPr>
          <a:xfrm>
            <a:off x="602208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10" name="PlaceHolder 2"/>
          <p:cNvSpPr>
            <a:spLocks noGrp="1"/>
          </p:cNvSpPr>
          <p:nvPr>
            <p:ph/>
          </p:nvPr>
        </p:nvSpPr>
        <p:spPr>
          <a:xfrm>
            <a:off x="457200" y="555480"/>
            <a:ext cx="822924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A6795724-736C-4C4A-9665-733E09429B53}"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12" name="PlaceHolder 2"/>
          <p:cNvSpPr>
            <a:spLocks noGrp="1"/>
          </p:cNvSpPr>
          <p:nvPr>
            <p:ph/>
          </p:nvPr>
        </p:nvSpPr>
        <p:spPr>
          <a:xfrm>
            <a:off x="45720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13" name="PlaceHolder 3"/>
          <p:cNvSpPr>
            <a:spLocks noGrp="1"/>
          </p:cNvSpPr>
          <p:nvPr>
            <p:ph/>
          </p:nvPr>
        </p:nvSpPr>
        <p:spPr>
          <a:xfrm>
            <a:off x="467424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18F3B76D-082D-4DAB-AC38-E89C645E568E}"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86047BE0-1DEF-475D-B858-AEC3308478F3}"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20520"/>
            <a:ext cx="8229240" cy="16682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35AE5D6A-BDA7-47A6-9DEC-CFD8E896DB60}"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17"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18" name="PlaceHolder 3"/>
          <p:cNvSpPr>
            <a:spLocks noGrp="1"/>
          </p:cNvSpPr>
          <p:nvPr>
            <p:ph/>
          </p:nvPr>
        </p:nvSpPr>
        <p:spPr>
          <a:xfrm>
            <a:off x="467424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19" name="PlaceHolder 4"/>
          <p:cNvSpPr>
            <a:spLocks noGrp="1"/>
          </p:cNvSpPr>
          <p:nvPr>
            <p:ph/>
          </p:nvPr>
        </p:nvSpPr>
        <p:spPr>
          <a:xfrm>
            <a:off x="45720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38A0927E-F131-4FD5-B830-BA2488B33EB3}"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21" name="PlaceHolder 2"/>
          <p:cNvSpPr>
            <a:spLocks noGrp="1"/>
          </p:cNvSpPr>
          <p:nvPr>
            <p:ph/>
          </p:nvPr>
        </p:nvSpPr>
        <p:spPr>
          <a:xfrm>
            <a:off x="45720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22"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23" name="PlaceHolder 4"/>
          <p:cNvSpPr>
            <a:spLocks noGrp="1"/>
          </p:cNvSpPr>
          <p:nvPr>
            <p:ph/>
          </p:nvPr>
        </p:nvSpPr>
        <p:spPr>
          <a:xfrm>
            <a:off x="467424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38B81EE6-7BDA-4A08-8B7A-7FFC46D41798}"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25"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26"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27" name="PlaceHolder 4"/>
          <p:cNvSpPr>
            <a:spLocks noGrp="1"/>
          </p:cNvSpPr>
          <p:nvPr>
            <p:ph/>
          </p:nvPr>
        </p:nvSpPr>
        <p:spPr>
          <a:xfrm>
            <a:off x="457200" y="274284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5607C419-8AAA-4D5F-A99C-C105220C3733}" type="slidenum">
              <a:t>&lt;#&gt;</a:t>
            </a:fld>
          </a:p>
        </p:txBody>
      </p:sp>
      <p:sp>
        <p:nvSpPr>
          <p:cNvPr id="8" name="PlaceHolder 7"/>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4aa2d6"/>
            </a:gs>
            <a:gs pos="100000">
              <a:srgbClr val="002b36"/>
            </a:gs>
          </a:gsLst>
          <a:path path="circle">
            <a:fillToRect l="50000" t="55000" r="50000" b="45000"/>
          </a:path>
        </a:gradFill>
      </p:bgPr>
    </p:bg>
    <p:spTree>
      <p:nvGrpSpPr>
        <p:cNvPr id="1" name=""/>
        <p:cNvGrpSpPr/>
        <p:nvPr/>
      </p:nvGrpSpPr>
      <p:grpSpPr>
        <a:xfrm>
          <a:off x="0" y="0"/>
          <a:ext cx="0" cy="0"/>
          <a:chOff x="0" y="0"/>
          <a:chExt cx="0" cy="0"/>
        </a:xfrm>
      </p:grpSpPr>
      <p:sp>
        <p:nvSpPr>
          <p:cNvPr id="0" name="6 - Ελεύθερη σχεδίαση"/>
          <p:cNvSpPr/>
          <p:nvPr/>
        </p:nvSpPr>
        <p:spPr>
          <a:xfrm>
            <a:off x="-9360" y="-5400"/>
            <a:ext cx="9162720" cy="78084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98"/>
                </a:srgbClr>
              </a:gs>
              <a:gs pos="100000">
                <a:srgbClr val="00c4cd">
                  <a:alpha val="55294"/>
                </a:srgbClr>
              </a:gs>
            </a:gsLst>
            <a:lin ang="54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ffffff"/>
              </a:solidFill>
              <a:latin typeface="Constantia"/>
            </a:endParaRPr>
          </a:p>
        </p:txBody>
      </p:sp>
      <p:sp>
        <p:nvSpPr>
          <p:cNvPr id="1" name="7 - Ελεύθερη σχεδίαση"/>
          <p:cNvSpPr/>
          <p:nvPr/>
        </p:nvSpPr>
        <p:spPr>
          <a:xfrm>
            <a:off x="4381560" y="-5400"/>
            <a:ext cx="4762080" cy="47844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20000">
                <a:srgbClr val="008abf">
                  <a:alpha val="45098"/>
                </a:srgbClr>
              </a:gs>
              <a:gs pos="100000">
                <a:srgbClr val="00a0a8">
                  <a:alpha val="30196"/>
                </a:srgbClr>
              </a:gs>
            </a:gsLst>
            <a:lin ang="162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ffffff"/>
              </a:solidFill>
              <a:latin typeface="Constantia"/>
            </a:endParaRPr>
          </a:p>
        </p:txBody>
      </p:sp>
      <p:sp>
        <p:nvSpPr>
          <p:cNvPr id="2" name="PlaceHolder 1"/>
          <p:cNvSpPr>
            <a:spLocks noGrp="1"/>
          </p:cNvSpPr>
          <p:nvPr>
            <p:ph type="title"/>
          </p:nvPr>
        </p:nvSpPr>
        <p:spPr>
          <a:xfrm>
            <a:off x="533520" y="1028880"/>
            <a:ext cx="7851240" cy="1371240"/>
          </a:xfrm>
          <a:prstGeom prst="rect">
            <a:avLst/>
          </a:prstGeom>
          <a:noFill/>
          <a:ln w="0">
            <a:noFill/>
          </a:ln>
        </p:spPr>
        <p:txBody>
          <a:bodyPr lIns="90000" rIns="18360" tIns="0" bIns="0" anchor="b">
            <a:normAutofit fontScale="82000"/>
          </a:bodyPr>
          <a:p>
            <a:pPr indent="0" algn="r">
              <a:lnSpc>
                <a:spcPct val="100000"/>
              </a:lnSpc>
              <a:buNone/>
            </a:pPr>
            <a:r>
              <a:rPr b="1" lang="el-GR" sz="5600" spc="-1" strike="noStrike">
                <a:solidFill>
                  <a:srgbClr val="50e0ea"/>
                </a:solidFill>
                <a:latin typeface="Calibri"/>
              </a:rPr>
              <a:t>Kλικ για επεξεργασία του τίτλου</a:t>
            </a:r>
            <a:endParaRPr b="0" lang="el-GR" sz="5600" spc="-1" strike="noStrike">
              <a:solidFill>
                <a:srgbClr val="ffffff"/>
              </a:solidFill>
              <a:latin typeface="Constantia"/>
            </a:endParaRPr>
          </a:p>
        </p:txBody>
      </p:sp>
      <p:sp>
        <p:nvSpPr>
          <p:cNvPr id="3" name="PlaceHolder 2"/>
          <p:cNvSpPr>
            <a:spLocks noGrp="1"/>
          </p:cNvSpPr>
          <p:nvPr>
            <p:ph type="dt" idx="1"/>
          </p:nvPr>
        </p:nvSpPr>
        <p:spPr>
          <a:xfrm>
            <a:off x="457200" y="4767120"/>
            <a:ext cx="2133360" cy="273600"/>
          </a:xfrm>
          <a:prstGeom prst="rect">
            <a:avLst/>
          </a:prstGeom>
          <a:noFill/>
          <a:ln w="0">
            <a:noFill/>
          </a:ln>
        </p:spPr>
        <p:txBody>
          <a:bodyPr lIns="0" rIns="0" tIns="0" bIns="0" anchor="b">
            <a:noAutofit/>
          </a:bodyPr>
          <a:lstStyle>
            <a:lvl1pPr indent="0">
              <a:lnSpc>
                <a:spcPct val="100000"/>
              </a:lnSpc>
              <a:buNone/>
              <a:defRPr b="0" lang="el-GR" sz="1200" spc="-1" strike="noStrike">
                <a:solidFill>
                  <a:srgbClr val="d1eaed"/>
                </a:solidFill>
                <a:latin typeface="Constantia"/>
              </a:defRPr>
            </a:lvl1pPr>
          </a:lstStyle>
          <a:p>
            <a:pPr indent="0">
              <a:lnSpc>
                <a:spcPct val="100000"/>
              </a:lnSpc>
              <a:buNone/>
            </a:pPr>
            <a:r>
              <a:rPr b="0" lang="el-GR" sz="1200" spc="-1" strike="noStrike">
                <a:solidFill>
                  <a:srgbClr val="d1eaed"/>
                </a:solidFill>
                <a:latin typeface="Constantia"/>
              </a:rPr>
              <a:t>&lt;date/time&gt;</a:t>
            </a:r>
            <a:endParaRPr b="0" lang="en-US" sz="1200" spc="-1" strike="noStrike">
              <a:solidFill>
                <a:srgbClr val="000000"/>
              </a:solidFill>
              <a:latin typeface="Times New Roman"/>
            </a:endParaRPr>
          </a:p>
        </p:txBody>
      </p:sp>
      <p:sp>
        <p:nvSpPr>
          <p:cNvPr id="4" name="PlaceHolder 3"/>
          <p:cNvSpPr>
            <a:spLocks noGrp="1"/>
          </p:cNvSpPr>
          <p:nvPr>
            <p:ph type="ftr" idx="2"/>
          </p:nvPr>
        </p:nvSpPr>
        <p:spPr>
          <a:xfrm>
            <a:off x="2666880" y="4767120"/>
            <a:ext cx="3352320" cy="273600"/>
          </a:xfrm>
          <a:prstGeom prst="rect">
            <a:avLst/>
          </a:prstGeom>
          <a:noFill/>
          <a:ln w="0">
            <a:noFill/>
          </a:ln>
        </p:spPr>
        <p:txBody>
          <a:bodyPr lIns="0" rIns="0" tIns="0" bIns="0" anchor="b">
            <a:noAutofit/>
          </a:bodyPr>
          <a:lstStyle>
            <a:lvl1pPr indent="0" algn="ctr">
              <a:buNone/>
              <a:defRPr b="0" lang="en-US" sz="1400" spc="-1" strike="noStrike">
                <a:solidFill>
                  <a:srgbClr val="000000"/>
                </a:solidFill>
                <a:latin typeface="Times New Roman"/>
              </a:defRPr>
            </a:lvl1pPr>
          </a:lstStyle>
          <a:p>
            <a:pPr indent="0" algn="ctr">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5" name="PlaceHolder 4"/>
          <p:cNvSpPr>
            <a:spLocks noGrp="1"/>
          </p:cNvSpPr>
          <p:nvPr>
            <p:ph type="sldNum" idx="3"/>
          </p:nvPr>
        </p:nvSpPr>
        <p:spPr>
          <a:xfrm>
            <a:off x="7924680" y="4767120"/>
            <a:ext cx="761760" cy="273600"/>
          </a:xfrm>
          <a:prstGeom prst="rect">
            <a:avLst/>
          </a:prstGeom>
          <a:noFill/>
          <a:ln w="0">
            <a:noFill/>
          </a:ln>
        </p:spPr>
        <p:txBody>
          <a:bodyPr lIns="0" rIns="0" tIns="0" bIns="0" anchor="b">
            <a:noAutofit/>
          </a:bodyPr>
          <a:lstStyle>
            <a:lvl1pPr indent="0" algn="r">
              <a:lnSpc>
                <a:spcPct val="100000"/>
              </a:lnSpc>
              <a:buNone/>
              <a:defRPr b="0" lang="el-GR" sz="1200" spc="-1" strike="noStrike">
                <a:solidFill>
                  <a:srgbClr val="d1eaed"/>
                </a:solidFill>
                <a:latin typeface="Constantia"/>
              </a:defRPr>
            </a:lvl1pPr>
          </a:lstStyle>
          <a:p>
            <a:pPr indent="0" algn="r">
              <a:lnSpc>
                <a:spcPct val="100000"/>
              </a:lnSpc>
              <a:buNone/>
            </a:pPr>
            <a:fld id="{DD34960B-4D8B-4712-93FE-5C8900B9F5CF}" type="slidenum">
              <a:rPr b="0" lang="el-GR" sz="1200" spc="-1" strike="noStrike">
                <a:solidFill>
                  <a:srgbClr val="d1eaed"/>
                </a:solidFill>
                <a:latin typeface="Constantia"/>
              </a:rPr>
              <a:t>&lt;number&gt;</a:t>
            </a:fld>
            <a:endParaRPr b="0" lang="en-US" sz="1200" spc="-1" strike="noStrike">
              <a:solidFill>
                <a:srgbClr val="000000"/>
              </a:solidFill>
              <a:latin typeface="Times New Roman"/>
            </a:endParaRPr>
          </a:p>
        </p:txBody>
      </p:sp>
      <p:sp>
        <p:nvSpPr>
          <p:cNvPr id="6" name="PlaceHolder 5"/>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2600" spc="-1" strike="noStrike">
                <a:solidFill>
                  <a:srgbClr val="ffffff"/>
                </a:solidFill>
                <a:latin typeface="Calibri"/>
              </a:rPr>
              <a:t>Click to edit the outline text format</a:t>
            </a:r>
            <a:endParaRPr b="0" lang="el-GR" sz="2600" spc="-1" strike="noStrike">
              <a:solidFill>
                <a:srgbClr val="ffffff"/>
              </a:solidFill>
              <a:latin typeface="Calibri"/>
            </a:endParaRPr>
          </a:p>
          <a:p>
            <a:pPr lvl="1" marL="864000" indent="-324000">
              <a:spcBef>
                <a:spcPts val="1134"/>
              </a:spcBef>
              <a:buClr>
                <a:srgbClr val="000000"/>
              </a:buClr>
              <a:buSzPct val="75000"/>
              <a:buFont typeface="Symbol" charset="2"/>
              <a:buChar char=""/>
            </a:pPr>
            <a:r>
              <a:rPr b="0" lang="el-GR" sz="2100" spc="-1" strike="noStrike">
                <a:solidFill>
                  <a:srgbClr val="ffffff"/>
                </a:solidFill>
                <a:latin typeface="Calibri"/>
              </a:rPr>
              <a:t>Second Outline Level</a:t>
            </a:r>
            <a:endParaRPr b="0" lang="el-GR" sz="2100" spc="-1" strike="noStrike">
              <a:solidFill>
                <a:srgbClr val="ffffff"/>
              </a:solidFill>
              <a:latin typeface="Calibri"/>
            </a:endParaRPr>
          </a:p>
          <a:p>
            <a:pPr lvl="2" marL="1296000" indent="-288000">
              <a:spcBef>
                <a:spcPts val="850"/>
              </a:spcBef>
              <a:buClr>
                <a:srgbClr val="000000"/>
              </a:buClr>
              <a:buSzPct val="45000"/>
              <a:buFont typeface="Wingdings" charset="2"/>
              <a:buChar char=""/>
            </a:pPr>
            <a:r>
              <a:rPr b="0" lang="el-GR" sz="2000" spc="-1" strike="noStrike">
                <a:solidFill>
                  <a:srgbClr val="ffffff"/>
                </a:solidFill>
                <a:latin typeface="Calibri"/>
              </a:rPr>
              <a:t>Third Outline Level</a:t>
            </a:r>
            <a:endParaRPr b="0" lang="el-GR" sz="2000" spc="-1" strike="noStrike">
              <a:solidFill>
                <a:srgbClr val="ffffff"/>
              </a:solidFill>
              <a:latin typeface="Calibri"/>
            </a:endParaRPr>
          </a:p>
          <a:p>
            <a:pPr lvl="3" marL="1728000" indent="-216000">
              <a:spcBef>
                <a:spcPts val="567"/>
              </a:spcBef>
              <a:buClr>
                <a:srgbClr val="000000"/>
              </a:buClr>
              <a:buSzPct val="75000"/>
              <a:buFont typeface="Symbol" charset="2"/>
              <a:buChar char=""/>
            </a:pPr>
            <a:r>
              <a:rPr b="0" lang="el-GR" sz="2000" spc="-1" strike="noStrike">
                <a:solidFill>
                  <a:srgbClr val="ffffff"/>
                </a:solidFill>
                <a:latin typeface="Calibri"/>
              </a:rPr>
              <a:t>Fourth Outline Level</a:t>
            </a:r>
            <a:endParaRPr b="0" lang="el-GR" sz="2000" spc="-1" strike="noStrike">
              <a:solidFill>
                <a:srgbClr val="ffffff"/>
              </a:solidFill>
              <a:latin typeface="Calibri"/>
            </a:endParaRPr>
          </a:p>
          <a:p>
            <a:pPr lvl="4" marL="2160000" indent="-216000">
              <a:spcBef>
                <a:spcPts val="283"/>
              </a:spcBef>
              <a:buClr>
                <a:srgbClr val="000000"/>
              </a:buClr>
              <a:buSzPct val="45000"/>
              <a:buFont typeface="Wingdings" charset="2"/>
              <a:buChar char=""/>
            </a:pPr>
            <a:r>
              <a:rPr b="0" lang="el-GR" sz="2000" spc="-1" strike="noStrike">
                <a:solidFill>
                  <a:srgbClr val="ffffff"/>
                </a:solidFill>
                <a:latin typeface="Calibri"/>
              </a:rPr>
              <a:t>Fifth Outline Level</a:t>
            </a:r>
            <a:endParaRPr b="0" lang="el-GR" sz="2000" spc="-1" strike="noStrike">
              <a:solidFill>
                <a:srgbClr val="ffffff"/>
              </a:solidFill>
              <a:latin typeface="Calibri"/>
            </a:endParaRPr>
          </a:p>
          <a:p>
            <a:pPr lvl="5" marL="2592000" indent="-216000">
              <a:spcBef>
                <a:spcPts val="283"/>
              </a:spcBef>
              <a:buClr>
                <a:srgbClr val="000000"/>
              </a:buClr>
              <a:buSzPct val="45000"/>
              <a:buFont typeface="Wingdings" charset="2"/>
              <a:buChar char=""/>
            </a:pPr>
            <a:r>
              <a:rPr b="0" lang="el-GR" sz="2000" spc="-1" strike="noStrike">
                <a:solidFill>
                  <a:srgbClr val="ffffff"/>
                </a:solidFill>
                <a:latin typeface="Calibri"/>
              </a:rPr>
              <a:t>Sixth Outline Level</a:t>
            </a:r>
            <a:endParaRPr b="0" lang="el-GR" sz="2000" spc="-1" strike="noStrike">
              <a:solidFill>
                <a:srgbClr val="ffffff"/>
              </a:solidFill>
              <a:latin typeface="Calibri"/>
            </a:endParaRPr>
          </a:p>
          <a:p>
            <a:pPr lvl="6" marL="3024000" indent="-216000">
              <a:spcBef>
                <a:spcPts val="283"/>
              </a:spcBef>
              <a:buClr>
                <a:srgbClr val="000000"/>
              </a:buClr>
              <a:buSzPct val="45000"/>
              <a:buFont typeface="Wingdings" charset="2"/>
              <a:buChar char=""/>
            </a:pPr>
            <a:r>
              <a:rPr b="0" lang="el-GR" sz="2000" spc="-1" strike="noStrike">
                <a:solidFill>
                  <a:srgbClr val="ffffff"/>
                </a:solidFill>
                <a:latin typeface="Calibri"/>
              </a:rPr>
              <a:t>Seventh Outline Level</a:t>
            </a:r>
            <a:endParaRPr b="0" lang="el-GR" sz="2000" spc="-1" strike="noStrike">
              <a:solidFill>
                <a:srgbClr val="ffffff"/>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64772" sy="64772" algn="tl"/>
        </a:blipFill>
      </p:bgPr>
    </p:bg>
    <p:spTree>
      <p:nvGrpSpPr>
        <p:cNvPr id="1" name=""/>
        <p:cNvGrpSpPr/>
        <p:nvPr/>
      </p:nvGrpSpPr>
      <p:grpSpPr>
        <a:xfrm>
          <a:off x="0" y="0"/>
          <a:ext cx="0" cy="0"/>
          <a:chOff x="0" y="0"/>
          <a:chExt cx="0" cy="0"/>
        </a:xfrm>
      </p:grpSpPr>
      <p:sp>
        <p:nvSpPr>
          <p:cNvPr id="43" name="6 - Ελεύθερη σχεδίαση"/>
          <p:cNvSpPr/>
          <p:nvPr/>
        </p:nvSpPr>
        <p:spPr>
          <a:xfrm>
            <a:off x="-9360" y="-5400"/>
            <a:ext cx="9162720" cy="78084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98"/>
                </a:srgbClr>
              </a:gs>
              <a:gs pos="100000">
                <a:srgbClr val="00c4cd">
                  <a:alpha val="55294"/>
                </a:srgbClr>
              </a:gs>
            </a:gsLst>
            <a:lin ang="54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000000"/>
              </a:solidFill>
              <a:latin typeface="Constantia"/>
            </a:endParaRPr>
          </a:p>
        </p:txBody>
      </p:sp>
      <p:sp>
        <p:nvSpPr>
          <p:cNvPr id="44" name="7 - Ελεύθερη σχεδίαση"/>
          <p:cNvSpPr/>
          <p:nvPr/>
        </p:nvSpPr>
        <p:spPr>
          <a:xfrm>
            <a:off x="4381560" y="-5400"/>
            <a:ext cx="4762080" cy="47844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20000">
                <a:srgbClr val="008abf">
                  <a:alpha val="45098"/>
                </a:srgbClr>
              </a:gs>
              <a:gs pos="100000">
                <a:srgbClr val="00a0a8">
                  <a:alpha val="30196"/>
                </a:srgbClr>
              </a:gs>
            </a:gsLst>
            <a:lin ang="162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000000"/>
              </a:solidFill>
              <a:latin typeface="Constantia"/>
            </a:endParaRPr>
          </a:p>
        </p:txBody>
      </p:sp>
      <p:sp>
        <p:nvSpPr>
          <p:cNvPr id="45" name="PlaceHolder 1"/>
          <p:cNvSpPr>
            <a:spLocks noGrp="1"/>
          </p:cNvSpPr>
          <p:nvPr>
            <p:ph type="title"/>
          </p:nvPr>
        </p:nvSpPr>
        <p:spPr>
          <a:xfrm>
            <a:off x="457200" y="-20520"/>
            <a:ext cx="8229240" cy="359640"/>
          </a:xfrm>
          <a:prstGeom prst="rect">
            <a:avLst/>
          </a:prstGeom>
          <a:noFill/>
          <a:ln w="0">
            <a:noFill/>
          </a:ln>
        </p:spPr>
        <p:txBody>
          <a:bodyPr lIns="90000" rIns="90000" tIns="45000" bIns="45000" anchor="t">
            <a:noAutofit/>
          </a:bodyPr>
          <a:p>
            <a:pPr indent="0" algn="ctr">
              <a:lnSpc>
                <a:spcPct val="100000"/>
              </a:lnSpc>
              <a:buNone/>
            </a:pPr>
            <a:r>
              <a:rPr b="0" lang="el-GR" sz="2300" spc="-1" strike="noStrike">
                <a:solidFill>
                  <a:srgbClr val="04617b"/>
                </a:solidFill>
                <a:latin typeface="Calibri"/>
              </a:rPr>
              <a:t>Ιστορική αναδρομή - Εισαγωγή</a:t>
            </a:r>
            <a:endParaRPr b="0" lang="el-GR" sz="2300" spc="-1" strike="noStrike">
              <a:solidFill>
                <a:srgbClr val="000000"/>
              </a:solidFill>
              <a:latin typeface="Constantia"/>
            </a:endParaRPr>
          </a:p>
        </p:txBody>
      </p:sp>
      <p:sp>
        <p:nvSpPr>
          <p:cNvPr id="46" name="PlaceHolder 2"/>
          <p:cNvSpPr>
            <a:spLocks noGrp="1"/>
          </p:cNvSpPr>
          <p:nvPr>
            <p:ph type="body"/>
          </p:nvPr>
        </p:nvSpPr>
        <p:spPr>
          <a:xfrm>
            <a:off x="457200" y="555480"/>
            <a:ext cx="8229240" cy="418752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l-GR" sz="2600" spc="-1" strike="noStrike">
                <a:solidFill>
                  <a:srgbClr val="000000"/>
                </a:solidFill>
                <a:latin typeface="Calibri"/>
              </a:rPr>
              <a:t>Kλικ για επεξεργασία των στυλ του υποδείγματος</a:t>
            </a:r>
            <a:endParaRPr b="0" lang="el-GR" sz="2600" spc="-1" strike="noStrike">
              <a:solidFill>
                <a:srgbClr val="000000"/>
              </a:solidFill>
              <a:latin typeface="Calibri"/>
            </a:endParaRPr>
          </a:p>
          <a:p>
            <a:pPr lvl="1" marL="640080" indent="-246960">
              <a:lnSpc>
                <a:spcPct val="100000"/>
              </a:lnSpc>
              <a:spcBef>
                <a:spcPts val="479"/>
              </a:spcBef>
              <a:buClr>
                <a:srgbClr val="0f6fc6"/>
              </a:buClr>
              <a:buSzPct val="85000"/>
              <a:buFont typeface="Wingdings 2" charset="2"/>
              <a:buChar char=""/>
            </a:pPr>
            <a:r>
              <a:rPr b="0" lang="el-GR" sz="2400" spc="-1" strike="noStrike">
                <a:solidFill>
                  <a:srgbClr val="000000"/>
                </a:solidFill>
                <a:latin typeface="Calibri"/>
              </a:rPr>
              <a:t>Δεύτερου επιπέδου</a:t>
            </a:r>
            <a:endParaRPr b="0" lang="el-GR" sz="2400" spc="-1" strike="noStrike">
              <a:solidFill>
                <a:srgbClr val="000000"/>
              </a:solidFill>
              <a:latin typeface="Calibri"/>
            </a:endParaRPr>
          </a:p>
          <a:p>
            <a:pPr lvl="2" marL="914400" indent="-246960">
              <a:lnSpc>
                <a:spcPct val="100000"/>
              </a:lnSpc>
              <a:spcBef>
                <a:spcPts val="420"/>
              </a:spcBef>
              <a:buClr>
                <a:srgbClr val="009dd9"/>
              </a:buClr>
              <a:buSzPct val="70000"/>
              <a:buFont typeface="Wingdings 2" charset="2"/>
              <a:buChar char=""/>
            </a:pPr>
            <a:r>
              <a:rPr b="0" lang="el-GR" sz="2100" spc="-1" strike="noStrike">
                <a:solidFill>
                  <a:srgbClr val="000000"/>
                </a:solidFill>
                <a:latin typeface="Calibri"/>
              </a:rPr>
              <a:t>Τρίτου επιπέδου</a:t>
            </a:r>
            <a:endParaRPr b="0" lang="el-GR" sz="2100" spc="-1" strike="noStrike">
              <a:solidFill>
                <a:srgbClr val="000000"/>
              </a:solidFill>
              <a:latin typeface="Calibri"/>
            </a:endParaRPr>
          </a:p>
          <a:p>
            <a:pPr lvl="3" marL="1188720" indent="-210240">
              <a:lnSpc>
                <a:spcPct val="100000"/>
              </a:lnSpc>
              <a:spcBef>
                <a:spcPts val="400"/>
              </a:spcBef>
              <a:buClr>
                <a:srgbClr val="0bd0d9"/>
              </a:buClr>
              <a:buSzPct val="65000"/>
              <a:buFont typeface="Wingdings 2" charset="2"/>
              <a:buChar char=""/>
            </a:pPr>
            <a:r>
              <a:rPr b="0" lang="el-GR" sz="2000" spc="-1" strike="noStrike">
                <a:solidFill>
                  <a:srgbClr val="000000"/>
                </a:solidFill>
                <a:latin typeface="Calibri"/>
              </a:rPr>
              <a:t>Τέταρτου επιπέδου</a:t>
            </a:r>
            <a:endParaRPr b="0" lang="el-GR" sz="2000" spc="-1" strike="noStrike">
              <a:solidFill>
                <a:srgbClr val="000000"/>
              </a:solidFill>
              <a:latin typeface="Calibri"/>
            </a:endParaRPr>
          </a:p>
          <a:p>
            <a:pPr lvl="4" marL="1463040" indent="-210240">
              <a:lnSpc>
                <a:spcPct val="100000"/>
              </a:lnSpc>
              <a:spcBef>
                <a:spcPts val="400"/>
              </a:spcBef>
              <a:buClr>
                <a:srgbClr val="10cf9b"/>
              </a:buClr>
              <a:buSzPct val="65000"/>
              <a:buFont typeface="Wingdings 2" charset="2"/>
              <a:buChar char=""/>
            </a:pPr>
            <a:r>
              <a:rPr b="0" lang="el-GR" sz="2000" spc="-1" strike="noStrike">
                <a:solidFill>
                  <a:srgbClr val="000000"/>
                </a:solidFill>
                <a:latin typeface="Calibri"/>
              </a:rPr>
              <a:t>Πέμπτου επιπέδου</a:t>
            </a:r>
            <a:endParaRPr b="0" lang="el-GR" sz="2000" spc="-1" strike="noStrike">
              <a:solidFill>
                <a:srgbClr val="000000"/>
              </a:solidFill>
              <a:latin typeface="Calibri"/>
            </a:endParaRPr>
          </a:p>
        </p:txBody>
      </p:sp>
      <p:sp>
        <p:nvSpPr>
          <p:cNvPr id="47" name="6 - TextBox"/>
          <p:cNvSpPr/>
          <p:nvPr/>
        </p:nvSpPr>
        <p:spPr>
          <a:xfrm>
            <a:off x="467640" y="4875840"/>
            <a:ext cx="8208720" cy="272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el-GR" sz="1200" spc="-1" strike="noStrike">
                <a:solidFill>
                  <a:srgbClr val="000000"/>
                </a:solidFill>
                <a:latin typeface="Constantia"/>
              </a:rPr>
              <a:t>Σαλής Αναστάσιος – Μηχανολόγος 1</a:t>
            </a:r>
            <a:r>
              <a:rPr b="0" i="1" lang="el-GR" sz="1200" spc="-1" strike="noStrike" baseline="30000">
                <a:solidFill>
                  <a:srgbClr val="000000"/>
                </a:solidFill>
                <a:latin typeface="Constantia"/>
              </a:rPr>
              <a:t>ου</a:t>
            </a:r>
            <a:r>
              <a:rPr b="0" i="1" lang="el-GR" sz="1200" spc="-1" strike="noStrike">
                <a:solidFill>
                  <a:srgbClr val="000000"/>
                </a:solidFill>
                <a:latin typeface="Constantia"/>
              </a:rPr>
              <a:t> ΕΠΑ.Λ.  Δράμας</a:t>
            </a:r>
            <a:endParaRPr b="0" lang="en-US" sz="12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gif"/><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PlaceHolder 1"/>
          <p:cNvSpPr>
            <a:spLocks noGrp="1"/>
          </p:cNvSpPr>
          <p:nvPr>
            <p:ph type="title"/>
          </p:nvPr>
        </p:nvSpPr>
        <p:spPr>
          <a:xfrm>
            <a:off x="533520" y="339480"/>
            <a:ext cx="7851240" cy="935640"/>
          </a:xfrm>
          <a:prstGeom prst="rect">
            <a:avLst/>
          </a:prstGeom>
          <a:noFill/>
          <a:ln w="0">
            <a:noFill/>
          </a:ln>
        </p:spPr>
        <p:txBody>
          <a:bodyPr lIns="90000" rIns="18360" tIns="0" bIns="0" anchor="b">
            <a:normAutofit/>
          </a:bodyPr>
          <a:p>
            <a:pPr indent="0" algn="ctr">
              <a:lnSpc>
                <a:spcPct val="100000"/>
              </a:lnSpc>
              <a:buNone/>
            </a:pPr>
            <a:r>
              <a:rPr b="1" lang="el-GR" sz="5600" spc="-1" strike="noStrike">
                <a:solidFill>
                  <a:srgbClr val="50e0ea"/>
                </a:solidFill>
                <a:latin typeface="Calibri"/>
              </a:rPr>
              <a:t>Μ.Ε.Κ.  Ι</a:t>
            </a:r>
            <a:endParaRPr b="0" lang="el-GR" sz="5600" spc="-1" strike="noStrike">
              <a:solidFill>
                <a:srgbClr val="ffffff"/>
              </a:solidFill>
              <a:latin typeface="Constantia"/>
            </a:endParaRPr>
          </a:p>
        </p:txBody>
      </p:sp>
      <p:sp>
        <p:nvSpPr>
          <p:cNvPr id="85" name="PlaceHolder 2"/>
          <p:cNvSpPr>
            <a:spLocks noGrp="1"/>
          </p:cNvSpPr>
          <p:nvPr>
            <p:ph type="subTitle"/>
          </p:nvPr>
        </p:nvSpPr>
        <p:spPr>
          <a:xfrm>
            <a:off x="467640" y="1131480"/>
            <a:ext cx="8064360" cy="2376000"/>
          </a:xfrm>
          <a:prstGeom prst="rect">
            <a:avLst/>
          </a:prstGeom>
          <a:noFill/>
          <a:ln w="0">
            <a:noFill/>
          </a:ln>
        </p:spPr>
        <p:txBody>
          <a:bodyPr lIns="0" rIns="18360" tIns="45000" bIns="45000" anchor="t">
            <a:normAutofit fontScale="94000"/>
          </a:bodyPr>
          <a:p>
            <a:pPr indent="0" algn="r">
              <a:lnSpc>
                <a:spcPct val="150000"/>
              </a:lnSpc>
              <a:spcBef>
                <a:spcPts val="799"/>
              </a:spcBef>
              <a:buNone/>
              <a:tabLst>
                <a:tab algn="l" pos="0"/>
              </a:tabLst>
            </a:pPr>
            <a:r>
              <a:rPr b="0" lang="el-GR" sz="4000" spc="-1" strike="noStrike">
                <a:solidFill>
                  <a:srgbClr val="ffffff"/>
                </a:solidFill>
                <a:latin typeface="Calibri"/>
              </a:rPr>
              <a:t>Κεφάλαιο  </a:t>
            </a:r>
            <a:r>
              <a:rPr b="0" lang="en-US" sz="4000" spc="-1" strike="noStrike">
                <a:solidFill>
                  <a:srgbClr val="ffffff"/>
                </a:solidFill>
                <a:latin typeface="Calibri"/>
              </a:rPr>
              <a:t>3</a:t>
            </a:r>
            <a:endParaRPr b="0" lang="en-US" sz="4000" spc="-1" strike="noStrike">
              <a:solidFill>
                <a:srgbClr val="000000"/>
              </a:solidFill>
              <a:latin typeface="Arial"/>
            </a:endParaRPr>
          </a:p>
          <a:p>
            <a:pPr indent="0" algn="ctr">
              <a:lnSpc>
                <a:spcPct val="100000"/>
              </a:lnSpc>
              <a:spcBef>
                <a:spcPts val="799"/>
              </a:spcBef>
              <a:buNone/>
              <a:tabLst>
                <a:tab algn="l" pos="0"/>
              </a:tabLst>
            </a:pPr>
            <a:r>
              <a:rPr b="1" lang="el-GR" sz="4000" spc="-1" strike="noStrike">
                <a:solidFill>
                  <a:schemeClr val="accent5">
                    <a:lumMod val="20000"/>
                    <a:lumOff val="80000"/>
                  </a:schemeClr>
                </a:solidFill>
                <a:latin typeface="Calibri"/>
              </a:rPr>
              <a:t>Κύκλος λειτουργίας των Μ.Ε.Κ.</a:t>
            </a:r>
            <a:endParaRPr b="0" lang="en-US" sz="4000" spc="-1" strike="noStrike">
              <a:solidFill>
                <a:srgbClr val="000000"/>
              </a:solidFill>
              <a:latin typeface="Arial"/>
            </a:endParaRPr>
          </a:p>
          <a:p>
            <a:pPr indent="0" algn="ctr">
              <a:lnSpc>
                <a:spcPct val="100000"/>
              </a:lnSpc>
              <a:spcBef>
                <a:spcPts val="561"/>
              </a:spcBef>
              <a:buNone/>
              <a:tabLst>
                <a:tab algn="l" pos="0"/>
              </a:tabLst>
            </a:pPr>
            <a:r>
              <a:rPr b="1" lang="el-GR" sz="2800" spc="-1" strike="noStrike">
                <a:solidFill>
                  <a:srgbClr val="ffffff"/>
                </a:solidFill>
                <a:latin typeface="Calibri"/>
              </a:rPr>
              <a:t>Μηχανισμός Εμβόλου-Διωστήρα-Στροφαλοφόρου άξονα</a:t>
            </a:r>
            <a:endParaRPr b="0" lang="en-US" sz="2800" spc="-1" strike="noStrike">
              <a:solidFill>
                <a:srgbClr val="000000"/>
              </a:solidFill>
              <a:latin typeface="Arial"/>
            </a:endParaRPr>
          </a:p>
        </p:txBody>
      </p:sp>
      <p:sp>
        <p:nvSpPr>
          <p:cNvPr id="86" name="3 - TextBox"/>
          <p:cNvSpPr/>
          <p:nvPr/>
        </p:nvSpPr>
        <p:spPr>
          <a:xfrm>
            <a:off x="611640" y="3579840"/>
            <a:ext cx="7920360" cy="1247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l-GR" sz="2400" spc="-1" strike="noStrike">
                <a:solidFill>
                  <a:srgbClr val="ffffff"/>
                </a:solidFill>
                <a:latin typeface="Constantia"/>
              </a:rPr>
              <a:t>ΣΑΛΗΣ  ΑΝΑΣΤΑΣΙΟΣ</a:t>
            </a:r>
            <a:endParaRPr b="0" lang="en-US" sz="2400" spc="-1" strike="noStrike">
              <a:solidFill>
                <a:srgbClr val="000000"/>
              </a:solidFill>
              <a:latin typeface="Arial"/>
            </a:endParaRPr>
          </a:p>
          <a:p>
            <a:pPr algn="ctr">
              <a:lnSpc>
                <a:spcPct val="100000"/>
              </a:lnSpc>
            </a:pPr>
            <a:r>
              <a:rPr b="1" lang="en-US" sz="1800" spc="-1" strike="noStrike">
                <a:solidFill>
                  <a:srgbClr val="f2f2f2"/>
                </a:solidFill>
                <a:latin typeface="Constantia"/>
              </a:rPr>
              <a:t>MSc in Management and Information Systems</a:t>
            </a:r>
            <a:endParaRPr b="0" lang="en-US" sz="1800" spc="-1" strike="noStrike">
              <a:solidFill>
                <a:srgbClr val="000000"/>
              </a:solidFill>
              <a:latin typeface="Arial"/>
            </a:endParaRPr>
          </a:p>
          <a:p>
            <a:pPr algn="ctr">
              <a:lnSpc>
                <a:spcPct val="100000"/>
              </a:lnSpc>
            </a:pPr>
            <a:r>
              <a:rPr b="0" lang="el-GR" sz="1800" spc="-1" strike="noStrike">
                <a:solidFill>
                  <a:srgbClr val="ffffff"/>
                </a:solidFill>
                <a:latin typeface="Constantia"/>
              </a:rPr>
              <a:t>Μηχανολόγος</a:t>
            </a:r>
            <a:endParaRPr b="0" lang="en-US" sz="1800" spc="-1" strike="noStrike">
              <a:solidFill>
                <a:srgbClr val="000000"/>
              </a:solidFill>
              <a:latin typeface="Arial"/>
            </a:endParaRPr>
          </a:p>
          <a:p>
            <a:pPr algn="ctr">
              <a:lnSpc>
                <a:spcPct val="100000"/>
              </a:lnSpc>
            </a:pPr>
            <a:r>
              <a:rPr b="0" lang="el-GR" sz="1600" spc="-1" strike="noStrike">
                <a:solidFill>
                  <a:srgbClr val="ffffff"/>
                </a:solidFill>
                <a:latin typeface="Constantia"/>
              </a:rPr>
              <a:t>Εκπαιδευτικός  1</a:t>
            </a:r>
            <a:r>
              <a:rPr b="0" lang="el-GR" sz="1600" spc="-1" strike="noStrike" baseline="30000">
                <a:solidFill>
                  <a:srgbClr val="ffffff"/>
                </a:solidFill>
                <a:latin typeface="Constantia"/>
              </a:rPr>
              <a:t>ου</a:t>
            </a:r>
            <a:r>
              <a:rPr b="0" lang="el-GR" sz="1600" spc="-1" strike="noStrike">
                <a:solidFill>
                  <a:srgbClr val="ffffff"/>
                </a:solidFill>
                <a:latin typeface="Constantia"/>
              </a:rPr>
              <a:t>  ΕΠΑ.Λ.  Δράμας</a:t>
            </a:r>
            <a:endParaRPr b="0" lang="en-US" sz="1600" spc="-1" strike="noStrike">
              <a:solidFill>
                <a:srgbClr val="000000"/>
              </a:solidFill>
              <a:latin typeface="Arial"/>
            </a:endParaRPr>
          </a:p>
        </p:txBody>
      </p:sp>
    </p:spTree>
  </p:cSld>
  <p:transition>
    <p:pull dir="rd"/>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Διωστήρας (μπιέλα)</a:t>
            </a:r>
            <a:endParaRPr b="0" lang="en-US" sz="2300" spc="-1" strike="noStrike">
              <a:solidFill>
                <a:srgbClr val="000000"/>
              </a:solidFill>
              <a:latin typeface="Arial"/>
            </a:endParaRPr>
          </a:p>
        </p:txBody>
      </p:sp>
      <p:sp>
        <p:nvSpPr>
          <p:cNvPr id="142" name="8 - TextBox"/>
          <p:cNvSpPr/>
          <p:nvPr/>
        </p:nvSpPr>
        <p:spPr>
          <a:xfrm>
            <a:off x="4212000" y="694440"/>
            <a:ext cx="4680000" cy="391284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spcAft>
                <a:spcPts val="1199"/>
              </a:spcAft>
            </a:pPr>
            <a:r>
              <a:rPr b="0" lang="el-GR" sz="1900" spc="-1" strike="noStrike">
                <a:solidFill>
                  <a:srgbClr val="000000"/>
                </a:solidFill>
                <a:latin typeface="Arial"/>
              </a:rPr>
              <a:t>Μέρη διωστήρα (μπιέλα)</a:t>
            </a:r>
            <a:endParaRPr b="0" lang="en-US" sz="1900" spc="-1" strike="noStrike">
              <a:solidFill>
                <a:srgbClr val="000000"/>
              </a:solidFill>
              <a:latin typeface="Arial"/>
            </a:endParaRPr>
          </a:p>
          <a:p>
            <a:pPr algn="just">
              <a:lnSpc>
                <a:spcPct val="100000"/>
              </a:lnSpc>
              <a:spcAft>
                <a:spcPts val="1199"/>
              </a:spcAft>
            </a:pPr>
            <a:r>
              <a:rPr b="0" lang="el-GR" sz="1900" spc="-1" strike="noStrike">
                <a:solidFill>
                  <a:srgbClr val="000000"/>
                </a:solidFill>
                <a:latin typeface="Arial"/>
              </a:rPr>
              <a:t>1) Το «πόδι»</a:t>
            </a:r>
            <a:endParaRPr b="0" lang="en-US" sz="1900" spc="-1" strike="noStrike">
              <a:solidFill>
                <a:srgbClr val="000000"/>
              </a:solidFill>
              <a:latin typeface="Arial"/>
            </a:endParaRPr>
          </a:p>
          <a:p>
            <a:pPr algn="just">
              <a:lnSpc>
                <a:spcPct val="100000"/>
              </a:lnSpc>
              <a:spcAft>
                <a:spcPts val="1199"/>
              </a:spcAft>
            </a:pPr>
            <a:r>
              <a:rPr b="0" lang="el-GR" sz="1900" spc="-1" strike="noStrike">
                <a:solidFill>
                  <a:srgbClr val="000000"/>
                </a:solidFill>
                <a:latin typeface="Arial"/>
              </a:rPr>
              <a:t>2) Ο τριβέας του πείρου</a:t>
            </a:r>
            <a:endParaRPr b="0" lang="en-US" sz="1900" spc="-1" strike="noStrike">
              <a:solidFill>
                <a:srgbClr val="000000"/>
              </a:solidFill>
              <a:latin typeface="Arial"/>
            </a:endParaRPr>
          </a:p>
          <a:p>
            <a:pPr algn="just">
              <a:lnSpc>
                <a:spcPct val="100000"/>
              </a:lnSpc>
              <a:spcAft>
                <a:spcPts val="1199"/>
              </a:spcAft>
            </a:pPr>
            <a:r>
              <a:rPr b="0" lang="el-GR" sz="1900" spc="-1" strike="noStrike">
                <a:solidFill>
                  <a:srgbClr val="000000"/>
                </a:solidFill>
                <a:latin typeface="Arial"/>
              </a:rPr>
              <a:t>3) Ο κορμός</a:t>
            </a:r>
            <a:endParaRPr b="0" lang="en-US" sz="1900" spc="-1" strike="noStrike">
              <a:solidFill>
                <a:srgbClr val="000000"/>
              </a:solidFill>
              <a:latin typeface="Arial"/>
            </a:endParaRPr>
          </a:p>
          <a:p>
            <a:pPr algn="just">
              <a:lnSpc>
                <a:spcPct val="100000"/>
              </a:lnSpc>
              <a:spcAft>
                <a:spcPts val="1199"/>
              </a:spcAft>
            </a:pPr>
            <a:r>
              <a:rPr b="0" lang="el-GR" sz="1900" spc="-1" strike="noStrike">
                <a:solidFill>
                  <a:srgbClr val="000000"/>
                </a:solidFill>
                <a:latin typeface="Arial"/>
              </a:rPr>
              <a:t>4) Ο αγωγός του λαδιού</a:t>
            </a:r>
            <a:endParaRPr b="0" lang="en-US" sz="1900" spc="-1" strike="noStrike">
              <a:solidFill>
                <a:srgbClr val="000000"/>
              </a:solidFill>
              <a:latin typeface="Arial"/>
            </a:endParaRPr>
          </a:p>
          <a:p>
            <a:pPr algn="just">
              <a:lnSpc>
                <a:spcPct val="100000"/>
              </a:lnSpc>
              <a:spcAft>
                <a:spcPts val="1199"/>
              </a:spcAft>
            </a:pPr>
            <a:r>
              <a:rPr b="0" lang="el-GR" sz="1900" spc="-1" strike="noStrike">
                <a:solidFill>
                  <a:srgbClr val="000000"/>
                </a:solidFill>
                <a:latin typeface="Arial"/>
              </a:rPr>
              <a:t>5) Η κεφαλή</a:t>
            </a:r>
            <a:endParaRPr b="0" lang="en-US" sz="1900" spc="-1" strike="noStrike">
              <a:solidFill>
                <a:srgbClr val="000000"/>
              </a:solidFill>
              <a:latin typeface="Arial"/>
            </a:endParaRPr>
          </a:p>
          <a:p>
            <a:pPr algn="just">
              <a:lnSpc>
                <a:spcPct val="100000"/>
              </a:lnSpc>
              <a:spcAft>
                <a:spcPts val="1199"/>
              </a:spcAft>
            </a:pPr>
            <a:r>
              <a:rPr b="0" lang="el-GR" sz="1900" spc="-1" strike="noStrike">
                <a:solidFill>
                  <a:srgbClr val="000000"/>
                </a:solidFill>
                <a:latin typeface="Arial"/>
              </a:rPr>
              <a:t>6) Ο τριβέας του στροφαλοφόρου</a:t>
            </a:r>
            <a:endParaRPr b="0" lang="en-US" sz="1900" spc="-1" strike="noStrike">
              <a:solidFill>
                <a:srgbClr val="000000"/>
              </a:solidFill>
              <a:latin typeface="Arial"/>
            </a:endParaRPr>
          </a:p>
          <a:p>
            <a:pPr algn="just">
              <a:lnSpc>
                <a:spcPct val="100000"/>
              </a:lnSpc>
              <a:spcAft>
                <a:spcPts val="1199"/>
              </a:spcAft>
            </a:pPr>
            <a:r>
              <a:rPr b="0" lang="el-GR" sz="1900" spc="-1" strike="noStrike">
                <a:solidFill>
                  <a:srgbClr val="000000"/>
                </a:solidFill>
                <a:latin typeface="Arial"/>
              </a:rPr>
              <a:t>7) Το κάλυμμα του εδράνου (καβαλέτο)</a:t>
            </a:r>
            <a:endParaRPr b="0" lang="en-US" sz="1900" spc="-1" strike="noStrike">
              <a:solidFill>
                <a:srgbClr val="000000"/>
              </a:solidFill>
              <a:latin typeface="Arial"/>
            </a:endParaRPr>
          </a:p>
          <a:p>
            <a:pPr algn="just">
              <a:lnSpc>
                <a:spcPct val="100000"/>
              </a:lnSpc>
              <a:spcAft>
                <a:spcPts val="1199"/>
              </a:spcAft>
            </a:pPr>
            <a:r>
              <a:rPr b="0" lang="el-GR" sz="1900" spc="-1" strike="noStrike">
                <a:solidFill>
                  <a:srgbClr val="000000"/>
                </a:solidFill>
                <a:latin typeface="Arial"/>
              </a:rPr>
              <a:t>8) 0ι βίδες στερέωσης του καλύμματος</a:t>
            </a:r>
            <a:endParaRPr b="0" lang="en-US" sz="1900" spc="-1" strike="noStrike">
              <a:solidFill>
                <a:srgbClr val="000000"/>
              </a:solidFill>
              <a:latin typeface="Arial"/>
            </a:endParaRPr>
          </a:p>
        </p:txBody>
      </p:sp>
      <p:pic>
        <p:nvPicPr>
          <p:cNvPr id="143" name="Picture 2" descr=""/>
          <p:cNvPicPr/>
          <p:nvPr/>
        </p:nvPicPr>
        <p:blipFill>
          <a:blip r:embed="rId1"/>
          <a:stretch/>
        </p:blipFill>
        <p:spPr>
          <a:xfrm>
            <a:off x="611640" y="1203480"/>
            <a:ext cx="3139560" cy="2376000"/>
          </a:xfrm>
          <a:prstGeom prst="rect">
            <a:avLst/>
          </a:prstGeom>
          <a:ln w="9525">
            <a:noFill/>
          </a:ln>
        </p:spPr>
      </p:pic>
    </p:spTree>
  </p:cSld>
  <p:transition>
    <p:pull dir="rd"/>
  </p:transition>
  <p:timing>
    <p:tnLst>
      <p:par>
        <p:cTn id="343" dur="indefinite" restart="never" nodeType="tmRoot">
          <p:childTnLst>
            <p:seq>
              <p:cTn id="344" dur="indefinite" nodeType="mainSeq">
                <p:childTnLst>
                  <p:par>
                    <p:cTn id="345" fill="hold">
                      <p:stCondLst>
                        <p:cond delay="0"/>
                      </p:stCondLst>
                      <p:childTnLst>
                        <p:par>
                          <p:cTn id="346" fill="hold">
                            <p:stCondLst>
                              <p:cond delay="0"/>
                            </p:stCondLst>
                            <p:childTnLst>
                              <p:par>
                                <p:cTn id="347" nodeType="afterEffect" fill="hold" presetClass="entr" presetID="3" presetSubtype="10">
                                  <p:stCondLst>
                                    <p:cond delay="0"/>
                                  </p:stCondLst>
                                  <p:childTnLst>
                                    <p:set>
                                      <p:cBhvr>
                                        <p:cTn id="348" dur="1" fill="hold">
                                          <p:stCondLst>
                                            <p:cond delay="0"/>
                                          </p:stCondLst>
                                        </p:cTn>
                                        <p:tgtEl>
                                          <p:spTgt spid="143"/>
                                        </p:tgtEl>
                                        <p:attrNameLst>
                                          <p:attrName>style.visibility</p:attrName>
                                        </p:attrNameLst>
                                      </p:cBhvr>
                                      <p:to>
                                        <p:strVal val="visible"/>
                                      </p:to>
                                    </p:set>
                                    <p:animEffect filter="blinds(horizontal)" transition="in">
                                      <p:cBhvr additive="repl">
                                        <p:cTn id="349" dur="500"/>
                                        <p:tgtEl>
                                          <p:spTgt spid="143"/>
                                        </p:tgtEl>
                                      </p:cBhvr>
                                    </p:animEffect>
                                  </p:childTnLst>
                                </p:cTn>
                              </p:par>
                            </p:childTnLst>
                          </p:cTn>
                        </p:par>
                      </p:childTnLst>
                    </p:cTn>
                  </p:par>
                  <p:par>
                    <p:cTn id="350" fill="hold">
                      <p:stCondLst>
                        <p:cond delay="indefinite"/>
                      </p:stCondLst>
                      <p:childTnLst>
                        <p:par>
                          <p:cTn id="351" fill="hold">
                            <p:stCondLst>
                              <p:cond delay="0"/>
                            </p:stCondLst>
                            <p:childTnLst>
                              <p:par>
                                <p:cTn id="352" nodeType="clickEffect" fill="hold" presetClass="entr" presetID="2" presetSubtype="2">
                                  <p:stCondLst>
                                    <p:cond delay="0"/>
                                  </p:stCondLst>
                                  <p:childTnLst>
                                    <p:set>
                                      <p:cBhvr>
                                        <p:cTn id="353" dur="1" fill="hold">
                                          <p:stCondLst>
                                            <p:cond delay="0"/>
                                          </p:stCondLst>
                                        </p:cTn>
                                        <p:tgtEl>
                                          <p:spTgt spid="142">
                                            <p:txEl>
                                              <p:pRg st="1" end="1"/>
                                            </p:txEl>
                                          </p:spTgt>
                                        </p:tgtEl>
                                        <p:attrNameLst>
                                          <p:attrName>style.visibility</p:attrName>
                                        </p:attrNameLst>
                                      </p:cBhvr>
                                      <p:to>
                                        <p:strVal val="visible"/>
                                      </p:to>
                                    </p:set>
                                    <p:anim calcmode="lin" valueType="num">
                                      <p:cBhvr additive="repl">
                                        <p:cTn id="354" dur="500" fill="hold"/>
                                        <p:tgtEl>
                                          <p:spTgt spid="142">
                                            <p:txEl>
                                              <p:pRg st="1" end="1"/>
                                            </p:txEl>
                                          </p:spTgt>
                                        </p:tgtEl>
                                        <p:attrNameLst>
                                          <p:attrName>ppt_x</p:attrName>
                                        </p:attrNameLst>
                                      </p:cBhvr>
                                      <p:tavLst>
                                        <p:tav tm="0">
                                          <p:val>
                                            <p:strVal val="1+#ppt_w/2"/>
                                          </p:val>
                                        </p:tav>
                                        <p:tav tm="100000">
                                          <p:val>
                                            <p:strVal val="#ppt_x"/>
                                          </p:val>
                                        </p:tav>
                                      </p:tavLst>
                                    </p:anim>
                                    <p:anim calcmode="lin" valueType="num">
                                      <p:cBhvr additive="repl">
                                        <p:cTn id="355" dur="500" fill="hold"/>
                                        <p:tgtEl>
                                          <p:spTgt spid="1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56" fill="hold">
                      <p:stCondLst>
                        <p:cond delay="indefinite"/>
                      </p:stCondLst>
                      <p:childTnLst>
                        <p:par>
                          <p:cTn id="357" fill="hold">
                            <p:stCondLst>
                              <p:cond delay="0"/>
                            </p:stCondLst>
                            <p:childTnLst>
                              <p:par>
                                <p:cTn id="358" nodeType="clickEffect" fill="hold" presetClass="entr" presetID="2" presetSubtype="2">
                                  <p:stCondLst>
                                    <p:cond delay="0"/>
                                  </p:stCondLst>
                                  <p:childTnLst>
                                    <p:set>
                                      <p:cBhvr>
                                        <p:cTn id="359" dur="1" fill="hold">
                                          <p:stCondLst>
                                            <p:cond delay="0"/>
                                          </p:stCondLst>
                                        </p:cTn>
                                        <p:tgtEl>
                                          <p:spTgt spid="142">
                                            <p:txEl>
                                              <p:pRg st="2" end="2"/>
                                            </p:txEl>
                                          </p:spTgt>
                                        </p:tgtEl>
                                        <p:attrNameLst>
                                          <p:attrName>style.visibility</p:attrName>
                                        </p:attrNameLst>
                                      </p:cBhvr>
                                      <p:to>
                                        <p:strVal val="visible"/>
                                      </p:to>
                                    </p:set>
                                    <p:anim calcmode="lin" valueType="num">
                                      <p:cBhvr additive="repl">
                                        <p:cTn id="360" dur="500" fill="hold"/>
                                        <p:tgtEl>
                                          <p:spTgt spid="142">
                                            <p:txEl>
                                              <p:pRg st="2" end="2"/>
                                            </p:txEl>
                                          </p:spTgt>
                                        </p:tgtEl>
                                        <p:attrNameLst>
                                          <p:attrName>ppt_x</p:attrName>
                                        </p:attrNameLst>
                                      </p:cBhvr>
                                      <p:tavLst>
                                        <p:tav tm="0">
                                          <p:val>
                                            <p:strVal val="1+#ppt_w/2"/>
                                          </p:val>
                                        </p:tav>
                                        <p:tav tm="100000">
                                          <p:val>
                                            <p:strVal val="#ppt_x"/>
                                          </p:val>
                                        </p:tav>
                                      </p:tavLst>
                                    </p:anim>
                                    <p:anim calcmode="lin" valueType="num">
                                      <p:cBhvr additive="repl">
                                        <p:cTn id="361" dur="500" fill="hold"/>
                                        <p:tgtEl>
                                          <p:spTgt spid="14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62" fill="hold">
                      <p:stCondLst>
                        <p:cond delay="indefinite"/>
                      </p:stCondLst>
                      <p:childTnLst>
                        <p:par>
                          <p:cTn id="363" fill="hold">
                            <p:stCondLst>
                              <p:cond delay="0"/>
                            </p:stCondLst>
                            <p:childTnLst>
                              <p:par>
                                <p:cTn id="364" nodeType="clickEffect" fill="hold" presetClass="entr" presetID="2" presetSubtype="2">
                                  <p:stCondLst>
                                    <p:cond delay="0"/>
                                  </p:stCondLst>
                                  <p:childTnLst>
                                    <p:set>
                                      <p:cBhvr>
                                        <p:cTn id="365" dur="1" fill="hold">
                                          <p:stCondLst>
                                            <p:cond delay="0"/>
                                          </p:stCondLst>
                                        </p:cTn>
                                        <p:tgtEl>
                                          <p:spTgt spid="142">
                                            <p:txEl>
                                              <p:pRg st="3" end="3"/>
                                            </p:txEl>
                                          </p:spTgt>
                                        </p:tgtEl>
                                        <p:attrNameLst>
                                          <p:attrName>style.visibility</p:attrName>
                                        </p:attrNameLst>
                                      </p:cBhvr>
                                      <p:to>
                                        <p:strVal val="visible"/>
                                      </p:to>
                                    </p:set>
                                    <p:anim calcmode="lin" valueType="num">
                                      <p:cBhvr additive="repl">
                                        <p:cTn id="366" dur="500" fill="hold"/>
                                        <p:tgtEl>
                                          <p:spTgt spid="142">
                                            <p:txEl>
                                              <p:pRg st="3" end="3"/>
                                            </p:txEl>
                                          </p:spTgt>
                                        </p:tgtEl>
                                        <p:attrNameLst>
                                          <p:attrName>ppt_x</p:attrName>
                                        </p:attrNameLst>
                                      </p:cBhvr>
                                      <p:tavLst>
                                        <p:tav tm="0">
                                          <p:val>
                                            <p:strVal val="1+#ppt_w/2"/>
                                          </p:val>
                                        </p:tav>
                                        <p:tav tm="100000">
                                          <p:val>
                                            <p:strVal val="#ppt_x"/>
                                          </p:val>
                                        </p:tav>
                                      </p:tavLst>
                                    </p:anim>
                                    <p:anim calcmode="lin" valueType="num">
                                      <p:cBhvr additive="repl">
                                        <p:cTn id="367" dur="500" fill="hold"/>
                                        <p:tgtEl>
                                          <p:spTgt spid="14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68" fill="hold">
                      <p:stCondLst>
                        <p:cond delay="indefinite"/>
                      </p:stCondLst>
                      <p:childTnLst>
                        <p:par>
                          <p:cTn id="369" fill="hold">
                            <p:stCondLst>
                              <p:cond delay="0"/>
                            </p:stCondLst>
                            <p:childTnLst>
                              <p:par>
                                <p:cTn id="370" nodeType="clickEffect" fill="hold" presetClass="entr" presetID="2" presetSubtype="2">
                                  <p:stCondLst>
                                    <p:cond delay="0"/>
                                  </p:stCondLst>
                                  <p:childTnLst>
                                    <p:set>
                                      <p:cBhvr>
                                        <p:cTn id="371" dur="1" fill="hold">
                                          <p:stCondLst>
                                            <p:cond delay="0"/>
                                          </p:stCondLst>
                                        </p:cTn>
                                        <p:tgtEl>
                                          <p:spTgt spid="142">
                                            <p:txEl>
                                              <p:pRg st="4" end="4"/>
                                            </p:txEl>
                                          </p:spTgt>
                                        </p:tgtEl>
                                        <p:attrNameLst>
                                          <p:attrName>style.visibility</p:attrName>
                                        </p:attrNameLst>
                                      </p:cBhvr>
                                      <p:to>
                                        <p:strVal val="visible"/>
                                      </p:to>
                                    </p:set>
                                    <p:anim calcmode="lin" valueType="num">
                                      <p:cBhvr additive="repl">
                                        <p:cTn id="372" dur="500" fill="hold"/>
                                        <p:tgtEl>
                                          <p:spTgt spid="142">
                                            <p:txEl>
                                              <p:pRg st="4" end="4"/>
                                            </p:txEl>
                                          </p:spTgt>
                                        </p:tgtEl>
                                        <p:attrNameLst>
                                          <p:attrName>ppt_x</p:attrName>
                                        </p:attrNameLst>
                                      </p:cBhvr>
                                      <p:tavLst>
                                        <p:tav tm="0">
                                          <p:val>
                                            <p:strVal val="1+#ppt_w/2"/>
                                          </p:val>
                                        </p:tav>
                                        <p:tav tm="100000">
                                          <p:val>
                                            <p:strVal val="#ppt_x"/>
                                          </p:val>
                                        </p:tav>
                                      </p:tavLst>
                                    </p:anim>
                                    <p:anim calcmode="lin" valueType="num">
                                      <p:cBhvr additive="repl">
                                        <p:cTn id="373" dur="500" fill="hold"/>
                                        <p:tgtEl>
                                          <p:spTgt spid="14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4" fill="hold">
                      <p:stCondLst>
                        <p:cond delay="indefinite"/>
                      </p:stCondLst>
                      <p:childTnLst>
                        <p:par>
                          <p:cTn id="375" fill="hold">
                            <p:stCondLst>
                              <p:cond delay="0"/>
                            </p:stCondLst>
                            <p:childTnLst>
                              <p:par>
                                <p:cTn id="376" nodeType="clickEffect" fill="hold" presetClass="entr" presetID="2" presetSubtype="2">
                                  <p:stCondLst>
                                    <p:cond delay="0"/>
                                  </p:stCondLst>
                                  <p:childTnLst>
                                    <p:set>
                                      <p:cBhvr>
                                        <p:cTn id="377" dur="1" fill="hold">
                                          <p:stCondLst>
                                            <p:cond delay="0"/>
                                          </p:stCondLst>
                                        </p:cTn>
                                        <p:tgtEl>
                                          <p:spTgt spid="142">
                                            <p:txEl>
                                              <p:pRg st="5" end="5"/>
                                            </p:txEl>
                                          </p:spTgt>
                                        </p:tgtEl>
                                        <p:attrNameLst>
                                          <p:attrName>style.visibility</p:attrName>
                                        </p:attrNameLst>
                                      </p:cBhvr>
                                      <p:to>
                                        <p:strVal val="visible"/>
                                      </p:to>
                                    </p:set>
                                    <p:anim calcmode="lin" valueType="num">
                                      <p:cBhvr additive="repl">
                                        <p:cTn id="378" dur="500" fill="hold"/>
                                        <p:tgtEl>
                                          <p:spTgt spid="142">
                                            <p:txEl>
                                              <p:pRg st="5" end="5"/>
                                            </p:txEl>
                                          </p:spTgt>
                                        </p:tgtEl>
                                        <p:attrNameLst>
                                          <p:attrName>ppt_x</p:attrName>
                                        </p:attrNameLst>
                                      </p:cBhvr>
                                      <p:tavLst>
                                        <p:tav tm="0">
                                          <p:val>
                                            <p:strVal val="1+#ppt_w/2"/>
                                          </p:val>
                                        </p:tav>
                                        <p:tav tm="100000">
                                          <p:val>
                                            <p:strVal val="#ppt_x"/>
                                          </p:val>
                                        </p:tav>
                                      </p:tavLst>
                                    </p:anim>
                                    <p:anim calcmode="lin" valueType="num">
                                      <p:cBhvr additive="repl">
                                        <p:cTn id="379" dur="500" fill="hold"/>
                                        <p:tgtEl>
                                          <p:spTgt spid="14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80" fill="hold">
                      <p:stCondLst>
                        <p:cond delay="indefinite"/>
                      </p:stCondLst>
                      <p:childTnLst>
                        <p:par>
                          <p:cTn id="381" fill="hold">
                            <p:stCondLst>
                              <p:cond delay="0"/>
                            </p:stCondLst>
                            <p:childTnLst>
                              <p:par>
                                <p:cTn id="382" nodeType="clickEffect" fill="hold" presetClass="entr" presetID="2" presetSubtype="2">
                                  <p:stCondLst>
                                    <p:cond delay="0"/>
                                  </p:stCondLst>
                                  <p:childTnLst>
                                    <p:set>
                                      <p:cBhvr>
                                        <p:cTn id="383" dur="1" fill="hold">
                                          <p:stCondLst>
                                            <p:cond delay="0"/>
                                          </p:stCondLst>
                                        </p:cTn>
                                        <p:tgtEl>
                                          <p:spTgt spid="142">
                                            <p:txEl>
                                              <p:pRg st="6" end="6"/>
                                            </p:txEl>
                                          </p:spTgt>
                                        </p:tgtEl>
                                        <p:attrNameLst>
                                          <p:attrName>style.visibility</p:attrName>
                                        </p:attrNameLst>
                                      </p:cBhvr>
                                      <p:to>
                                        <p:strVal val="visible"/>
                                      </p:to>
                                    </p:set>
                                    <p:anim calcmode="lin" valueType="num">
                                      <p:cBhvr additive="repl">
                                        <p:cTn id="384" dur="500" fill="hold"/>
                                        <p:tgtEl>
                                          <p:spTgt spid="142">
                                            <p:txEl>
                                              <p:pRg st="6" end="6"/>
                                            </p:txEl>
                                          </p:spTgt>
                                        </p:tgtEl>
                                        <p:attrNameLst>
                                          <p:attrName>ppt_x</p:attrName>
                                        </p:attrNameLst>
                                      </p:cBhvr>
                                      <p:tavLst>
                                        <p:tav tm="0">
                                          <p:val>
                                            <p:strVal val="1+#ppt_w/2"/>
                                          </p:val>
                                        </p:tav>
                                        <p:tav tm="100000">
                                          <p:val>
                                            <p:strVal val="#ppt_x"/>
                                          </p:val>
                                        </p:tav>
                                      </p:tavLst>
                                    </p:anim>
                                    <p:anim calcmode="lin" valueType="num">
                                      <p:cBhvr additive="repl">
                                        <p:cTn id="385" dur="500" fill="hold"/>
                                        <p:tgtEl>
                                          <p:spTgt spid="14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86" fill="hold">
                      <p:stCondLst>
                        <p:cond delay="indefinite"/>
                      </p:stCondLst>
                      <p:childTnLst>
                        <p:par>
                          <p:cTn id="387" fill="hold">
                            <p:stCondLst>
                              <p:cond delay="0"/>
                            </p:stCondLst>
                            <p:childTnLst>
                              <p:par>
                                <p:cTn id="388" nodeType="clickEffect" fill="hold" presetClass="entr" presetID="2" presetSubtype="2">
                                  <p:stCondLst>
                                    <p:cond delay="0"/>
                                  </p:stCondLst>
                                  <p:childTnLst>
                                    <p:set>
                                      <p:cBhvr>
                                        <p:cTn id="389" dur="1" fill="hold">
                                          <p:stCondLst>
                                            <p:cond delay="0"/>
                                          </p:stCondLst>
                                        </p:cTn>
                                        <p:tgtEl>
                                          <p:spTgt spid="142">
                                            <p:txEl>
                                              <p:pRg st="7" end="7"/>
                                            </p:txEl>
                                          </p:spTgt>
                                        </p:tgtEl>
                                        <p:attrNameLst>
                                          <p:attrName>style.visibility</p:attrName>
                                        </p:attrNameLst>
                                      </p:cBhvr>
                                      <p:to>
                                        <p:strVal val="visible"/>
                                      </p:to>
                                    </p:set>
                                    <p:anim calcmode="lin" valueType="num">
                                      <p:cBhvr additive="repl">
                                        <p:cTn id="390" dur="500" fill="hold"/>
                                        <p:tgtEl>
                                          <p:spTgt spid="142">
                                            <p:txEl>
                                              <p:pRg st="7" end="7"/>
                                            </p:txEl>
                                          </p:spTgt>
                                        </p:tgtEl>
                                        <p:attrNameLst>
                                          <p:attrName>ppt_x</p:attrName>
                                        </p:attrNameLst>
                                      </p:cBhvr>
                                      <p:tavLst>
                                        <p:tav tm="0">
                                          <p:val>
                                            <p:strVal val="1+#ppt_w/2"/>
                                          </p:val>
                                        </p:tav>
                                        <p:tav tm="100000">
                                          <p:val>
                                            <p:strVal val="#ppt_x"/>
                                          </p:val>
                                        </p:tav>
                                      </p:tavLst>
                                    </p:anim>
                                    <p:anim calcmode="lin" valueType="num">
                                      <p:cBhvr additive="repl">
                                        <p:cTn id="391" dur="500" fill="hold"/>
                                        <p:tgtEl>
                                          <p:spTgt spid="14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2" fill="hold">
                      <p:stCondLst>
                        <p:cond delay="indefinite"/>
                      </p:stCondLst>
                      <p:childTnLst>
                        <p:par>
                          <p:cTn id="393" fill="hold">
                            <p:stCondLst>
                              <p:cond delay="0"/>
                            </p:stCondLst>
                            <p:childTnLst>
                              <p:par>
                                <p:cTn id="394" nodeType="clickEffect" fill="hold" presetClass="entr" presetID="2" presetSubtype="2">
                                  <p:stCondLst>
                                    <p:cond delay="0"/>
                                  </p:stCondLst>
                                  <p:childTnLst>
                                    <p:set>
                                      <p:cBhvr>
                                        <p:cTn id="395" dur="1" fill="hold">
                                          <p:stCondLst>
                                            <p:cond delay="0"/>
                                          </p:stCondLst>
                                        </p:cTn>
                                        <p:tgtEl>
                                          <p:spTgt spid="142">
                                            <p:txEl>
                                              <p:pRg st="8" end="8"/>
                                            </p:txEl>
                                          </p:spTgt>
                                        </p:tgtEl>
                                        <p:attrNameLst>
                                          <p:attrName>style.visibility</p:attrName>
                                        </p:attrNameLst>
                                      </p:cBhvr>
                                      <p:to>
                                        <p:strVal val="visible"/>
                                      </p:to>
                                    </p:set>
                                    <p:anim calcmode="lin" valueType="num">
                                      <p:cBhvr additive="repl">
                                        <p:cTn id="396" dur="500" fill="hold"/>
                                        <p:tgtEl>
                                          <p:spTgt spid="142">
                                            <p:txEl>
                                              <p:pRg st="8" end="8"/>
                                            </p:txEl>
                                          </p:spTgt>
                                        </p:tgtEl>
                                        <p:attrNameLst>
                                          <p:attrName>ppt_x</p:attrName>
                                        </p:attrNameLst>
                                      </p:cBhvr>
                                      <p:tavLst>
                                        <p:tav tm="0">
                                          <p:val>
                                            <p:strVal val="1+#ppt_w/2"/>
                                          </p:val>
                                        </p:tav>
                                        <p:tav tm="100000">
                                          <p:val>
                                            <p:strVal val="#ppt_x"/>
                                          </p:val>
                                        </p:tav>
                                      </p:tavLst>
                                    </p:anim>
                                    <p:anim calcmode="lin" valueType="num">
                                      <p:cBhvr additive="repl">
                                        <p:cTn id="397" dur="500" fill="hold"/>
                                        <p:tgtEl>
                                          <p:spTgt spid="14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Στροφαλοφόρος άξονας</a:t>
            </a:r>
            <a:endParaRPr b="0" lang="en-US" sz="2300" spc="-1" strike="noStrike">
              <a:solidFill>
                <a:srgbClr val="000000"/>
              </a:solidFill>
              <a:latin typeface="Arial"/>
            </a:endParaRPr>
          </a:p>
        </p:txBody>
      </p:sp>
      <p:sp>
        <p:nvSpPr>
          <p:cNvPr id="145" name="8 - TextBox"/>
          <p:cNvSpPr/>
          <p:nvPr/>
        </p:nvSpPr>
        <p:spPr>
          <a:xfrm>
            <a:off x="539640" y="2715840"/>
            <a:ext cx="7848360" cy="1826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900" spc="-1" strike="noStrike">
                <a:solidFill>
                  <a:srgbClr val="000000"/>
                </a:solidFill>
                <a:latin typeface="Arial"/>
              </a:rPr>
              <a:t>Ο προορισμός του στροφαλοφόρου άξονα είναι να μετατρέπει, με τη βοήθεια των στροφάλων, την παλινδρομική κίνηση του εμβόλου σε περιστροφική.</a:t>
            </a:r>
            <a:endParaRPr b="0" lang="en-US" sz="1900" spc="-1" strike="noStrike">
              <a:solidFill>
                <a:srgbClr val="000000"/>
              </a:solidFill>
              <a:latin typeface="Arial"/>
            </a:endParaRPr>
          </a:p>
          <a:p>
            <a:pPr algn="ct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Arial"/>
              </a:rPr>
              <a:t>Ο στροφαλοφόρος άξονας στους περισσότερους κινητήρες είναι ενιαίος και κατασκευάζεται από σφυρήλατο χάλυβα για μεγαλύτερη αντοχή.</a:t>
            </a:r>
            <a:endParaRPr b="0" lang="en-US" sz="1900" spc="-1" strike="noStrike">
              <a:solidFill>
                <a:srgbClr val="000000"/>
              </a:solidFill>
              <a:latin typeface="Arial"/>
            </a:endParaRPr>
          </a:p>
        </p:txBody>
      </p:sp>
      <p:sp>
        <p:nvSpPr>
          <p:cNvPr id="146"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sp>
        <p:nvSpPr>
          <p:cNvPr id="147" name="AutoShape 4"/>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pic>
        <p:nvPicPr>
          <p:cNvPr id="148" name="Picture 6" descr="https://theartofcars.files.wordpress.com/2010/12/crank-shaft11.jpg"/>
          <p:cNvPicPr/>
          <p:nvPr/>
        </p:nvPicPr>
        <p:blipFill>
          <a:blip r:embed="rId1"/>
          <a:srcRect l="0" t="29551" r="0" b="26124"/>
          <a:stretch/>
        </p:blipFill>
        <p:spPr>
          <a:xfrm>
            <a:off x="1403640" y="699480"/>
            <a:ext cx="6349320" cy="1728000"/>
          </a:xfrm>
          <a:prstGeom prst="rect">
            <a:avLst/>
          </a:prstGeom>
          <a:ln cap="sq" w="88900">
            <a:solidFill>
              <a:srgbClr val="ffffff"/>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Tree>
  </p:cSld>
  <p:transition>
    <p:pull dir="rd"/>
  </p:transition>
  <p:timing>
    <p:tnLst>
      <p:par>
        <p:cTn id="398" dur="indefinite" restart="never" nodeType="tmRoot">
          <p:childTnLst>
            <p:seq>
              <p:cTn id="399" dur="indefinite" nodeType="mainSeq">
                <p:childTnLst>
                  <p:par>
                    <p:cTn id="400" fill="hold">
                      <p:stCondLst>
                        <p:cond delay="0"/>
                      </p:stCondLst>
                      <p:childTnLst>
                        <p:par>
                          <p:cTn id="401" fill="hold">
                            <p:stCondLst>
                              <p:cond delay="0"/>
                            </p:stCondLst>
                            <p:childTnLst>
                              <p:par>
                                <p:cTn id="402" nodeType="afterEffect" fill="hold" presetClass="entr" presetID="5" presetSubtype="10">
                                  <p:stCondLst>
                                    <p:cond delay="500"/>
                                  </p:stCondLst>
                                  <p:childTnLst>
                                    <p:set>
                                      <p:cBhvr>
                                        <p:cTn id="403" dur="1" fill="hold">
                                          <p:stCondLst>
                                            <p:cond delay="0"/>
                                          </p:stCondLst>
                                        </p:cTn>
                                        <p:tgtEl>
                                          <p:spTgt spid="148"/>
                                        </p:tgtEl>
                                        <p:attrNameLst>
                                          <p:attrName>style.visibility</p:attrName>
                                        </p:attrNameLst>
                                      </p:cBhvr>
                                      <p:to>
                                        <p:strVal val="visible"/>
                                      </p:to>
                                    </p:set>
                                    <p:animEffect filter="checkerboard(across)" transition="in">
                                      <p:cBhvr additive="repl">
                                        <p:cTn id="404" dur="500"/>
                                        <p:tgtEl>
                                          <p:spTgt spid="148"/>
                                        </p:tgtEl>
                                      </p:cBhvr>
                                    </p:animEffect>
                                  </p:childTnLst>
                                </p:cTn>
                              </p:par>
                            </p:childTnLst>
                          </p:cTn>
                        </p:par>
                      </p:childTnLst>
                    </p:cTn>
                  </p:par>
                  <p:par>
                    <p:cTn id="405" fill="hold">
                      <p:stCondLst>
                        <p:cond delay="indefinite"/>
                      </p:stCondLst>
                      <p:childTnLst>
                        <p:par>
                          <p:cTn id="406" fill="hold">
                            <p:stCondLst>
                              <p:cond delay="0"/>
                            </p:stCondLst>
                            <p:childTnLst>
                              <p:par>
                                <p:cTn id="407" nodeType="clickEffect" fill="hold" presetClass="entr" presetID="2" presetSubtype="4">
                                  <p:stCondLst>
                                    <p:cond delay="0"/>
                                  </p:stCondLst>
                                  <p:childTnLst>
                                    <p:set>
                                      <p:cBhvr>
                                        <p:cTn id="408" dur="1" fill="hold">
                                          <p:stCondLst>
                                            <p:cond delay="0"/>
                                          </p:stCondLst>
                                        </p:cTn>
                                        <p:tgtEl>
                                          <p:spTgt spid="145">
                                            <p:txEl>
                                              <p:pRg st="0" end="0"/>
                                            </p:txEl>
                                          </p:spTgt>
                                        </p:tgtEl>
                                        <p:attrNameLst>
                                          <p:attrName>style.visibility</p:attrName>
                                        </p:attrNameLst>
                                      </p:cBhvr>
                                      <p:to>
                                        <p:strVal val="visible"/>
                                      </p:to>
                                    </p:set>
                                    <p:anim calcmode="lin" valueType="num">
                                      <p:cBhvr additive="repl">
                                        <p:cTn id="409" dur="500" fill="hold"/>
                                        <p:tgtEl>
                                          <p:spTgt spid="145">
                                            <p:txEl>
                                              <p:pRg st="0" end="0"/>
                                            </p:txEl>
                                          </p:spTgt>
                                        </p:tgtEl>
                                        <p:attrNameLst>
                                          <p:attrName>ppt_x</p:attrName>
                                        </p:attrNameLst>
                                      </p:cBhvr>
                                      <p:tavLst>
                                        <p:tav tm="0">
                                          <p:val>
                                            <p:strVal val="#ppt_x"/>
                                          </p:val>
                                        </p:tav>
                                        <p:tav tm="100000">
                                          <p:val>
                                            <p:strVal val="#ppt_x"/>
                                          </p:val>
                                        </p:tav>
                                      </p:tavLst>
                                    </p:anim>
                                    <p:anim calcmode="lin" valueType="num">
                                      <p:cBhvr additive="repl">
                                        <p:cTn id="410" dur="500" fill="hold"/>
                                        <p:tgtEl>
                                          <p:spTgt spid="1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1" fill="hold">
                      <p:stCondLst>
                        <p:cond delay="indefinite"/>
                      </p:stCondLst>
                      <p:childTnLst>
                        <p:par>
                          <p:cTn id="412" fill="hold">
                            <p:stCondLst>
                              <p:cond delay="0"/>
                            </p:stCondLst>
                            <p:childTnLst>
                              <p:par>
                                <p:cTn id="413" nodeType="clickEffect" fill="hold" presetClass="entr" presetID="2" presetSubtype="4">
                                  <p:stCondLst>
                                    <p:cond delay="0"/>
                                  </p:stCondLst>
                                  <p:childTnLst>
                                    <p:set>
                                      <p:cBhvr>
                                        <p:cTn id="414" dur="1" fill="hold">
                                          <p:stCondLst>
                                            <p:cond delay="0"/>
                                          </p:stCondLst>
                                        </p:cTn>
                                        <p:tgtEl>
                                          <p:spTgt spid="145">
                                            <p:txEl>
                                              <p:pRg st="2" end="2"/>
                                            </p:txEl>
                                          </p:spTgt>
                                        </p:tgtEl>
                                        <p:attrNameLst>
                                          <p:attrName>style.visibility</p:attrName>
                                        </p:attrNameLst>
                                      </p:cBhvr>
                                      <p:to>
                                        <p:strVal val="visible"/>
                                      </p:to>
                                    </p:set>
                                    <p:anim calcmode="lin" valueType="num">
                                      <p:cBhvr additive="repl">
                                        <p:cTn id="415" dur="500" fill="hold"/>
                                        <p:tgtEl>
                                          <p:spTgt spid="145">
                                            <p:txEl>
                                              <p:pRg st="2" end="2"/>
                                            </p:txEl>
                                          </p:spTgt>
                                        </p:tgtEl>
                                        <p:attrNameLst>
                                          <p:attrName>ppt_x</p:attrName>
                                        </p:attrNameLst>
                                      </p:cBhvr>
                                      <p:tavLst>
                                        <p:tav tm="0">
                                          <p:val>
                                            <p:strVal val="#ppt_x"/>
                                          </p:val>
                                        </p:tav>
                                        <p:tav tm="100000">
                                          <p:val>
                                            <p:strVal val="#ppt_x"/>
                                          </p:val>
                                        </p:tav>
                                      </p:tavLst>
                                    </p:anim>
                                    <p:anim calcmode="lin" valueType="num">
                                      <p:cBhvr additive="repl">
                                        <p:cTn id="416" dur="500" fill="hold"/>
                                        <p:tgtEl>
                                          <p:spTgt spid="14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Στροφαλοφόρος άξονας</a:t>
            </a:r>
            <a:endParaRPr b="0" lang="en-US" sz="2300" spc="-1" strike="noStrike">
              <a:solidFill>
                <a:srgbClr val="000000"/>
              </a:solidFill>
              <a:latin typeface="Arial"/>
            </a:endParaRPr>
          </a:p>
        </p:txBody>
      </p:sp>
      <p:sp>
        <p:nvSpPr>
          <p:cNvPr id="150" name="8 - TextBox"/>
          <p:cNvSpPr/>
          <p:nvPr/>
        </p:nvSpPr>
        <p:spPr>
          <a:xfrm>
            <a:off x="4068000" y="699480"/>
            <a:ext cx="4464000" cy="36090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900" spc="-1" strike="noStrike">
                <a:solidFill>
                  <a:srgbClr val="000000"/>
                </a:solidFill>
                <a:latin typeface="Arial"/>
              </a:rPr>
              <a:t>Τα κυριότερα μέρη ενός στροφαλοφόρου άξονα, όπως φαίνονται και στο αντίστοιχο σχήμα είναι τα εξής:</a:t>
            </a:r>
            <a:endParaRPr b="0" lang="en-US" sz="1900" spc="-1" strike="noStrike">
              <a:solidFill>
                <a:srgbClr val="000000"/>
              </a:solidFill>
              <a:latin typeface="Arial"/>
            </a:endParaRPr>
          </a:p>
          <a:p>
            <a:pPr algn="ctr">
              <a:lnSpc>
                <a:spcPct val="100000"/>
              </a:lnSpc>
            </a:pPr>
            <a:endParaRPr b="0" lang="en-US" sz="1900" spc="-1" strike="noStrike">
              <a:solidFill>
                <a:srgbClr val="000000"/>
              </a:solidFill>
              <a:latin typeface="Arial"/>
            </a:endParaRPr>
          </a:p>
          <a:p>
            <a:pPr>
              <a:lnSpc>
                <a:spcPct val="100000"/>
              </a:lnSpc>
              <a:spcAft>
                <a:spcPts val="1800"/>
              </a:spcAft>
            </a:pPr>
            <a:r>
              <a:rPr b="0" lang="el-GR" sz="1900" spc="-1" strike="noStrike">
                <a:solidFill>
                  <a:srgbClr val="000000"/>
                </a:solidFill>
                <a:latin typeface="Arial"/>
              </a:rPr>
              <a:t>1) Τα κομβία βάσης </a:t>
            </a:r>
            <a:endParaRPr b="0" lang="en-US" sz="1900" spc="-1" strike="noStrike">
              <a:solidFill>
                <a:srgbClr val="000000"/>
              </a:solidFill>
              <a:latin typeface="Arial"/>
            </a:endParaRPr>
          </a:p>
          <a:p>
            <a:pPr>
              <a:lnSpc>
                <a:spcPct val="100000"/>
              </a:lnSpc>
              <a:spcAft>
                <a:spcPts val="1800"/>
              </a:spcAft>
            </a:pPr>
            <a:r>
              <a:rPr b="0" lang="el-GR" sz="1900" spc="-1" strike="noStrike">
                <a:solidFill>
                  <a:srgbClr val="000000"/>
                </a:solidFill>
                <a:latin typeface="Arial"/>
              </a:rPr>
              <a:t>2) Τα κομβία μπιελών</a:t>
            </a:r>
            <a:endParaRPr b="0" lang="en-US" sz="1900" spc="-1" strike="noStrike">
              <a:solidFill>
                <a:srgbClr val="000000"/>
              </a:solidFill>
              <a:latin typeface="Arial"/>
            </a:endParaRPr>
          </a:p>
          <a:p>
            <a:pPr>
              <a:lnSpc>
                <a:spcPct val="100000"/>
              </a:lnSpc>
              <a:spcAft>
                <a:spcPts val="1800"/>
              </a:spcAft>
            </a:pPr>
            <a:r>
              <a:rPr b="0" lang="el-GR" sz="1900" spc="-1" strike="noStrike">
                <a:solidFill>
                  <a:srgbClr val="000000"/>
                </a:solidFill>
                <a:latin typeface="Arial"/>
              </a:rPr>
              <a:t>3) Οι βραχίονες ή κιθάρες</a:t>
            </a:r>
            <a:endParaRPr b="0" lang="en-US" sz="1900" spc="-1" strike="noStrike">
              <a:solidFill>
                <a:srgbClr val="000000"/>
              </a:solidFill>
              <a:latin typeface="Arial"/>
            </a:endParaRPr>
          </a:p>
          <a:p>
            <a:pPr>
              <a:lnSpc>
                <a:spcPct val="100000"/>
              </a:lnSpc>
              <a:spcAft>
                <a:spcPts val="1800"/>
              </a:spcAft>
            </a:pPr>
            <a:r>
              <a:rPr b="0" lang="el-GR" sz="1900" spc="-1" strike="noStrike">
                <a:solidFill>
                  <a:srgbClr val="000000"/>
                </a:solidFill>
                <a:latin typeface="Arial"/>
              </a:rPr>
              <a:t>4) Οι αγωγοί λαδιού </a:t>
            </a:r>
            <a:endParaRPr b="0" lang="en-US" sz="1900" spc="-1" strike="noStrike">
              <a:solidFill>
                <a:srgbClr val="000000"/>
              </a:solidFill>
              <a:latin typeface="Arial"/>
            </a:endParaRPr>
          </a:p>
          <a:p>
            <a:pPr>
              <a:lnSpc>
                <a:spcPct val="100000"/>
              </a:lnSpc>
              <a:spcAft>
                <a:spcPts val="1800"/>
              </a:spcAft>
            </a:pPr>
            <a:r>
              <a:rPr b="0" lang="el-GR" sz="1900" spc="-1" strike="noStrike">
                <a:solidFill>
                  <a:srgbClr val="000000"/>
                </a:solidFill>
                <a:latin typeface="Arial"/>
              </a:rPr>
              <a:t>5) Τα αντίβαρα</a:t>
            </a:r>
            <a:endParaRPr b="0" lang="en-US" sz="1900" spc="-1" strike="noStrike">
              <a:solidFill>
                <a:srgbClr val="000000"/>
              </a:solidFill>
              <a:latin typeface="Arial"/>
            </a:endParaRPr>
          </a:p>
        </p:txBody>
      </p:sp>
      <p:sp>
        <p:nvSpPr>
          <p:cNvPr id="151"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sp>
        <p:nvSpPr>
          <p:cNvPr id="152" name="AutoShape 4"/>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pic>
        <p:nvPicPr>
          <p:cNvPr id="153" name="7 - Εικόνα" descr="Untitled-3.jpg"/>
          <p:cNvPicPr/>
          <p:nvPr/>
        </p:nvPicPr>
        <p:blipFill>
          <a:blip r:embed="rId1"/>
          <a:stretch/>
        </p:blipFill>
        <p:spPr>
          <a:xfrm>
            <a:off x="799200" y="765000"/>
            <a:ext cx="2692440" cy="3606840"/>
          </a:xfrm>
          <a:prstGeom prst="rect">
            <a:avLst/>
          </a:prstGeom>
          <a:ln w="0">
            <a:noFill/>
          </a:ln>
        </p:spPr>
      </p:pic>
    </p:spTree>
  </p:cSld>
  <p:transition>
    <p:pull dir="rd"/>
  </p:transition>
  <p:timing>
    <p:tnLst>
      <p:par>
        <p:cTn id="417" dur="indefinite" restart="never" nodeType="tmRoot">
          <p:childTnLst>
            <p:seq>
              <p:cTn id="418" dur="indefinite" nodeType="mainSeq">
                <p:childTnLst>
                  <p:par>
                    <p:cTn id="419" fill="hold">
                      <p:stCondLst>
                        <p:cond delay="0"/>
                      </p:stCondLst>
                      <p:childTnLst>
                        <p:par>
                          <p:cTn id="420" fill="hold">
                            <p:stCondLst>
                              <p:cond delay="0"/>
                            </p:stCondLst>
                            <p:childTnLst>
                              <p:par>
                                <p:cTn id="421" nodeType="withEffect" fill="hold" presetClass="entr" presetID="5" presetSubtype="10">
                                  <p:stCondLst>
                                    <p:cond delay="500"/>
                                  </p:stCondLst>
                                  <p:childTnLst>
                                    <p:set>
                                      <p:cBhvr>
                                        <p:cTn id="422" dur="1" fill="hold">
                                          <p:stCondLst>
                                            <p:cond delay="0"/>
                                          </p:stCondLst>
                                        </p:cTn>
                                        <p:tgtEl>
                                          <p:spTgt spid="153"/>
                                        </p:tgtEl>
                                        <p:attrNameLst>
                                          <p:attrName>style.visibility</p:attrName>
                                        </p:attrNameLst>
                                      </p:cBhvr>
                                      <p:to>
                                        <p:strVal val="visible"/>
                                      </p:to>
                                    </p:set>
                                    <p:animEffect filter="checkerboard(across)" transition="in">
                                      <p:cBhvr additive="repl">
                                        <p:cTn id="423" dur="500"/>
                                        <p:tgtEl>
                                          <p:spTgt spid="153"/>
                                        </p:tgtEl>
                                      </p:cBhvr>
                                    </p:animEffect>
                                  </p:childTnLst>
                                </p:cTn>
                              </p:par>
                            </p:childTnLst>
                          </p:cTn>
                        </p:par>
                      </p:childTnLst>
                    </p:cTn>
                  </p:par>
                  <p:par>
                    <p:cTn id="424" fill="hold">
                      <p:stCondLst>
                        <p:cond delay="indefinite"/>
                      </p:stCondLst>
                      <p:childTnLst>
                        <p:par>
                          <p:cTn id="425" fill="hold">
                            <p:stCondLst>
                              <p:cond delay="0"/>
                            </p:stCondLst>
                            <p:childTnLst>
                              <p:par>
                                <p:cTn id="426" nodeType="clickEffect" fill="hold" presetClass="entr" presetID="2" presetSubtype="2">
                                  <p:stCondLst>
                                    <p:cond delay="0"/>
                                  </p:stCondLst>
                                  <p:childTnLst>
                                    <p:set>
                                      <p:cBhvr>
                                        <p:cTn id="427" dur="1" fill="hold">
                                          <p:stCondLst>
                                            <p:cond delay="0"/>
                                          </p:stCondLst>
                                        </p:cTn>
                                        <p:tgtEl>
                                          <p:spTgt spid="150">
                                            <p:txEl>
                                              <p:pRg st="2" end="2"/>
                                            </p:txEl>
                                          </p:spTgt>
                                        </p:tgtEl>
                                        <p:attrNameLst>
                                          <p:attrName>style.visibility</p:attrName>
                                        </p:attrNameLst>
                                      </p:cBhvr>
                                      <p:to>
                                        <p:strVal val="visible"/>
                                      </p:to>
                                    </p:set>
                                    <p:anim calcmode="lin" valueType="num">
                                      <p:cBhvr additive="repl">
                                        <p:cTn id="428" dur="500" fill="hold"/>
                                        <p:tgtEl>
                                          <p:spTgt spid="150">
                                            <p:txEl>
                                              <p:pRg st="2" end="2"/>
                                            </p:txEl>
                                          </p:spTgt>
                                        </p:tgtEl>
                                        <p:attrNameLst>
                                          <p:attrName>ppt_x</p:attrName>
                                        </p:attrNameLst>
                                      </p:cBhvr>
                                      <p:tavLst>
                                        <p:tav tm="0">
                                          <p:val>
                                            <p:strVal val="1+#ppt_w/2"/>
                                          </p:val>
                                        </p:tav>
                                        <p:tav tm="100000">
                                          <p:val>
                                            <p:strVal val="#ppt_x"/>
                                          </p:val>
                                        </p:tav>
                                      </p:tavLst>
                                    </p:anim>
                                    <p:anim calcmode="lin" valueType="num">
                                      <p:cBhvr additive="repl">
                                        <p:cTn id="429" dur="500" fill="hold"/>
                                        <p:tgtEl>
                                          <p:spTgt spid="15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30" fill="hold">
                      <p:stCondLst>
                        <p:cond delay="indefinite"/>
                      </p:stCondLst>
                      <p:childTnLst>
                        <p:par>
                          <p:cTn id="431" fill="hold">
                            <p:stCondLst>
                              <p:cond delay="0"/>
                            </p:stCondLst>
                            <p:childTnLst>
                              <p:par>
                                <p:cTn id="432" nodeType="clickEffect" fill="hold" presetClass="entr" presetID="2" presetSubtype="2">
                                  <p:stCondLst>
                                    <p:cond delay="0"/>
                                  </p:stCondLst>
                                  <p:childTnLst>
                                    <p:set>
                                      <p:cBhvr>
                                        <p:cTn id="433" dur="1" fill="hold">
                                          <p:stCondLst>
                                            <p:cond delay="0"/>
                                          </p:stCondLst>
                                        </p:cTn>
                                        <p:tgtEl>
                                          <p:spTgt spid="150">
                                            <p:txEl>
                                              <p:pRg st="3" end="3"/>
                                            </p:txEl>
                                          </p:spTgt>
                                        </p:tgtEl>
                                        <p:attrNameLst>
                                          <p:attrName>style.visibility</p:attrName>
                                        </p:attrNameLst>
                                      </p:cBhvr>
                                      <p:to>
                                        <p:strVal val="visible"/>
                                      </p:to>
                                    </p:set>
                                    <p:anim calcmode="lin" valueType="num">
                                      <p:cBhvr additive="repl">
                                        <p:cTn id="434" dur="500" fill="hold"/>
                                        <p:tgtEl>
                                          <p:spTgt spid="150">
                                            <p:txEl>
                                              <p:pRg st="3" end="3"/>
                                            </p:txEl>
                                          </p:spTgt>
                                        </p:tgtEl>
                                        <p:attrNameLst>
                                          <p:attrName>ppt_x</p:attrName>
                                        </p:attrNameLst>
                                      </p:cBhvr>
                                      <p:tavLst>
                                        <p:tav tm="0">
                                          <p:val>
                                            <p:strVal val="1+#ppt_w/2"/>
                                          </p:val>
                                        </p:tav>
                                        <p:tav tm="100000">
                                          <p:val>
                                            <p:strVal val="#ppt_x"/>
                                          </p:val>
                                        </p:tav>
                                      </p:tavLst>
                                    </p:anim>
                                    <p:anim calcmode="lin" valueType="num">
                                      <p:cBhvr additive="repl">
                                        <p:cTn id="435" dur="500" fill="hold"/>
                                        <p:tgtEl>
                                          <p:spTgt spid="15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6" fill="hold">
                      <p:stCondLst>
                        <p:cond delay="indefinite"/>
                      </p:stCondLst>
                      <p:childTnLst>
                        <p:par>
                          <p:cTn id="437" fill="hold">
                            <p:stCondLst>
                              <p:cond delay="0"/>
                            </p:stCondLst>
                            <p:childTnLst>
                              <p:par>
                                <p:cTn id="438" nodeType="clickEffect" fill="hold" presetClass="entr" presetID="2" presetSubtype="2">
                                  <p:stCondLst>
                                    <p:cond delay="0"/>
                                  </p:stCondLst>
                                  <p:childTnLst>
                                    <p:set>
                                      <p:cBhvr>
                                        <p:cTn id="439" dur="1" fill="hold">
                                          <p:stCondLst>
                                            <p:cond delay="0"/>
                                          </p:stCondLst>
                                        </p:cTn>
                                        <p:tgtEl>
                                          <p:spTgt spid="150">
                                            <p:txEl>
                                              <p:pRg st="4" end="4"/>
                                            </p:txEl>
                                          </p:spTgt>
                                        </p:tgtEl>
                                        <p:attrNameLst>
                                          <p:attrName>style.visibility</p:attrName>
                                        </p:attrNameLst>
                                      </p:cBhvr>
                                      <p:to>
                                        <p:strVal val="visible"/>
                                      </p:to>
                                    </p:set>
                                    <p:anim calcmode="lin" valueType="num">
                                      <p:cBhvr additive="repl">
                                        <p:cTn id="440" dur="500" fill="hold"/>
                                        <p:tgtEl>
                                          <p:spTgt spid="150">
                                            <p:txEl>
                                              <p:pRg st="4" end="4"/>
                                            </p:txEl>
                                          </p:spTgt>
                                        </p:tgtEl>
                                        <p:attrNameLst>
                                          <p:attrName>ppt_x</p:attrName>
                                        </p:attrNameLst>
                                      </p:cBhvr>
                                      <p:tavLst>
                                        <p:tav tm="0">
                                          <p:val>
                                            <p:strVal val="1+#ppt_w/2"/>
                                          </p:val>
                                        </p:tav>
                                        <p:tav tm="100000">
                                          <p:val>
                                            <p:strVal val="#ppt_x"/>
                                          </p:val>
                                        </p:tav>
                                      </p:tavLst>
                                    </p:anim>
                                    <p:anim calcmode="lin" valueType="num">
                                      <p:cBhvr additive="repl">
                                        <p:cTn id="441" dur="500" fill="hold"/>
                                        <p:tgtEl>
                                          <p:spTgt spid="15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42" fill="hold">
                      <p:stCondLst>
                        <p:cond delay="indefinite"/>
                      </p:stCondLst>
                      <p:childTnLst>
                        <p:par>
                          <p:cTn id="443" fill="hold">
                            <p:stCondLst>
                              <p:cond delay="0"/>
                            </p:stCondLst>
                            <p:childTnLst>
                              <p:par>
                                <p:cTn id="444" nodeType="clickEffect" fill="hold" presetClass="entr" presetID="2" presetSubtype="2">
                                  <p:stCondLst>
                                    <p:cond delay="0"/>
                                  </p:stCondLst>
                                  <p:childTnLst>
                                    <p:set>
                                      <p:cBhvr>
                                        <p:cTn id="445" dur="1" fill="hold">
                                          <p:stCondLst>
                                            <p:cond delay="0"/>
                                          </p:stCondLst>
                                        </p:cTn>
                                        <p:tgtEl>
                                          <p:spTgt spid="150">
                                            <p:txEl>
                                              <p:pRg st="5" end="5"/>
                                            </p:txEl>
                                          </p:spTgt>
                                        </p:tgtEl>
                                        <p:attrNameLst>
                                          <p:attrName>style.visibility</p:attrName>
                                        </p:attrNameLst>
                                      </p:cBhvr>
                                      <p:to>
                                        <p:strVal val="visible"/>
                                      </p:to>
                                    </p:set>
                                    <p:anim calcmode="lin" valueType="num">
                                      <p:cBhvr additive="repl">
                                        <p:cTn id="446" dur="500" fill="hold"/>
                                        <p:tgtEl>
                                          <p:spTgt spid="150">
                                            <p:txEl>
                                              <p:pRg st="5" end="5"/>
                                            </p:txEl>
                                          </p:spTgt>
                                        </p:tgtEl>
                                        <p:attrNameLst>
                                          <p:attrName>ppt_x</p:attrName>
                                        </p:attrNameLst>
                                      </p:cBhvr>
                                      <p:tavLst>
                                        <p:tav tm="0">
                                          <p:val>
                                            <p:strVal val="1+#ppt_w/2"/>
                                          </p:val>
                                        </p:tav>
                                        <p:tav tm="100000">
                                          <p:val>
                                            <p:strVal val="#ppt_x"/>
                                          </p:val>
                                        </p:tav>
                                      </p:tavLst>
                                    </p:anim>
                                    <p:anim calcmode="lin" valueType="num">
                                      <p:cBhvr additive="repl">
                                        <p:cTn id="447" dur="500" fill="hold"/>
                                        <p:tgtEl>
                                          <p:spTgt spid="15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8" fill="hold">
                      <p:stCondLst>
                        <p:cond delay="indefinite"/>
                      </p:stCondLst>
                      <p:childTnLst>
                        <p:par>
                          <p:cTn id="449" fill="hold">
                            <p:stCondLst>
                              <p:cond delay="0"/>
                            </p:stCondLst>
                            <p:childTnLst>
                              <p:par>
                                <p:cTn id="450" nodeType="clickEffect" fill="hold" presetClass="entr" presetID="2" presetSubtype="2">
                                  <p:stCondLst>
                                    <p:cond delay="0"/>
                                  </p:stCondLst>
                                  <p:childTnLst>
                                    <p:set>
                                      <p:cBhvr>
                                        <p:cTn id="451" dur="1" fill="hold">
                                          <p:stCondLst>
                                            <p:cond delay="0"/>
                                          </p:stCondLst>
                                        </p:cTn>
                                        <p:tgtEl>
                                          <p:spTgt spid="150">
                                            <p:txEl>
                                              <p:pRg st="6" end="6"/>
                                            </p:txEl>
                                          </p:spTgt>
                                        </p:tgtEl>
                                        <p:attrNameLst>
                                          <p:attrName>style.visibility</p:attrName>
                                        </p:attrNameLst>
                                      </p:cBhvr>
                                      <p:to>
                                        <p:strVal val="visible"/>
                                      </p:to>
                                    </p:set>
                                    <p:anim calcmode="lin" valueType="num">
                                      <p:cBhvr additive="repl">
                                        <p:cTn id="452" dur="500" fill="hold"/>
                                        <p:tgtEl>
                                          <p:spTgt spid="150">
                                            <p:txEl>
                                              <p:pRg st="6" end="6"/>
                                            </p:txEl>
                                          </p:spTgt>
                                        </p:tgtEl>
                                        <p:attrNameLst>
                                          <p:attrName>ppt_x</p:attrName>
                                        </p:attrNameLst>
                                      </p:cBhvr>
                                      <p:tavLst>
                                        <p:tav tm="0">
                                          <p:val>
                                            <p:strVal val="1+#ppt_w/2"/>
                                          </p:val>
                                        </p:tav>
                                        <p:tav tm="100000">
                                          <p:val>
                                            <p:strVal val="#ppt_x"/>
                                          </p:val>
                                        </p:tav>
                                      </p:tavLst>
                                    </p:anim>
                                    <p:anim calcmode="lin" valueType="num">
                                      <p:cBhvr additive="repl">
                                        <p:cTn id="453" dur="500" fill="hold"/>
                                        <p:tgtEl>
                                          <p:spTgt spid="150">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Σφόνδυλος ή βολάν</a:t>
            </a:r>
            <a:endParaRPr b="0" lang="en-US" sz="2300" spc="-1" strike="noStrike">
              <a:solidFill>
                <a:srgbClr val="000000"/>
              </a:solidFill>
              <a:latin typeface="Arial"/>
            </a:endParaRPr>
          </a:p>
        </p:txBody>
      </p:sp>
      <p:sp>
        <p:nvSpPr>
          <p:cNvPr id="155" name="8 - TextBox"/>
          <p:cNvSpPr/>
          <p:nvPr/>
        </p:nvSpPr>
        <p:spPr>
          <a:xfrm>
            <a:off x="611640" y="915480"/>
            <a:ext cx="5112360" cy="21157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900" spc="-1" strike="noStrike">
                <a:solidFill>
                  <a:srgbClr val="000000"/>
                </a:solidFill>
                <a:latin typeface="Arial"/>
              </a:rPr>
              <a:t>Ο σφόνδυλος ή το βολάν είναι ένας αρκετά βαρύς μεταλλικός δίσκος, που αποθηκεύει ενέργεια από τον ωφέλιμο χρόνο της εκτόνωσης και στη συνέχεια την αποδεσμεύει για να πραγματοποιηθούν οι υπόλοιποι τρεις παθητικοί χρόνοι, (η εισαγωγή, η συμπίεση και η εξαγωγή).</a:t>
            </a:r>
            <a:endParaRPr b="0" lang="en-US" sz="1900" spc="-1" strike="noStrike">
              <a:solidFill>
                <a:srgbClr val="000000"/>
              </a:solidFill>
              <a:latin typeface="Arial"/>
            </a:endParaRPr>
          </a:p>
        </p:txBody>
      </p:sp>
      <p:sp>
        <p:nvSpPr>
          <p:cNvPr id="156"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sp>
        <p:nvSpPr>
          <p:cNvPr id="157" name="AutoShape 4"/>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pic>
        <p:nvPicPr>
          <p:cNvPr id="158" name="Picture 2" descr="http://saveltrade.gr/image/cache/data/product-3348/06f105266k-volan-sfonthelos-luk-415033010-a5910-600x600.jpg"/>
          <p:cNvPicPr/>
          <p:nvPr/>
        </p:nvPicPr>
        <p:blipFill>
          <a:blip r:embed="rId1"/>
          <a:srcRect l="0" t="15383" r="0" b="10255"/>
          <a:stretch/>
        </p:blipFill>
        <p:spPr>
          <a:xfrm>
            <a:off x="5868000" y="843480"/>
            <a:ext cx="2808000" cy="2088000"/>
          </a:xfrm>
          <a:prstGeom prst="rect">
            <a:avLst/>
          </a:prstGeom>
          <a:ln cap="sq" w="88900">
            <a:solidFill>
              <a:srgbClr val="ffffff"/>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
        <p:nvSpPr>
          <p:cNvPr id="159" name="9 - TextBox"/>
          <p:cNvSpPr/>
          <p:nvPr/>
        </p:nvSpPr>
        <p:spPr>
          <a:xfrm>
            <a:off x="611640" y="3326040"/>
            <a:ext cx="7920360" cy="1247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900" spc="-1" strike="noStrike">
                <a:solidFill>
                  <a:srgbClr val="000000"/>
                </a:solidFill>
                <a:latin typeface="Arial"/>
              </a:rPr>
              <a:t>Το βολάν, εξαιτίας της σχετικά μεγάλης μάζας του, όταν αρχίζει να περιστρέφεται, απορροφά ένα μέρος από την ενέργεια που παράγει ο χρόνος της εκτόνωσης και «παρασύρει» με την περιστροφή του το έμβολο, για να εκτελέσει και τους υπόλοιπους τρεις χρόνους.</a:t>
            </a:r>
            <a:endParaRPr b="0" lang="en-US" sz="1900" spc="-1" strike="noStrike">
              <a:solidFill>
                <a:srgbClr val="000000"/>
              </a:solidFill>
              <a:latin typeface="Arial"/>
            </a:endParaRPr>
          </a:p>
        </p:txBody>
      </p:sp>
    </p:spTree>
  </p:cSld>
  <p:transition>
    <p:pull dir="rd"/>
  </p:transition>
  <p:timing>
    <p:tnLst>
      <p:par>
        <p:cTn id="454" dur="indefinite" restart="never" nodeType="tmRoot">
          <p:childTnLst>
            <p:seq>
              <p:cTn id="455" dur="indefinite" nodeType="mainSeq">
                <p:childTnLst>
                  <p:par>
                    <p:cTn id="456" fill="hold">
                      <p:stCondLst>
                        <p:cond delay="0"/>
                      </p:stCondLst>
                      <p:childTnLst>
                        <p:par>
                          <p:cTn id="457" fill="hold">
                            <p:stCondLst>
                              <p:cond delay="0"/>
                            </p:stCondLst>
                            <p:childTnLst>
                              <p:par>
                                <p:cTn id="458" nodeType="withEffect" fill="hold" presetClass="entr" presetID="5" presetSubtype="10">
                                  <p:stCondLst>
                                    <p:cond delay="500"/>
                                  </p:stCondLst>
                                  <p:childTnLst>
                                    <p:set>
                                      <p:cBhvr>
                                        <p:cTn id="459" dur="1" fill="hold">
                                          <p:stCondLst>
                                            <p:cond delay="0"/>
                                          </p:stCondLst>
                                        </p:cTn>
                                        <p:tgtEl>
                                          <p:spTgt spid="158"/>
                                        </p:tgtEl>
                                        <p:attrNameLst>
                                          <p:attrName>style.visibility</p:attrName>
                                        </p:attrNameLst>
                                      </p:cBhvr>
                                      <p:to>
                                        <p:strVal val="visible"/>
                                      </p:to>
                                    </p:set>
                                    <p:animEffect filter="checkerboard(across)" transition="in">
                                      <p:cBhvr additive="repl">
                                        <p:cTn id="460" dur="500"/>
                                        <p:tgtEl>
                                          <p:spTgt spid="158"/>
                                        </p:tgtEl>
                                      </p:cBhvr>
                                    </p:animEffect>
                                  </p:childTnLst>
                                </p:cTn>
                              </p:par>
                            </p:childTnLst>
                          </p:cTn>
                        </p:par>
                      </p:childTnLst>
                    </p:cTn>
                  </p:par>
                  <p:par>
                    <p:cTn id="461" fill="hold">
                      <p:stCondLst>
                        <p:cond delay="indefinite"/>
                      </p:stCondLst>
                      <p:childTnLst>
                        <p:par>
                          <p:cTn id="462" fill="hold">
                            <p:stCondLst>
                              <p:cond delay="0"/>
                            </p:stCondLst>
                            <p:childTnLst>
                              <p:par>
                                <p:cTn id="463" nodeType="clickEffect" fill="hold" presetClass="entr" presetID="4" presetSubtype="16">
                                  <p:stCondLst>
                                    <p:cond delay="0"/>
                                  </p:stCondLst>
                                  <p:childTnLst>
                                    <p:set>
                                      <p:cBhvr>
                                        <p:cTn id="464" dur="1" fill="hold">
                                          <p:stCondLst>
                                            <p:cond delay="0"/>
                                          </p:stCondLst>
                                        </p:cTn>
                                        <p:tgtEl>
                                          <p:spTgt spid="155"/>
                                        </p:tgtEl>
                                        <p:attrNameLst>
                                          <p:attrName>style.visibility</p:attrName>
                                        </p:attrNameLst>
                                      </p:cBhvr>
                                      <p:to>
                                        <p:strVal val="visible"/>
                                      </p:to>
                                    </p:set>
                                    <p:animEffect filter="box(in)" transition="in">
                                      <p:cBhvr additive="repl">
                                        <p:cTn id="465" dur="500"/>
                                        <p:tgtEl>
                                          <p:spTgt spid="155"/>
                                        </p:tgtEl>
                                      </p:cBhvr>
                                    </p:animEffect>
                                  </p:childTnLst>
                                </p:cTn>
                              </p:par>
                            </p:childTnLst>
                          </p:cTn>
                        </p:par>
                      </p:childTnLst>
                    </p:cTn>
                  </p:par>
                  <p:par>
                    <p:cTn id="466" fill="hold">
                      <p:stCondLst>
                        <p:cond delay="indefinite"/>
                      </p:stCondLst>
                      <p:childTnLst>
                        <p:par>
                          <p:cTn id="467" fill="hold">
                            <p:stCondLst>
                              <p:cond delay="0"/>
                            </p:stCondLst>
                            <p:childTnLst>
                              <p:par>
                                <p:cTn id="468" nodeType="clickEffect" fill="hold" presetClass="entr" presetID="4" presetSubtype="16">
                                  <p:stCondLst>
                                    <p:cond delay="0"/>
                                  </p:stCondLst>
                                  <p:childTnLst>
                                    <p:set>
                                      <p:cBhvr>
                                        <p:cTn id="469" dur="1" fill="hold">
                                          <p:stCondLst>
                                            <p:cond delay="0"/>
                                          </p:stCondLst>
                                        </p:cTn>
                                        <p:tgtEl>
                                          <p:spTgt spid="159"/>
                                        </p:tgtEl>
                                        <p:attrNameLst>
                                          <p:attrName>style.visibility</p:attrName>
                                        </p:attrNameLst>
                                      </p:cBhvr>
                                      <p:to>
                                        <p:strVal val="visible"/>
                                      </p:to>
                                    </p:set>
                                    <p:animEffect filter="box(in)" transition="in">
                                      <p:cBhvr additive="repl">
                                        <p:cTn id="470" dur="5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Σφόνδυλος ή βολάν</a:t>
            </a:r>
            <a:endParaRPr b="0" lang="en-US" sz="2300" spc="-1" strike="noStrike">
              <a:solidFill>
                <a:srgbClr val="000000"/>
              </a:solidFill>
              <a:latin typeface="Arial"/>
            </a:endParaRPr>
          </a:p>
        </p:txBody>
      </p:sp>
      <p:sp>
        <p:nvSpPr>
          <p:cNvPr id="161"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sp>
        <p:nvSpPr>
          <p:cNvPr id="162" name="AutoShape 4"/>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sp>
        <p:nvSpPr>
          <p:cNvPr id="163" name="9 - TextBox"/>
          <p:cNvSpPr/>
          <p:nvPr/>
        </p:nvSpPr>
        <p:spPr>
          <a:xfrm>
            <a:off x="611640" y="1563480"/>
            <a:ext cx="7920360" cy="1521360"/>
          </a:xfrm>
          <a:prstGeom prst="rect">
            <a:avLst/>
          </a:prstGeom>
          <a:gradFill rotWithShape="0">
            <a:gsLst>
              <a:gs pos="0">
                <a:srgbClr val="008890"/>
              </a:gs>
              <a:gs pos="100000">
                <a:srgbClr val="b0f3f8"/>
              </a:gs>
            </a:gsLst>
            <a:path path="circle">
              <a:fillToRect l="50000" t="100000" r="50000" b="0"/>
            </a:path>
          </a:gradFill>
          <a:ln>
            <a:solidFill>
              <a:srgbClr val="069ba2"/>
            </a:solidFill>
            <a:round/>
          </a:ln>
          <a:effectLst>
            <a:outerShdw algn="ctr" blurRad="57240" dir="5400000" dist="38160" rotWithShape="0">
              <a:schemeClr val="phClr">
                <a:shade val="9000"/>
                <a:satMod val="105000"/>
                <a:alpha val="48000"/>
              </a:schemeClr>
            </a:outerShdw>
          </a:effectLst>
        </p:spPr>
        <p:style>
          <a:lnRef idx="1">
            <a:schemeClr val="accent3"/>
          </a:lnRef>
          <a:fillRef idx="3">
            <a:schemeClr val="accent3"/>
          </a:fillRef>
          <a:effectRef idx="2">
            <a:schemeClr val="accent3"/>
          </a:effectRef>
          <a:fontRef idx="minor"/>
        </p:style>
        <p:txBody>
          <a:bodyPr lIns="90000" rIns="90000" tIns="45000" bIns="45000" anchor="t">
            <a:spAutoFit/>
          </a:bodyPr>
          <a:p>
            <a:pPr algn="ctr">
              <a:lnSpc>
                <a:spcPct val="100000"/>
              </a:lnSpc>
            </a:pPr>
            <a:endParaRPr b="0" lang="en-US" sz="800" spc="-1" strike="noStrike">
              <a:solidFill>
                <a:srgbClr val="000000"/>
              </a:solidFill>
              <a:latin typeface="Arial"/>
            </a:endParaRPr>
          </a:p>
          <a:p>
            <a:pPr algn="ctr">
              <a:lnSpc>
                <a:spcPct val="100000"/>
              </a:lnSpc>
            </a:pPr>
            <a:r>
              <a:rPr b="0" lang="el-GR" sz="1900" spc="-1" strike="noStrike">
                <a:solidFill>
                  <a:srgbClr val="000000"/>
                </a:solidFill>
                <a:latin typeface="Arial"/>
              </a:rPr>
              <a:t>Συμπεραίνεται λοιπόν, ότι όσους περισσότερους κυλίνδρους έχει ένας κινητήρας, τόσο μικρότερο βάρος έχει το βολάν. </a:t>
            </a: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Arial"/>
              </a:rPr>
              <a:t>Κι αυτό, γιατί οι νεκροί χρόνοι του ενός κυλίνδρου καλύπτονται από την εκτόνωση που τυχαίνει να κάνει κάποιος άλλος κύλινδρος.</a:t>
            </a:r>
            <a:endParaRPr b="0" lang="en-US" sz="1900" spc="-1" strike="noStrike">
              <a:solidFill>
                <a:srgbClr val="000000"/>
              </a:solidFill>
              <a:latin typeface="Arial"/>
            </a:endParaRPr>
          </a:p>
          <a:p>
            <a:pPr algn="ctr">
              <a:lnSpc>
                <a:spcPct val="100000"/>
              </a:lnSpc>
            </a:pPr>
            <a:endParaRPr b="0" lang="en-US" sz="1000" spc="-1" strike="noStrike">
              <a:solidFill>
                <a:srgbClr val="000000"/>
              </a:solidFill>
              <a:latin typeface="Arial"/>
            </a:endParaRPr>
          </a:p>
        </p:txBody>
      </p:sp>
    </p:spTree>
  </p:cSld>
  <p:transition>
    <p:pull dir="rd"/>
  </p:transition>
  <p:timing>
    <p:tnLst>
      <p:par>
        <p:cTn id="471" dur="indefinite" restart="never" nodeType="tmRoot">
          <p:childTnLst>
            <p:seq>
              <p:cTn id="472" dur="indefinite" nodeType="mainSeq">
                <p:childTnLst>
                  <p:par>
                    <p:cTn id="473" fill="hold">
                      <p:stCondLst>
                        <p:cond delay="indefinite"/>
                      </p:stCondLst>
                      <p:childTnLst>
                        <p:par>
                          <p:cTn id="474" fill="hold">
                            <p:stCondLst>
                              <p:cond delay="0"/>
                            </p:stCondLst>
                            <p:childTnLst>
                              <p:par>
                                <p:cTn id="475" nodeType="clickEffect" fill="hold" presetClass="entr" presetID="4" presetSubtype="16">
                                  <p:stCondLst>
                                    <p:cond delay="0"/>
                                  </p:stCondLst>
                                  <p:childTnLst>
                                    <p:set>
                                      <p:cBhvr>
                                        <p:cTn id="476" dur="1" fill="hold">
                                          <p:stCondLst>
                                            <p:cond delay="0"/>
                                          </p:stCondLst>
                                        </p:cTn>
                                        <p:tgtEl>
                                          <p:spTgt spid="163"/>
                                        </p:tgtEl>
                                        <p:attrNameLst>
                                          <p:attrName>style.visibility</p:attrName>
                                        </p:attrNameLst>
                                      </p:cBhvr>
                                      <p:to>
                                        <p:strVal val="visible"/>
                                      </p:to>
                                    </p:set>
                                    <p:animEffect filter="box(in)" transition="in">
                                      <p:cBhvr additive="repl">
                                        <p:cTn id="477" dur="5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Σφόνδυλος ή βολάν</a:t>
            </a:r>
            <a:endParaRPr b="0" lang="en-US" sz="2300" spc="-1" strike="noStrike">
              <a:solidFill>
                <a:srgbClr val="000000"/>
              </a:solidFill>
              <a:latin typeface="Arial"/>
            </a:endParaRPr>
          </a:p>
        </p:txBody>
      </p:sp>
      <p:sp>
        <p:nvSpPr>
          <p:cNvPr id="165" name="8 - TextBox"/>
          <p:cNvSpPr/>
          <p:nvPr/>
        </p:nvSpPr>
        <p:spPr>
          <a:xfrm>
            <a:off x="611640" y="1004400"/>
            <a:ext cx="4536000" cy="2405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900" spc="-1" strike="noStrike">
                <a:solidFill>
                  <a:srgbClr val="000000"/>
                </a:solidFill>
                <a:latin typeface="Arial"/>
              </a:rPr>
              <a:t>Πάνω στο βολάν και συγκεκριμένα στην περιφέρειά του, βρίσκεται η οδοντωτή στεφάνη στην οποία εμπλέκεται το γρανάζι της μίζας. Η εξωτερική επιφάνεια του σφονδύλου είναι λεία, γιατί σ' αυτή στηρίζεται ο συμπλέκτης (δίσκος-πλατό) και μεταφέρεται η κίνηση στο κιβώτιο ταχυτήτων.</a:t>
            </a:r>
            <a:endParaRPr b="0" lang="en-US" sz="1900" spc="-1" strike="noStrike">
              <a:solidFill>
                <a:srgbClr val="000000"/>
              </a:solidFill>
              <a:latin typeface="Arial"/>
            </a:endParaRPr>
          </a:p>
        </p:txBody>
      </p:sp>
      <p:sp>
        <p:nvSpPr>
          <p:cNvPr id="166"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sp>
        <p:nvSpPr>
          <p:cNvPr id="167" name="AutoShape 4"/>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pic>
        <p:nvPicPr>
          <p:cNvPr id="168" name="Picture 2" descr="http://4.bp.blogspot.com/-eny3RpKFEQU/TuZeEV3Uw1I/AAAAAAAAAVc/FMJShmqlFEU/s320/ram-automotives-new-twin-plate-clutch-flywheel-assembly-for-corvette.jpg"/>
          <p:cNvPicPr/>
          <p:nvPr/>
        </p:nvPicPr>
        <p:blipFill>
          <a:blip r:embed="rId1"/>
          <a:stretch/>
        </p:blipFill>
        <p:spPr>
          <a:xfrm>
            <a:off x="5724000" y="1131480"/>
            <a:ext cx="2866320" cy="2274840"/>
          </a:xfrm>
          <a:prstGeom prst="rect">
            <a:avLst/>
          </a:prstGeom>
          <a:ln w="0">
            <a:noFill/>
          </a:ln>
        </p:spPr>
      </p:pic>
    </p:spTree>
  </p:cSld>
  <p:transition>
    <p:pull dir="rd"/>
  </p:transition>
  <p:timing>
    <p:tnLst>
      <p:par>
        <p:cTn id="478" dur="indefinite" restart="never" nodeType="tmRoot">
          <p:childTnLst>
            <p:seq>
              <p:cTn id="479" dur="indefinite" nodeType="mainSeq">
                <p:childTnLst>
                  <p:par>
                    <p:cTn id="480" fill="hold">
                      <p:stCondLst>
                        <p:cond delay="indefinite"/>
                      </p:stCondLst>
                      <p:childTnLst>
                        <p:par>
                          <p:cTn id="481" fill="hold">
                            <p:stCondLst>
                              <p:cond delay="0"/>
                            </p:stCondLst>
                            <p:childTnLst>
                              <p:par>
                                <p:cTn id="482" nodeType="clickEffect" fill="hold" presetClass="entr" presetID="4" presetSubtype="16">
                                  <p:stCondLst>
                                    <p:cond delay="0"/>
                                  </p:stCondLst>
                                  <p:childTnLst>
                                    <p:set>
                                      <p:cBhvr>
                                        <p:cTn id="483" dur="1" fill="hold">
                                          <p:stCondLst>
                                            <p:cond delay="0"/>
                                          </p:stCondLst>
                                        </p:cTn>
                                        <p:tgtEl>
                                          <p:spTgt spid="165"/>
                                        </p:tgtEl>
                                        <p:attrNameLst>
                                          <p:attrName>style.visibility</p:attrName>
                                        </p:attrNameLst>
                                      </p:cBhvr>
                                      <p:to>
                                        <p:strVal val="visible"/>
                                      </p:to>
                                    </p:set>
                                    <p:animEffect filter="box(in)" transition="in">
                                      <p:cBhvr additive="repl">
                                        <p:cTn id="484" dur="500"/>
                                        <p:tgtEl>
                                          <p:spTgt spid="165"/>
                                        </p:tgtEl>
                                      </p:cBhvr>
                                    </p:animEffect>
                                  </p:childTnLst>
                                </p:cTn>
                              </p:par>
                              <p:par>
                                <p:cTn id="485" nodeType="withEffect" fill="hold" presetClass="entr" presetID="5" presetSubtype="10">
                                  <p:stCondLst>
                                    <p:cond delay="0"/>
                                  </p:stCondLst>
                                  <p:childTnLst>
                                    <p:set>
                                      <p:cBhvr>
                                        <p:cTn id="486" dur="1" fill="hold">
                                          <p:stCondLst>
                                            <p:cond delay="0"/>
                                          </p:stCondLst>
                                        </p:cTn>
                                        <p:tgtEl>
                                          <p:spTgt spid="168"/>
                                        </p:tgtEl>
                                        <p:attrNameLst>
                                          <p:attrName>style.visibility</p:attrName>
                                        </p:attrNameLst>
                                      </p:cBhvr>
                                      <p:to>
                                        <p:strVal val="visible"/>
                                      </p:to>
                                    </p:set>
                                    <p:animEffect filter="checkerboard(across)" transition="in">
                                      <p:cBhvr additive="repl">
                                        <p:cTn id="487" dur="5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Σφόνδυλος ή βολάν</a:t>
            </a:r>
            <a:endParaRPr b="0" lang="en-US" sz="2300" spc="-1" strike="noStrike">
              <a:solidFill>
                <a:srgbClr val="000000"/>
              </a:solidFill>
              <a:latin typeface="Arial"/>
            </a:endParaRPr>
          </a:p>
        </p:txBody>
      </p:sp>
      <p:sp>
        <p:nvSpPr>
          <p:cNvPr id="170" name="8 - TextBox"/>
          <p:cNvSpPr/>
          <p:nvPr/>
        </p:nvSpPr>
        <p:spPr>
          <a:xfrm>
            <a:off x="323640" y="3788280"/>
            <a:ext cx="3312000" cy="10026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500" spc="-1" strike="noStrike">
                <a:solidFill>
                  <a:srgbClr val="000000"/>
                </a:solidFill>
                <a:latin typeface="Arial"/>
              </a:rPr>
              <a:t>1. Κουζινέτο μεσαίου εδράνου βάσης </a:t>
            </a:r>
            <a:endParaRPr b="0" lang="en-US" sz="1500" spc="-1" strike="noStrike">
              <a:solidFill>
                <a:srgbClr val="000000"/>
              </a:solidFill>
              <a:latin typeface="Arial"/>
            </a:endParaRPr>
          </a:p>
          <a:p>
            <a:pPr>
              <a:lnSpc>
                <a:spcPct val="100000"/>
              </a:lnSpc>
            </a:pPr>
            <a:r>
              <a:rPr b="0" lang="el-GR" sz="1500" spc="-1" strike="noStrike">
                <a:solidFill>
                  <a:srgbClr val="000000"/>
                </a:solidFill>
                <a:latin typeface="Arial"/>
              </a:rPr>
              <a:t>2. Κουζινέτα </a:t>
            </a:r>
            <a:endParaRPr b="0" lang="en-US" sz="1500" spc="-1" strike="noStrike">
              <a:solidFill>
                <a:srgbClr val="000000"/>
              </a:solidFill>
              <a:latin typeface="Arial"/>
            </a:endParaRPr>
          </a:p>
          <a:p>
            <a:pPr>
              <a:lnSpc>
                <a:spcPct val="100000"/>
              </a:lnSpc>
            </a:pPr>
            <a:r>
              <a:rPr b="0" lang="el-GR" sz="1500" spc="-1" strike="noStrike">
                <a:solidFill>
                  <a:srgbClr val="000000"/>
                </a:solidFill>
                <a:latin typeface="Arial"/>
              </a:rPr>
              <a:t>3. Στρόφαλος </a:t>
            </a:r>
            <a:endParaRPr b="0" lang="en-US" sz="1500" spc="-1" strike="noStrike">
              <a:solidFill>
                <a:srgbClr val="000000"/>
              </a:solidFill>
              <a:latin typeface="Arial"/>
            </a:endParaRPr>
          </a:p>
          <a:p>
            <a:pPr>
              <a:lnSpc>
                <a:spcPct val="100000"/>
              </a:lnSpc>
            </a:pPr>
            <a:r>
              <a:rPr b="0" lang="el-GR" sz="1500" spc="-1" strike="noStrike">
                <a:solidFill>
                  <a:srgbClr val="000000"/>
                </a:solidFill>
                <a:latin typeface="Arial"/>
              </a:rPr>
              <a:t>4. Πώμα </a:t>
            </a:r>
            <a:endParaRPr b="0" lang="en-US" sz="1500" spc="-1" strike="noStrike">
              <a:solidFill>
                <a:srgbClr val="000000"/>
              </a:solidFill>
              <a:latin typeface="Arial"/>
            </a:endParaRPr>
          </a:p>
        </p:txBody>
      </p:sp>
      <p:sp>
        <p:nvSpPr>
          <p:cNvPr id="171"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sp>
        <p:nvSpPr>
          <p:cNvPr id="172" name="AutoShape 4"/>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pic>
        <p:nvPicPr>
          <p:cNvPr id="173" name="Picture 2" descr=""/>
          <p:cNvPicPr/>
          <p:nvPr/>
        </p:nvPicPr>
        <p:blipFill>
          <a:blip r:embed="rId1"/>
          <a:stretch/>
        </p:blipFill>
        <p:spPr>
          <a:xfrm>
            <a:off x="1907640" y="847440"/>
            <a:ext cx="5304960" cy="2876040"/>
          </a:xfrm>
          <a:prstGeom prst="rect">
            <a:avLst/>
          </a:prstGeom>
          <a:ln w="9525">
            <a:noFill/>
          </a:ln>
        </p:spPr>
      </p:pic>
      <p:sp>
        <p:nvSpPr>
          <p:cNvPr id="174" name="9 - TextBox"/>
          <p:cNvSpPr/>
          <p:nvPr/>
        </p:nvSpPr>
        <p:spPr>
          <a:xfrm>
            <a:off x="1835640" y="483480"/>
            <a:ext cx="5400360" cy="3639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Calibri"/>
              </a:rPr>
              <a:t> </a:t>
            </a:r>
            <a:r>
              <a:rPr b="0" lang="el-GR" sz="1800" spc="-1" strike="noStrike">
                <a:solidFill>
                  <a:srgbClr val="000000"/>
                </a:solidFill>
                <a:latin typeface="Calibri"/>
              </a:rPr>
              <a:t>Στροφαλοφόρος άξονας και σφόνδυλος (βολάν)</a:t>
            </a:r>
            <a:endParaRPr b="0" lang="en-US" sz="1800" spc="-1" strike="noStrike">
              <a:solidFill>
                <a:srgbClr val="000000"/>
              </a:solidFill>
              <a:latin typeface="Arial"/>
            </a:endParaRPr>
          </a:p>
        </p:txBody>
      </p:sp>
      <p:sp>
        <p:nvSpPr>
          <p:cNvPr id="175" name="10 - TextBox"/>
          <p:cNvSpPr/>
          <p:nvPr/>
        </p:nvSpPr>
        <p:spPr>
          <a:xfrm>
            <a:off x="3924000" y="3795840"/>
            <a:ext cx="2232000" cy="10026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500" spc="-1" strike="noStrike">
                <a:solidFill>
                  <a:srgbClr val="000000"/>
                </a:solidFill>
                <a:latin typeface="Arial"/>
              </a:rPr>
              <a:t>5. Γρανάζι μίζας </a:t>
            </a:r>
            <a:endParaRPr b="0" lang="en-US" sz="1500" spc="-1" strike="noStrike">
              <a:solidFill>
                <a:srgbClr val="000000"/>
              </a:solidFill>
              <a:latin typeface="Arial"/>
            </a:endParaRPr>
          </a:p>
          <a:p>
            <a:pPr>
              <a:lnSpc>
                <a:spcPct val="100000"/>
              </a:lnSpc>
            </a:pPr>
            <a:r>
              <a:rPr b="0" lang="el-GR" sz="1500" spc="-1" strike="noStrike">
                <a:solidFill>
                  <a:srgbClr val="000000"/>
                </a:solidFill>
                <a:latin typeface="Arial"/>
              </a:rPr>
              <a:t>6. Οδηγός</a:t>
            </a:r>
            <a:endParaRPr b="0" lang="en-US" sz="1500" spc="-1" strike="noStrike">
              <a:solidFill>
                <a:srgbClr val="000000"/>
              </a:solidFill>
              <a:latin typeface="Arial"/>
            </a:endParaRPr>
          </a:p>
          <a:p>
            <a:pPr>
              <a:lnSpc>
                <a:spcPct val="100000"/>
              </a:lnSpc>
            </a:pPr>
            <a:r>
              <a:rPr b="0" lang="el-GR" sz="1500" spc="-1" strike="noStrike">
                <a:solidFill>
                  <a:srgbClr val="000000"/>
                </a:solidFill>
                <a:latin typeface="Arial"/>
              </a:rPr>
              <a:t>7. Βολάν</a:t>
            </a:r>
            <a:endParaRPr b="0" lang="en-US" sz="1500" spc="-1" strike="noStrike">
              <a:solidFill>
                <a:srgbClr val="000000"/>
              </a:solidFill>
              <a:latin typeface="Arial"/>
            </a:endParaRPr>
          </a:p>
          <a:p>
            <a:pPr>
              <a:lnSpc>
                <a:spcPct val="100000"/>
              </a:lnSpc>
            </a:pPr>
            <a:r>
              <a:rPr b="0" lang="el-GR" sz="1500" spc="-1" strike="noStrike">
                <a:solidFill>
                  <a:srgbClr val="000000"/>
                </a:solidFill>
                <a:latin typeface="Arial"/>
              </a:rPr>
              <a:t>8. Μεταλλική φλάντζα</a:t>
            </a:r>
            <a:endParaRPr b="0" lang="en-US" sz="1500" spc="-1" strike="noStrike">
              <a:solidFill>
                <a:srgbClr val="000000"/>
              </a:solidFill>
              <a:latin typeface="Arial"/>
            </a:endParaRPr>
          </a:p>
        </p:txBody>
      </p:sp>
      <p:sp>
        <p:nvSpPr>
          <p:cNvPr id="176" name="11 - TextBox"/>
          <p:cNvSpPr/>
          <p:nvPr/>
        </p:nvSpPr>
        <p:spPr>
          <a:xfrm>
            <a:off x="6372360" y="3795840"/>
            <a:ext cx="2520000" cy="7743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500" spc="-1" strike="noStrike">
                <a:solidFill>
                  <a:srgbClr val="000000"/>
                </a:solidFill>
                <a:latin typeface="Arial"/>
              </a:rPr>
              <a:t>9. Βίδα</a:t>
            </a:r>
            <a:endParaRPr b="0" lang="en-US" sz="1500" spc="-1" strike="noStrike">
              <a:solidFill>
                <a:srgbClr val="000000"/>
              </a:solidFill>
              <a:latin typeface="Arial"/>
            </a:endParaRPr>
          </a:p>
          <a:p>
            <a:pPr>
              <a:lnSpc>
                <a:spcPct val="100000"/>
              </a:lnSpc>
            </a:pPr>
            <a:r>
              <a:rPr b="0" lang="el-GR" sz="1500" spc="-1" strike="noStrike">
                <a:solidFill>
                  <a:srgbClr val="000000"/>
                </a:solidFill>
                <a:latin typeface="Arial"/>
              </a:rPr>
              <a:t>10. Αξονικοί τριβείς (θρος)</a:t>
            </a:r>
            <a:endParaRPr b="0" lang="en-US" sz="1500" spc="-1" strike="noStrike">
              <a:solidFill>
                <a:srgbClr val="000000"/>
              </a:solidFill>
              <a:latin typeface="Arial"/>
            </a:endParaRPr>
          </a:p>
          <a:p>
            <a:pPr>
              <a:lnSpc>
                <a:spcPct val="100000"/>
              </a:lnSpc>
            </a:pPr>
            <a:r>
              <a:rPr b="0" lang="el-GR" sz="1500" spc="-1" strike="noStrike">
                <a:solidFill>
                  <a:srgbClr val="000000"/>
                </a:solidFill>
                <a:latin typeface="Arial"/>
              </a:rPr>
              <a:t>11. Κουζινέτα</a:t>
            </a:r>
            <a:endParaRPr b="0" lang="en-US" sz="1500" spc="-1" strike="noStrike">
              <a:solidFill>
                <a:srgbClr val="000000"/>
              </a:solidFill>
              <a:latin typeface="Arial"/>
            </a:endParaRPr>
          </a:p>
        </p:txBody>
      </p:sp>
    </p:spTree>
  </p:cSld>
  <p:transition>
    <p:pull dir="rd"/>
  </p:transition>
  <p:timing>
    <p:tnLst>
      <p:par>
        <p:cTn id="488" dur="indefinite" restart="never" nodeType="tmRoot">
          <p:childTnLst>
            <p:seq>
              <p:cTn id="489" dur="indefinite" nodeType="mainSeq">
                <p:childTnLst>
                  <p:par>
                    <p:cTn id="490" fill="hold">
                      <p:stCondLst>
                        <p:cond delay="0"/>
                      </p:stCondLst>
                      <p:childTnLst>
                        <p:par>
                          <p:cTn id="491" fill="hold">
                            <p:stCondLst>
                              <p:cond delay="0"/>
                            </p:stCondLst>
                            <p:childTnLst>
                              <p:par>
                                <p:cTn id="492" nodeType="withEffect" fill="hold" presetClass="entr" presetID="3" presetSubtype="10">
                                  <p:stCondLst>
                                    <p:cond delay="0"/>
                                  </p:stCondLst>
                                  <p:childTnLst>
                                    <p:set>
                                      <p:cBhvr>
                                        <p:cTn id="493" dur="1" fill="hold">
                                          <p:stCondLst>
                                            <p:cond delay="0"/>
                                          </p:stCondLst>
                                        </p:cTn>
                                        <p:tgtEl>
                                          <p:spTgt spid="175"/>
                                        </p:tgtEl>
                                        <p:attrNameLst>
                                          <p:attrName>style.visibility</p:attrName>
                                        </p:attrNameLst>
                                      </p:cBhvr>
                                      <p:to>
                                        <p:strVal val="visible"/>
                                      </p:to>
                                    </p:set>
                                    <p:animEffect filter="blinds(horizontal)" transition="in">
                                      <p:cBhvr additive="repl">
                                        <p:cTn id="494" dur="500"/>
                                        <p:tgtEl>
                                          <p:spTgt spid="175"/>
                                        </p:tgtEl>
                                      </p:cBhvr>
                                    </p:animEffect>
                                  </p:childTnLst>
                                </p:cTn>
                              </p:par>
                              <p:par>
                                <p:cTn id="495" nodeType="withEffect" fill="hold" presetClass="entr" presetID="3" presetSubtype="10">
                                  <p:stCondLst>
                                    <p:cond delay="0"/>
                                  </p:stCondLst>
                                  <p:childTnLst>
                                    <p:set>
                                      <p:cBhvr>
                                        <p:cTn id="496" dur="1" fill="hold">
                                          <p:stCondLst>
                                            <p:cond delay="0"/>
                                          </p:stCondLst>
                                        </p:cTn>
                                        <p:tgtEl>
                                          <p:spTgt spid="176"/>
                                        </p:tgtEl>
                                        <p:attrNameLst>
                                          <p:attrName>style.visibility</p:attrName>
                                        </p:attrNameLst>
                                      </p:cBhvr>
                                      <p:to>
                                        <p:strVal val="visible"/>
                                      </p:to>
                                    </p:set>
                                    <p:animEffect filter="blinds(horizontal)" transition="in">
                                      <p:cBhvr additive="repl">
                                        <p:cTn id="497" dur="500"/>
                                        <p:tgtEl>
                                          <p:spTgt spid="176"/>
                                        </p:tgtEl>
                                      </p:cBhvr>
                                    </p:animEffect>
                                  </p:childTnLst>
                                </p:cTn>
                              </p:par>
                              <p:par>
                                <p:cTn id="498" nodeType="withEffect" fill="hold" presetClass="entr" presetID="3" presetSubtype="10">
                                  <p:stCondLst>
                                    <p:cond delay="0"/>
                                  </p:stCondLst>
                                  <p:childTnLst>
                                    <p:set>
                                      <p:cBhvr>
                                        <p:cTn id="499" dur="1" fill="hold">
                                          <p:stCondLst>
                                            <p:cond delay="0"/>
                                          </p:stCondLst>
                                        </p:cTn>
                                        <p:tgtEl>
                                          <p:spTgt spid="170"/>
                                        </p:tgtEl>
                                        <p:attrNameLst>
                                          <p:attrName>style.visibility</p:attrName>
                                        </p:attrNameLst>
                                      </p:cBhvr>
                                      <p:to>
                                        <p:strVal val="visible"/>
                                      </p:to>
                                    </p:set>
                                    <p:animEffect filter="blinds(horizontal)" transition="in">
                                      <p:cBhvr additive="repl">
                                        <p:cTn id="500" dur="500"/>
                                        <p:tgtEl>
                                          <p:spTgt spid="170"/>
                                        </p:tgtEl>
                                      </p:cBhvr>
                                    </p:animEffect>
                                  </p:childTnLst>
                                </p:cTn>
                              </p:par>
                              <p:par>
                                <p:cTn id="501" nodeType="withEffect" fill="hold" presetClass="entr" presetID="3" presetSubtype="10">
                                  <p:stCondLst>
                                    <p:cond delay="0"/>
                                  </p:stCondLst>
                                  <p:childTnLst>
                                    <p:set>
                                      <p:cBhvr>
                                        <p:cTn id="502" dur="1" fill="hold">
                                          <p:stCondLst>
                                            <p:cond delay="0"/>
                                          </p:stCondLst>
                                        </p:cTn>
                                        <p:tgtEl>
                                          <p:spTgt spid="173"/>
                                        </p:tgtEl>
                                        <p:attrNameLst>
                                          <p:attrName>style.visibility</p:attrName>
                                        </p:attrNameLst>
                                      </p:cBhvr>
                                      <p:to>
                                        <p:strVal val="visible"/>
                                      </p:to>
                                    </p:set>
                                    <p:animEffect filter="blinds(horizontal)" transition="in">
                                      <p:cBhvr additive="repl">
                                        <p:cTn id="503" dur="500"/>
                                        <p:tgtEl>
                                          <p:spTgt spid="173"/>
                                        </p:tgtEl>
                                      </p:cBhvr>
                                    </p:animEffect>
                                  </p:childTnLst>
                                </p:cTn>
                              </p:par>
                              <p:par>
                                <p:cTn id="504" nodeType="withEffect" fill="hold" presetClass="entr" presetID="3" presetSubtype="10">
                                  <p:stCondLst>
                                    <p:cond delay="0"/>
                                  </p:stCondLst>
                                  <p:childTnLst>
                                    <p:set>
                                      <p:cBhvr>
                                        <p:cTn id="505" dur="1" fill="hold">
                                          <p:stCondLst>
                                            <p:cond delay="0"/>
                                          </p:stCondLst>
                                        </p:cTn>
                                        <p:tgtEl>
                                          <p:spTgt spid="174"/>
                                        </p:tgtEl>
                                        <p:attrNameLst>
                                          <p:attrName>style.visibility</p:attrName>
                                        </p:attrNameLst>
                                      </p:cBhvr>
                                      <p:to>
                                        <p:strVal val="visible"/>
                                      </p:to>
                                    </p:set>
                                    <p:animEffect filter="blinds(horizontal)" transition="in">
                                      <p:cBhvr additive="repl">
                                        <p:cTn id="506" dur="5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Μηχανισμός Εμβόλου – Διωστήρα – Στροφαλοφόρου Άξονα</a:t>
            </a:r>
            <a:endParaRPr b="0" lang="en-US" sz="2300" spc="-1" strike="noStrike">
              <a:solidFill>
                <a:srgbClr val="000000"/>
              </a:solidFill>
              <a:latin typeface="Arial"/>
            </a:endParaRPr>
          </a:p>
        </p:txBody>
      </p:sp>
      <p:sp>
        <p:nvSpPr>
          <p:cNvPr id="178" name="11 - Ορθογώνιο"/>
          <p:cNvSpPr/>
          <p:nvPr/>
        </p:nvSpPr>
        <p:spPr>
          <a:xfrm>
            <a:off x="1547640" y="1563480"/>
            <a:ext cx="5814000" cy="394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l-GR" sz="2000" spc="-1" strike="noStrike">
                <a:solidFill>
                  <a:srgbClr val="000000"/>
                </a:solidFill>
                <a:latin typeface="Arial"/>
              </a:rPr>
              <a:t>Τ Ε Λ Ο Σ</a:t>
            </a:r>
            <a:endParaRPr b="0" lang="en-US" sz="2000" spc="-1" strike="noStrike">
              <a:solidFill>
                <a:srgbClr val="000000"/>
              </a:solidFill>
              <a:latin typeface="Arial"/>
            </a:endParaRPr>
          </a:p>
        </p:txBody>
      </p:sp>
      <p:sp>
        <p:nvSpPr>
          <p:cNvPr id="179" name="15 - Τόξο"/>
          <p:cNvSpPr/>
          <p:nvPr/>
        </p:nvSpPr>
        <p:spPr>
          <a:xfrm>
            <a:off x="2915640" y="1995840"/>
            <a:ext cx="2376000" cy="359640"/>
          </a:xfrm>
          <a:prstGeom prst="arc">
            <a:avLst>
              <a:gd name="adj1" fmla="val 12076736"/>
              <a:gd name="adj2" fmla="val 0"/>
            </a:avLst>
          </a:prstGeom>
          <a:noFill/>
          <a:ln w="12700">
            <a:solidFill>
              <a:srgbClr val="095294"/>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l-GR" sz="1800" spc="-1" strike="noStrike">
              <a:solidFill>
                <a:srgbClr val="000000"/>
              </a:solidFill>
              <a:latin typeface="Constantia"/>
            </a:endParaRPr>
          </a:p>
        </p:txBody>
      </p:sp>
    </p:spTree>
  </p:cSld>
  <p:transition>
    <p:pull dir="rd"/>
  </p:transition>
  <p:timing>
    <p:tnLst>
      <p:par>
        <p:cTn id="507" dur="indefinite" restart="never" nodeType="tmRoot">
          <p:childTnLst>
            <p:seq>
              <p:cTn id="508" dur="indefinite" nodeType="mainSeq">
                <p:childTnLst>
                  <p:par>
                    <p:cTn id="509" fill="hold">
                      <p:stCondLst>
                        <p:cond delay="0"/>
                      </p:stCondLst>
                      <p:childTnLst>
                        <p:par>
                          <p:cTn id="510" fill="hold">
                            <p:stCondLst>
                              <p:cond delay="0"/>
                            </p:stCondLst>
                            <p:childTnLst>
                              <p:par>
                                <p:cTn id="511" nodeType="withEffect" fill="hold" presetClass="entr" presetID="29">
                                  <p:stCondLst>
                                    <p:cond delay="0"/>
                                  </p:stCondLst>
                                  <p:childTnLst>
                                    <p:set>
                                      <p:cBhvr>
                                        <p:cTn id="512" dur="1" fill="hold">
                                          <p:stCondLst>
                                            <p:cond delay="0"/>
                                          </p:stCondLst>
                                        </p:cTn>
                                        <p:tgtEl>
                                          <p:spTgt spid="178"/>
                                        </p:tgtEl>
                                        <p:attrNameLst>
                                          <p:attrName>style.visibility</p:attrName>
                                        </p:attrNameLst>
                                      </p:cBhvr>
                                      <p:to>
                                        <p:strVal val="visible"/>
                                      </p:to>
                                    </p:set>
                                    <p:anim calcmode="lin" valueType="num">
                                      <p:cBhvr additive="repl">
                                        <p:cTn id="513" dur="1000" fill="hold"/>
                                        <p:tgtEl>
                                          <p:spTgt spid="178"/>
                                        </p:tgtEl>
                                        <p:attrNameLst>
                                          <p:attrName>ppt_x</p:attrName>
                                        </p:attrNameLst>
                                      </p:cBhvr>
                                      <p:tavLst>
                                        <p:tav tm="0">
                                          <p:val>
                                            <p:strVal val="#ppt_x-.2"/>
                                          </p:val>
                                        </p:tav>
                                        <p:tav tm="100000">
                                          <p:val>
                                            <p:strVal val="#ppt_x"/>
                                          </p:val>
                                        </p:tav>
                                      </p:tavLst>
                                    </p:anim>
                                    <p:anim calcmode="lin" valueType="num">
                                      <p:cBhvr additive="repl">
                                        <p:cTn id="514" dur="1000" fill="hold"/>
                                        <p:tgtEl>
                                          <p:spTgt spid="178"/>
                                        </p:tgtEl>
                                        <p:attrNameLst>
                                          <p:attrName>ppt_y</p:attrName>
                                        </p:attrNameLst>
                                      </p:cBhvr>
                                      <p:tavLst>
                                        <p:tav tm="0">
                                          <p:val>
                                            <p:strVal val="#ppt_y"/>
                                          </p:val>
                                        </p:tav>
                                        <p:tav tm="100000">
                                          <p:val>
                                            <p:strVal val="#ppt_y"/>
                                          </p:val>
                                        </p:tav>
                                      </p:tavLst>
                                    </p:anim>
                                    <p:animEffect filter="wipe(right)" transition="in">
                                      <p:cBhvr additive="repl">
                                        <p:cTn id="515" dur="1000"/>
                                        <p:tgtEl>
                                          <p:spTgt spid="178"/>
                                        </p:tgtEl>
                                      </p:cBhvr>
                                    </p:animEffect>
                                  </p:childTnLst>
                                </p:cTn>
                              </p:par>
                              <p:par>
                                <p:cTn id="516" nodeType="withEffect" fill="hold" presetClass="entr" presetID="26">
                                  <p:stCondLst>
                                    <p:cond delay="0"/>
                                  </p:stCondLst>
                                  <p:childTnLst>
                                    <p:set>
                                      <p:cBhvr>
                                        <p:cTn id="517" dur="1" fill="hold">
                                          <p:stCondLst>
                                            <p:cond delay="0"/>
                                          </p:stCondLst>
                                        </p:cTn>
                                        <p:tgtEl>
                                          <p:spTgt spid="179"/>
                                        </p:tgtEl>
                                        <p:attrNameLst>
                                          <p:attrName>style.visibility</p:attrName>
                                        </p:attrNameLst>
                                      </p:cBhvr>
                                      <p:to>
                                        <p:strVal val="visible"/>
                                      </p:to>
                                    </p:set>
                                    <p:animEffect filter="wipe(down)" transition="in">
                                      <p:cBhvr additive="repl">
                                        <p:cTn id="518" dur="580">
                                          <p:stCondLst>
                                            <p:cond delay="0"/>
                                          </p:stCondLst>
                                        </p:cTn>
                                        <p:tgtEl>
                                          <p:spTgt spid="179"/>
                                        </p:tgtEl>
                                      </p:cBhvr>
                                    </p:animEffect>
                                    <p:anim calcmode="lin" valueType="num">
                                      <p:cBhvr additive="repl">
                                        <p:cTn id="519" dur="1822">
                                          <p:stCondLst>
                                            <p:cond delay="0"/>
                                          </p:stCondLst>
                                        </p:cTn>
                                        <p:tgtEl>
                                          <p:spTgt spid="179"/>
                                        </p:tgtEl>
                                        <p:attrNameLst>
                                          <p:attrName>ppt_x</p:attrName>
                                        </p:attrNameLst>
                                      </p:cBhvr>
                                      <p:tavLst>
                                        <p:tav tm="0">
                                          <p:val>
                                            <p:strVal val="#ppt_x-0.25"/>
                                          </p:val>
                                        </p:tav>
                                        <p:tav tm="100000">
                                          <p:val>
                                            <p:strVal val="#ppt_x"/>
                                          </p:val>
                                        </p:tav>
                                      </p:tavLst>
                                    </p:anim>
                                    <p:anim calcmode="lin" valueType="num">
                                      <p:cBhvr additive="repl">
                                        <p:cTn id="520" dur="664">
                                          <p:stCondLst>
                                            <p:cond delay="0"/>
                                          </p:stCondLst>
                                        </p:cTn>
                                        <p:tgtEl>
                                          <p:spTgt spid="179"/>
                                        </p:tgtEl>
                                        <p:attrNameLst>
                                          <p:attrName>ppt_y</p:attrName>
                                        </p:attrNameLst>
                                      </p:cBhvr>
                                      <p:tavLst>
                                        <p:tav fmla="y-sin(pi*$)/3" tm="0">
                                          <p:val>
                                            <p:fltVal val="0.5"/>
                                          </p:val>
                                        </p:tav>
                                        <p:tav fmla="y-sin(pi*$)/3" tm="100000">
                                          <p:val>
                                            <p:fltVal val="1"/>
                                          </p:val>
                                        </p:tav>
                                      </p:tavLst>
                                    </p:anim>
                                    <p:anim calcmode="lin" valueType="num">
                                      <p:cBhvr additive="repl">
                                        <p:cTn id="521" dur="664">
                                          <p:stCondLst>
                                            <p:cond delay="664"/>
                                          </p:stCondLst>
                                        </p:cTn>
                                        <p:tgtEl>
                                          <p:spTgt spid="179"/>
                                        </p:tgtEl>
                                        <p:attrNameLst>
                                          <p:attrName>ppt_y</p:attrName>
                                        </p:attrNameLst>
                                      </p:cBhvr>
                                      <p:tavLst>
                                        <p:tav fmla="y-sin(pi*$)/9" tm="0">
                                          <p:val>
                                            <p:fltVal val="0"/>
                                          </p:val>
                                        </p:tav>
                                        <p:tav fmla="y-sin(pi*$)/9" tm="100000">
                                          <p:val>
                                            <p:fltVal val="1"/>
                                          </p:val>
                                        </p:tav>
                                      </p:tavLst>
                                    </p:anim>
                                    <p:anim calcmode="lin" valueType="num">
                                      <p:cBhvr additive="repl">
                                        <p:cTn id="522" dur="332">
                                          <p:stCondLst>
                                            <p:cond delay="1324"/>
                                          </p:stCondLst>
                                        </p:cTn>
                                        <p:tgtEl>
                                          <p:spTgt spid="179"/>
                                        </p:tgtEl>
                                        <p:attrNameLst>
                                          <p:attrName>ppt_y</p:attrName>
                                        </p:attrNameLst>
                                      </p:cBhvr>
                                      <p:tavLst>
                                        <p:tav fmla="y-sin(pi*$)/27" tm="0">
                                          <p:val>
                                            <p:fltVal val="0"/>
                                          </p:val>
                                        </p:tav>
                                        <p:tav fmla="y-sin(pi*$)/27" tm="100000">
                                          <p:val>
                                            <p:fltVal val="1"/>
                                          </p:val>
                                        </p:tav>
                                      </p:tavLst>
                                    </p:anim>
                                    <p:anim calcmode="lin" valueType="num">
                                      <p:cBhvr additive="repl">
                                        <p:cTn id="523" dur="164">
                                          <p:stCondLst>
                                            <p:cond delay="1656"/>
                                          </p:stCondLst>
                                        </p:cTn>
                                        <p:tgtEl>
                                          <p:spTgt spid="179"/>
                                        </p:tgtEl>
                                        <p:attrNameLst>
                                          <p:attrName>ppt_y</p:attrName>
                                        </p:attrNameLst>
                                      </p:cBhvr>
                                      <p:tavLst>
                                        <p:tav fmla="y-sin(pi*$)/81" tm="0">
                                          <p:val>
                                            <p:fltVal val="0"/>
                                          </p:val>
                                        </p:tav>
                                        <p:tav fmla="y-sin(pi*$)/81" tm="100000">
                                          <p:val>
                                            <p:fltVal val="1"/>
                                          </p:val>
                                        </p:tav>
                                      </p:tavLst>
                                    </p:anim>
                                    <p:animScale>
                                      <p:cBhvr>
                                        <p:cTn id="524" dur="26" fill="hold">
                                          <p:stCondLst>
                                            <p:cond delay="650"/>
                                          </p:stCondLst>
                                        </p:cTn>
                                        <p:tgtEl>
                                          <p:spTgt spid="179"/>
                                        </p:tgtEl>
                                      </p:cBhvr>
                                      <p:to x="100000" y="60000"/>
                                    </p:animScale>
                                    <p:animScale>
                                      <p:cBhvr>
                                        <p:cTn id="525" dur="166" fill="hold">
                                          <p:stCondLst>
                                            <p:cond delay="676"/>
                                          </p:stCondLst>
                                        </p:cTn>
                                        <p:tgtEl>
                                          <p:spTgt spid="179"/>
                                        </p:tgtEl>
                                      </p:cBhvr>
                                      <p:to x="100000" y="100000"/>
                                    </p:animScale>
                                    <p:animScale>
                                      <p:cBhvr>
                                        <p:cTn id="526" dur="26" fill="hold">
                                          <p:stCondLst>
                                            <p:cond delay="1312"/>
                                          </p:stCondLst>
                                        </p:cTn>
                                        <p:tgtEl>
                                          <p:spTgt spid="179"/>
                                        </p:tgtEl>
                                      </p:cBhvr>
                                      <p:to x="100000" y="80000"/>
                                    </p:animScale>
                                    <p:animScale>
                                      <p:cBhvr>
                                        <p:cTn id="527" dur="166" fill="hold">
                                          <p:stCondLst>
                                            <p:cond delay="1338"/>
                                          </p:stCondLst>
                                        </p:cTn>
                                        <p:tgtEl>
                                          <p:spTgt spid="179"/>
                                        </p:tgtEl>
                                      </p:cBhvr>
                                      <p:to x="100000" y="100000"/>
                                    </p:animScale>
                                    <p:animScale>
                                      <p:cBhvr>
                                        <p:cTn id="528" dur="26" fill="hold">
                                          <p:stCondLst>
                                            <p:cond delay="1642"/>
                                          </p:stCondLst>
                                        </p:cTn>
                                        <p:tgtEl>
                                          <p:spTgt spid="179"/>
                                        </p:tgtEl>
                                      </p:cBhvr>
                                      <p:to x="100000" y="90000"/>
                                    </p:animScale>
                                    <p:animScale>
                                      <p:cBhvr>
                                        <p:cTn id="529" dur="166" fill="hold">
                                          <p:stCondLst>
                                            <p:cond delay="1668"/>
                                          </p:stCondLst>
                                        </p:cTn>
                                        <p:tgtEl>
                                          <p:spTgt spid="179"/>
                                        </p:tgtEl>
                                      </p:cBhvr>
                                      <p:to x="100000" y="100000"/>
                                    </p:animScale>
                                    <p:animScale>
                                      <p:cBhvr>
                                        <p:cTn id="530" dur="26" fill="hold">
                                          <p:stCondLst>
                                            <p:cond delay="1808"/>
                                          </p:stCondLst>
                                        </p:cTn>
                                        <p:tgtEl>
                                          <p:spTgt spid="179"/>
                                        </p:tgtEl>
                                      </p:cBhvr>
                                      <p:to x="100000" y="95000"/>
                                    </p:animScale>
                                    <p:animScale>
                                      <p:cBhvr>
                                        <p:cTn id="531" dur="166" fill="hold">
                                          <p:stCondLst>
                                            <p:cond delay="1834"/>
                                          </p:stCondLst>
                                        </p:cTn>
                                        <p:tgtEl>
                                          <p:spTgt spid="179"/>
                                        </p:tgtEl>
                                      </p:cBhvr>
                                      <p:to x="100000" y="100000"/>
                                    </p:animScale>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Μηχανισμός Εμβόλου – Διωστήρα – Στροφαλοφόρου Άξονα</a:t>
            </a:r>
            <a:endParaRPr b="0" lang="en-US" sz="2300" spc="-1" strike="noStrike">
              <a:solidFill>
                <a:srgbClr val="000000"/>
              </a:solidFill>
              <a:latin typeface="Arial"/>
            </a:endParaRPr>
          </a:p>
        </p:txBody>
      </p:sp>
      <p:sp>
        <p:nvSpPr>
          <p:cNvPr id="88" name="8 - TextBox"/>
          <p:cNvSpPr/>
          <p:nvPr/>
        </p:nvSpPr>
        <p:spPr>
          <a:xfrm>
            <a:off x="539640" y="699480"/>
            <a:ext cx="8136720" cy="912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Ο βασικός κινηματικός μηχανισμός εμβόλου - διωστήρα - στροφάλου αναφέρεται και ως σύστημα παραγωγής ευθύγραμμης-παλινδρομικής κίνησης στους εμβολοφόρους κινητήρες. </a:t>
            </a:r>
            <a:endParaRPr b="0" lang="en-US" sz="1800" spc="-1" strike="noStrike">
              <a:solidFill>
                <a:srgbClr val="000000"/>
              </a:solidFill>
              <a:latin typeface="Arial"/>
            </a:endParaRPr>
          </a:p>
        </p:txBody>
      </p:sp>
      <p:sp>
        <p:nvSpPr>
          <p:cNvPr id="89" name="6 - TextBox"/>
          <p:cNvSpPr/>
          <p:nvPr/>
        </p:nvSpPr>
        <p:spPr>
          <a:xfrm>
            <a:off x="539640" y="1923840"/>
            <a:ext cx="8136720" cy="249696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1199"/>
              </a:spcAft>
            </a:pPr>
            <a:r>
              <a:rPr b="0" lang="el-GR" sz="1800" spc="-1" strike="noStrike">
                <a:solidFill>
                  <a:srgbClr val="000000"/>
                </a:solidFill>
                <a:latin typeface="Arial"/>
              </a:rPr>
              <a:t>Τα κύρια μέρη ενός τέτοιου συστήματος, είναι τα ακόλουθα:</a:t>
            </a:r>
            <a:endParaRPr b="0" lang="en-US" sz="1800" spc="-1" strike="noStrike">
              <a:solidFill>
                <a:srgbClr val="000000"/>
              </a:solidFill>
              <a:latin typeface="Arial"/>
            </a:endParaRPr>
          </a:p>
          <a:p>
            <a:pPr marL="355680" indent="-268200">
              <a:lnSpc>
                <a:spcPct val="100000"/>
              </a:lnSpc>
              <a:spcAft>
                <a:spcPts val="1199"/>
              </a:spcAft>
              <a:buClr>
                <a:srgbClr val="000000"/>
              </a:buClr>
              <a:buSzPct val="90000"/>
              <a:buFont typeface="Wingdings" charset="2"/>
              <a:buChar char=""/>
            </a:pPr>
            <a:r>
              <a:rPr b="0" lang="el-GR" sz="1800" spc="-1" strike="noStrike">
                <a:solidFill>
                  <a:srgbClr val="000000"/>
                </a:solidFill>
                <a:latin typeface="Arial"/>
              </a:rPr>
              <a:t>Το σώμα των κυλίνδρων (Μπλοκ ή κορμός)</a:t>
            </a:r>
            <a:endParaRPr b="0" lang="en-US" sz="1800" spc="-1" strike="noStrike">
              <a:solidFill>
                <a:srgbClr val="000000"/>
              </a:solidFill>
              <a:latin typeface="Arial"/>
            </a:endParaRPr>
          </a:p>
          <a:p>
            <a:pPr marL="355680" indent="-268200">
              <a:lnSpc>
                <a:spcPct val="100000"/>
              </a:lnSpc>
              <a:spcAft>
                <a:spcPts val="1199"/>
              </a:spcAft>
              <a:buClr>
                <a:srgbClr val="000000"/>
              </a:buClr>
              <a:buSzPct val="90000"/>
              <a:buFont typeface="Wingdings" charset="2"/>
              <a:buChar char=""/>
            </a:pPr>
            <a:r>
              <a:rPr b="0" lang="el-GR" sz="1800" spc="-1" strike="noStrike">
                <a:solidFill>
                  <a:srgbClr val="000000"/>
                </a:solidFill>
                <a:latin typeface="Arial"/>
              </a:rPr>
              <a:t>Τα έμβολα με τα εξαρτήματά τους</a:t>
            </a:r>
            <a:endParaRPr b="0" lang="en-US" sz="1800" spc="-1" strike="noStrike">
              <a:solidFill>
                <a:srgbClr val="000000"/>
              </a:solidFill>
              <a:latin typeface="Arial"/>
            </a:endParaRPr>
          </a:p>
          <a:p>
            <a:pPr marL="355680" indent="-268200">
              <a:lnSpc>
                <a:spcPct val="100000"/>
              </a:lnSpc>
              <a:spcAft>
                <a:spcPts val="1199"/>
              </a:spcAft>
              <a:buClr>
                <a:srgbClr val="000000"/>
              </a:buClr>
              <a:buSzPct val="90000"/>
              <a:buFont typeface="Wingdings" charset="2"/>
              <a:buChar char=""/>
            </a:pPr>
            <a:r>
              <a:rPr b="0" lang="el-GR" sz="1800" spc="-1" strike="noStrike">
                <a:solidFill>
                  <a:srgbClr val="000000"/>
                </a:solidFill>
                <a:latin typeface="Arial"/>
              </a:rPr>
              <a:t>Οι διωστήρες (μπιέλες)</a:t>
            </a:r>
            <a:endParaRPr b="0" lang="en-US" sz="1800" spc="-1" strike="noStrike">
              <a:solidFill>
                <a:srgbClr val="000000"/>
              </a:solidFill>
              <a:latin typeface="Arial"/>
            </a:endParaRPr>
          </a:p>
          <a:p>
            <a:pPr marL="355680" indent="-268200">
              <a:lnSpc>
                <a:spcPct val="100000"/>
              </a:lnSpc>
              <a:spcAft>
                <a:spcPts val="1199"/>
              </a:spcAft>
              <a:buClr>
                <a:srgbClr val="000000"/>
              </a:buClr>
              <a:buSzPct val="90000"/>
              <a:buFont typeface="Wingdings" charset="2"/>
              <a:buChar char=""/>
            </a:pPr>
            <a:r>
              <a:rPr b="0" lang="el-GR" sz="1800" spc="-1" strike="noStrike">
                <a:solidFill>
                  <a:srgbClr val="000000"/>
                </a:solidFill>
                <a:latin typeface="Arial"/>
              </a:rPr>
              <a:t>Ο στροφαλοφόρος άξονας</a:t>
            </a:r>
            <a:endParaRPr b="0" lang="en-US" sz="1800" spc="-1" strike="noStrike">
              <a:solidFill>
                <a:srgbClr val="000000"/>
              </a:solidFill>
              <a:latin typeface="Arial"/>
            </a:endParaRPr>
          </a:p>
          <a:p>
            <a:pPr marL="355680" indent="-268200">
              <a:lnSpc>
                <a:spcPct val="100000"/>
              </a:lnSpc>
              <a:spcAft>
                <a:spcPts val="1199"/>
              </a:spcAft>
              <a:buClr>
                <a:srgbClr val="000000"/>
              </a:buClr>
              <a:buSzPct val="90000"/>
              <a:buFont typeface="Wingdings" charset="2"/>
              <a:buChar char=""/>
            </a:pPr>
            <a:r>
              <a:rPr b="0" lang="el-GR" sz="1800" spc="-1" strike="noStrike">
                <a:solidFill>
                  <a:srgbClr val="000000"/>
                </a:solidFill>
                <a:latin typeface="Arial"/>
              </a:rPr>
              <a:t>Ο σφόνδυλος (βολάν)</a:t>
            </a:r>
            <a:endParaRPr b="0" lang="en-US" sz="1800" spc="-1" strike="noStrike">
              <a:solidFill>
                <a:srgbClr val="000000"/>
              </a:solidFill>
              <a:latin typeface="Arial"/>
            </a:endParaRPr>
          </a:p>
        </p:txBody>
      </p:sp>
      <p:pic>
        <p:nvPicPr>
          <p:cNvPr id="90" name="Picture 2" descr=""/>
          <p:cNvPicPr/>
          <p:nvPr/>
        </p:nvPicPr>
        <p:blipFill>
          <a:blip r:embed="rId1"/>
          <a:stretch/>
        </p:blipFill>
        <p:spPr>
          <a:xfrm>
            <a:off x="6084000" y="2349000"/>
            <a:ext cx="2375640" cy="2382840"/>
          </a:xfrm>
          <a:prstGeom prst="rect">
            <a:avLst/>
          </a:prstGeom>
          <a:ln w="9525">
            <a:noFill/>
          </a:ln>
        </p:spPr>
      </p:pic>
    </p:spTree>
  </p:cSld>
  <p:transition>
    <p:pull dir="rd"/>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4" presetSubtype="16">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filter="box(in)" transition="in">
                                      <p:cBhvr additive="repl">
                                        <p:cTn id="7" dur="500"/>
                                        <p:tgtEl>
                                          <p:spTgt spid="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nodeType="clickEffect" fill="hold" presetClass="entr" presetID="2" presetSubtype="4">
                                  <p:stCondLst>
                                    <p:cond delay="0"/>
                                  </p:stCondLst>
                                  <p:childTnLst>
                                    <p:set>
                                      <p:cBhvr>
                                        <p:cTn id="11" dur="1" fill="hold">
                                          <p:stCondLst>
                                            <p:cond delay="0"/>
                                          </p:stCondLst>
                                        </p:cTn>
                                        <p:tgtEl>
                                          <p:spTgt spid="89">
                                            <p:txEl>
                                              <p:pRg st="0" end="0"/>
                                            </p:txEl>
                                          </p:spTgt>
                                        </p:tgtEl>
                                        <p:attrNameLst>
                                          <p:attrName>style.visibility</p:attrName>
                                        </p:attrNameLst>
                                      </p:cBhvr>
                                      <p:to>
                                        <p:strVal val="visible"/>
                                      </p:to>
                                    </p:set>
                                    <p:anim calcmode="lin" valueType="num">
                                      <p:cBhvr additive="repl">
                                        <p:cTn id="12" dur="500" fill="hold"/>
                                        <p:tgtEl>
                                          <p:spTgt spid="89">
                                            <p:txEl>
                                              <p:pRg st="0" end="0"/>
                                            </p:txEl>
                                          </p:spTgt>
                                        </p:tgtEl>
                                        <p:attrNameLst>
                                          <p:attrName>ppt_x</p:attrName>
                                        </p:attrNameLst>
                                      </p:cBhvr>
                                      <p:tavLst>
                                        <p:tav tm="0">
                                          <p:val>
                                            <p:strVal val="#ppt_x"/>
                                          </p:val>
                                        </p:tav>
                                        <p:tav tm="100000">
                                          <p:val>
                                            <p:strVal val="#ppt_x"/>
                                          </p:val>
                                        </p:tav>
                                      </p:tavLst>
                                    </p:anim>
                                    <p:anim calcmode="lin" valueType="num">
                                      <p:cBhvr additive="repl">
                                        <p:cTn id="13" dur="500" fill="hold"/>
                                        <p:tgtEl>
                                          <p:spTgt spid="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fill="hold" presetClass="entr" presetID="2" presetSubtype="4">
                                  <p:stCondLst>
                                    <p:cond delay="0"/>
                                  </p:stCondLst>
                                  <p:childTnLst>
                                    <p:set>
                                      <p:cBhvr>
                                        <p:cTn id="17" dur="1" fill="hold">
                                          <p:stCondLst>
                                            <p:cond delay="0"/>
                                          </p:stCondLst>
                                        </p:cTn>
                                        <p:tgtEl>
                                          <p:spTgt spid="89">
                                            <p:txEl>
                                              <p:pRg st="1" end="1"/>
                                            </p:txEl>
                                          </p:spTgt>
                                        </p:tgtEl>
                                        <p:attrNameLst>
                                          <p:attrName>style.visibility</p:attrName>
                                        </p:attrNameLst>
                                      </p:cBhvr>
                                      <p:to>
                                        <p:strVal val="visible"/>
                                      </p:to>
                                    </p:set>
                                    <p:anim calcmode="lin" valueType="num">
                                      <p:cBhvr additive="repl">
                                        <p:cTn id="18" dur="500" fill="hold"/>
                                        <p:tgtEl>
                                          <p:spTgt spid="89">
                                            <p:txEl>
                                              <p:pRg st="1" end="1"/>
                                            </p:txEl>
                                          </p:spTgt>
                                        </p:tgtEl>
                                        <p:attrNameLst>
                                          <p:attrName>ppt_x</p:attrName>
                                        </p:attrNameLst>
                                      </p:cBhvr>
                                      <p:tavLst>
                                        <p:tav tm="0">
                                          <p:val>
                                            <p:strVal val="#ppt_x"/>
                                          </p:val>
                                        </p:tav>
                                        <p:tav tm="100000">
                                          <p:val>
                                            <p:strVal val="#ppt_x"/>
                                          </p:val>
                                        </p:tav>
                                      </p:tavLst>
                                    </p:anim>
                                    <p:anim calcmode="lin" valueType="num">
                                      <p:cBhvr additive="repl">
                                        <p:cTn id="19" dur="500" fill="hold"/>
                                        <p:tgtEl>
                                          <p:spTgt spid="89">
                                            <p:txEl>
                                              <p:pRg st="1" end="1"/>
                                            </p:txEl>
                                          </p:spTgt>
                                        </p:tgtEl>
                                        <p:attrNameLst>
                                          <p:attrName>ppt_y</p:attrName>
                                        </p:attrNameLst>
                                      </p:cBhvr>
                                      <p:tavLst>
                                        <p:tav tm="0">
                                          <p:val>
                                            <p:strVal val="1+#ppt_h/2"/>
                                          </p:val>
                                        </p:tav>
                                        <p:tav tm="100000">
                                          <p:val>
                                            <p:strVal val="#ppt_y"/>
                                          </p:val>
                                        </p:tav>
                                      </p:tavLst>
                                    </p:anim>
                                  </p:childTnLst>
                                </p:cTn>
                              </p:par>
                              <p:par>
                                <p:cTn id="20" nodeType="withEffect" fill="hold" presetClass="entr" presetID="5" presetSubtype="10">
                                  <p:stCondLst>
                                    <p:cond delay="0"/>
                                  </p:stCondLst>
                                  <p:childTnLst>
                                    <p:set>
                                      <p:cBhvr>
                                        <p:cTn id="21" dur="1" fill="hold">
                                          <p:stCondLst>
                                            <p:cond delay="0"/>
                                          </p:stCondLst>
                                        </p:cTn>
                                        <p:tgtEl>
                                          <p:spTgt spid="90"/>
                                        </p:tgtEl>
                                        <p:attrNameLst>
                                          <p:attrName>style.visibility</p:attrName>
                                        </p:attrNameLst>
                                      </p:cBhvr>
                                      <p:to>
                                        <p:strVal val="visible"/>
                                      </p:to>
                                    </p:set>
                                    <p:animEffect filter="checkerboard(across)" transition="in">
                                      <p:cBhvr additive="repl">
                                        <p:cTn id="22" dur="500"/>
                                        <p:tgtEl>
                                          <p:spTgt spid="90"/>
                                        </p:tgtEl>
                                      </p:cBhvr>
                                    </p:animEffect>
                                  </p:childTnLst>
                                </p:cTn>
                              </p:par>
                            </p:childTnLst>
                          </p:cTn>
                        </p:par>
                      </p:childTnLst>
                    </p:cTn>
                  </p:par>
                  <p:par>
                    <p:cTn id="23" fill="hold">
                      <p:stCondLst>
                        <p:cond delay="indefinite"/>
                      </p:stCondLst>
                      <p:childTnLst>
                        <p:par>
                          <p:cTn id="24" fill="hold">
                            <p:stCondLst>
                              <p:cond delay="0"/>
                            </p:stCondLst>
                            <p:childTnLst>
                              <p:par>
                                <p:cTn id="25" nodeType="clickEffect" fill="hold" presetClass="entr" presetID="2" presetSubtype="4">
                                  <p:stCondLst>
                                    <p:cond delay="0"/>
                                  </p:stCondLst>
                                  <p:childTnLst>
                                    <p:set>
                                      <p:cBhvr>
                                        <p:cTn id="26" dur="1" fill="hold">
                                          <p:stCondLst>
                                            <p:cond delay="0"/>
                                          </p:stCondLst>
                                        </p:cTn>
                                        <p:tgtEl>
                                          <p:spTgt spid="89">
                                            <p:txEl>
                                              <p:pRg st="2" end="2"/>
                                            </p:txEl>
                                          </p:spTgt>
                                        </p:tgtEl>
                                        <p:attrNameLst>
                                          <p:attrName>style.visibility</p:attrName>
                                        </p:attrNameLst>
                                      </p:cBhvr>
                                      <p:to>
                                        <p:strVal val="visible"/>
                                      </p:to>
                                    </p:set>
                                    <p:anim calcmode="lin" valueType="num">
                                      <p:cBhvr additive="repl">
                                        <p:cTn id="27" dur="500" fill="hold"/>
                                        <p:tgtEl>
                                          <p:spTgt spid="89">
                                            <p:txEl>
                                              <p:pRg st="2" end="2"/>
                                            </p:txEl>
                                          </p:spTgt>
                                        </p:tgtEl>
                                        <p:attrNameLst>
                                          <p:attrName>ppt_x</p:attrName>
                                        </p:attrNameLst>
                                      </p:cBhvr>
                                      <p:tavLst>
                                        <p:tav tm="0">
                                          <p:val>
                                            <p:strVal val="#ppt_x"/>
                                          </p:val>
                                        </p:tav>
                                        <p:tav tm="100000">
                                          <p:val>
                                            <p:strVal val="#ppt_x"/>
                                          </p:val>
                                        </p:tav>
                                      </p:tavLst>
                                    </p:anim>
                                    <p:anim calcmode="lin" valueType="num">
                                      <p:cBhvr additive="repl">
                                        <p:cTn id="28" dur="500" fill="hold"/>
                                        <p:tgtEl>
                                          <p:spTgt spid="8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nodeType="clickEffect" fill="hold" presetClass="entr" presetID="2" presetSubtype="4">
                                  <p:stCondLst>
                                    <p:cond delay="0"/>
                                  </p:stCondLst>
                                  <p:childTnLst>
                                    <p:set>
                                      <p:cBhvr>
                                        <p:cTn id="32" dur="1" fill="hold">
                                          <p:stCondLst>
                                            <p:cond delay="0"/>
                                          </p:stCondLst>
                                        </p:cTn>
                                        <p:tgtEl>
                                          <p:spTgt spid="89">
                                            <p:txEl>
                                              <p:pRg st="3" end="3"/>
                                            </p:txEl>
                                          </p:spTgt>
                                        </p:tgtEl>
                                        <p:attrNameLst>
                                          <p:attrName>style.visibility</p:attrName>
                                        </p:attrNameLst>
                                      </p:cBhvr>
                                      <p:to>
                                        <p:strVal val="visible"/>
                                      </p:to>
                                    </p:set>
                                    <p:anim calcmode="lin" valueType="num">
                                      <p:cBhvr additive="repl">
                                        <p:cTn id="33" dur="500" fill="hold"/>
                                        <p:tgtEl>
                                          <p:spTgt spid="89">
                                            <p:txEl>
                                              <p:pRg st="3" end="3"/>
                                            </p:txEl>
                                          </p:spTgt>
                                        </p:tgtEl>
                                        <p:attrNameLst>
                                          <p:attrName>ppt_x</p:attrName>
                                        </p:attrNameLst>
                                      </p:cBhvr>
                                      <p:tavLst>
                                        <p:tav tm="0">
                                          <p:val>
                                            <p:strVal val="#ppt_x"/>
                                          </p:val>
                                        </p:tav>
                                        <p:tav tm="100000">
                                          <p:val>
                                            <p:strVal val="#ppt_x"/>
                                          </p:val>
                                        </p:tav>
                                      </p:tavLst>
                                    </p:anim>
                                    <p:anim calcmode="lin" valueType="num">
                                      <p:cBhvr additive="repl">
                                        <p:cTn id="34" dur="500" fill="hold"/>
                                        <p:tgtEl>
                                          <p:spTgt spid="8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nodeType="clickEffect" fill="hold" presetClass="entr" presetID="2" presetSubtype="4">
                                  <p:stCondLst>
                                    <p:cond delay="0"/>
                                  </p:stCondLst>
                                  <p:childTnLst>
                                    <p:set>
                                      <p:cBhvr>
                                        <p:cTn id="38" dur="1" fill="hold">
                                          <p:stCondLst>
                                            <p:cond delay="0"/>
                                          </p:stCondLst>
                                        </p:cTn>
                                        <p:tgtEl>
                                          <p:spTgt spid="89">
                                            <p:txEl>
                                              <p:pRg st="4" end="4"/>
                                            </p:txEl>
                                          </p:spTgt>
                                        </p:tgtEl>
                                        <p:attrNameLst>
                                          <p:attrName>style.visibility</p:attrName>
                                        </p:attrNameLst>
                                      </p:cBhvr>
                                      <p:to>
                                        <p:strVal val="visible"/>
                                      </p:to>
                                    </p:set>
                                    <p:anim calcmode="lin" valueType="num">
                                      <p:cBhvr additive="repl">
                                        <p:cTn id="39" dur="500" fill="hold"/>
                                        <p:tgtEl>
                                          <p:spTgt spid="89">
                                            <p:txEl>
                                              <p:pRg st="4" end="4"/>
                                            </p:txEl>
                                          </p:spTgt>
                                        </p:tgtEl>
                                        <p:attrNameLst>
                                          <p:attrName>ppt_x</p:attrName>
                                        </p:attrNameLst>
                                      </p:cBhvr>
                                      <p:tavLst>
                                        <p:tav tm="0">
                                          <p:val>
                                            <p:strVal val="#ppt_x"/>
                                          </p:val>
                                        </p:tav>
                                        <p:tav tm="100000">
                                          <p:val>
                                            <p:strVal val="#ppt_x"/>
                                          </p:val>
                                        </p:tav>
                                      </p:tavLst>
                                    </p:anim>
                                    <p:anim calcmode="lin" valueType="num">
                                      <p:cBhvr additive="repl">
                                        <p:cTn id="40" dur="500" fill="hold"/>
                                        <p:tgtEl>
                                          <p:spTgt spid="8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nodeType="clickEffect" fill="hold" presetClass="entr" presetID="2" presetSubtype="4">
                                  <p:stCondLst>
                                    <p:cond delay="0"/>
                                  </p:stCondLst>
                                  <p:childTnLst>
                                    <p:set>
                                      <p:cBhvr>
                                        <p:cTn id="44" dur="1" fill="hold">
                                          <p:stCondLst>
                                            <p:cond delay="0"/>
                                          </p:stCondLst>
                                        </p:cTn>
                                        <p:tgtEl>
                                          <p:spTgt spid="89">
                                            <p:txEl>
                                              <p:pRg st="5" end="5"/>
                                            </p:txEl>
                                          </p:spTgt>
                                        </p:tgtEl>
                                        <p:attrNameLst>
                                          <p:attrName>style.visibility</p:attrName>
                                        </p:attrNameLst>
                                      </p:cBhvr>
                                      <p:to>
                                        <p:strVal val="visible"/>
                                      </p:to>
                                    </p:set>
                                    <p:anim calcmode="lin" valueType="num">
                                      <p:cBhvr additive="repl">
                                        <p:cTn id="45" dur="500" fill="hold"/>
                                        <p:tgtEl>
                                          <p:spTgt spid="89">
                                            <p:txEl>
                                              <p:pRg st="5" end="5"/>
                                            </p:txEl>
                                          </p:spTgt>
                                        </p:tgtEl>
                                        <p:attrNameLst>
                                          <p:attrName>ppt_x</p:attrName>
                                        </p:attrNameLst>
                                      </p:cBhvr>
                                      <p:tavLst>
                                        <p:tav tm="0">
                                          <p:val>
                                            <p:strVal val="#ppt_x"/>
                                          </p:val>
                                        </p:tav>
                                        <p:tav tm="100000">
                                          <p:val>
                                            <p:strVal val="#ppt_x"/>
                                          </p:val>
                                        </p:tav>
                                      </p:tavLst>
                                    </p:anim>
                                    <p:anim calcmode="lin" valueType="num">
                                      <p:cBhvr additive="repl">
                                        <p:cTn id="46" dur="500" fill="hold"/>
                                        <p:tgtEl>
                                          <p:spTgt spid="8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Σώμα των κυλίνδρων - Μπλοκ</a:t>
            </a:r>
            <a:endParaRPr b="0" lang="en-US" sz="2300" spc="-1" strike="noStrike">
              <a:solidFill>
                <a:srgbClr val="000000"/>
              </a:solidFill>
              <a:latin typeface="Arial"/>
            </a:endParaRPr>
          </a:p>
        </p:txBody>
      </p:sp>
      <p:sp>
        <p:nvSpPr>
          <p:cNvPr id="92" name="8 - TextBox"/>
          <p:cNvSpPr/>
          <p:nvPr/>
        </p:nvSpPr>
        <p:spPr>
          <a:xfrm>
            <a:off x="467640" y="627480"/>
            <a:ext cx="8064360" cy="912600"/>
          </a:xfrm>
          <a:prstGeom prst="rect">
            <a:avLst/>
          </a:prstGeom>
          <a:solidFill>
            <a:srgbClr val="ffffff"/>
          </a:solidFill>
          <a:ln>
            <a:solidFill>
              <a:srgbClr val="0f6fc6"/>
            </a:solidFill>
            <a:round/>
          </a:ln>
        </p:spPr>
        <p:style>
          <a:lnRef idx="2">
            <a:schemeClr val="accent1"/>
          </a:lnRef>
          <a:fillRef idx="1">
            <a:schemeClr val="lt1"/>
          </a:fillRef>
          <a:effectRef idx="0">
            <a:schemeClr val="accent1"/>
          </a:effectRef>
          <a:fontRef idx="minor"/>
        </p:style>
        <p:txBody>
          <a:bodyPr lIns="90000" rIns="90000" tIns="45000" bIns="45000" anchor="t">
            <a:spAutoFit/>
          </a:bodyPr>
          <a:p>
            <a:pPr algn="ctr">
              <a:lnSpc>
                <a:spcPct val="100000"/>
              </a:lnSpc>
            </a:pPr>
            <a:r>
              <a:rPr b="0" lang="el-GR" sz="1800" spc="-1" strike="noStrike">
                <a:solidFill>
                  <a:schemeClr val="dk1"/>
                </a:solidFill>
                <a:latin typeface="Arial"/>
              </a:rPr>
              <a:t>Σώμα των κυλίνδρων, ή κορμός, ή μπλοκ κινητήρα, ονομάζεται γενικά, ο σκελετός του κινητήρα, όπου διαμορφώνονται οι κύλινδροι και στερεώνονται όλοι οι άλλοι μηχανισμοί του.</a:t>
            </a:r>
            <a:endParaRPr b="0" lang="en-US" sz="1800" spc="-1" strike="noStrike">
              <a:solidFill>
                <a:srgbClr val="000000"/>
              </a:solidFill>
              <a:latin typeface="Arial"/>
            </a:endParaRPr>
          </a:p>
        </p:txBody>
      </p:sp>
      <p:pic>
        <p:nvPicPr>
          <p:cNvPr id="93" name="Picture 2" descr="http://t1.gstatic.com/images?q=tbn:ANd9GcRJuG3yccv8wQhrm00ElP9yBgAzOil2l7bKcL3crQcs0uNXeZJjGQ"/>
          <p:cNvPicPr/>
          <p:nvPr/>
        </p:nvPicPr>
        <p:blipFill>
          <a:blip r:embed="rId1"/>
          <a:stretch/>
        </p:blipFill>
        <p:spPr>
          <a:xfrm>
            <a:off x="6588360" y="1635480"/>
            <a:ext cx="2232000" cy="1724040"/>
          </a:xfrm>
          <a:prstGeom prst="rect">
            <a:avLst/>
          </a:prstGeom>
          <a:ln w="0">
            <a:noFill/>
          </a:ln>
        </p:spPr>
      </p:pic>
      <p:sp>
        <p:nvSpPr>
          <p:cNvPr id="94" name="5 - TextBox"/>
          <p:cNvSpPr/>
          <p:nvPr/>
        </p:nvSpPr>
        <p:spPr>
          <a:xfrm>
            <a:off x="323640" y="2423520"/>
            <a:ext cx="8568720" cy="2284200"/>
          </a:xfrm>
          <a:prstGeom prst="rect">
            <a:avLst/>
          </a:prstGeom>
          <a:noFill/>
          <a:ln w="0">
            <a:noFill/>
          </a:ln>
        </p:spPr>
        <p:style>
          <a:lnRef idx="0"/>
          <a:fillRef idx="0"/>
          <a:effectRef idx="0"/>
          <a:fontRef idx="minor"/>
        </p:style>
        <p:txBody>
          <a:bodyPr lIns="90000" rIns="90000" tIns="45000" bIns="45000" anchor="t">
            <a:spAutoFit/>
          </a:bodyPr>
          <a:p>
            <a:pPr indent="181080">
              <a:lnSpc>
                <a:spcPct val="100000"/>
              </a:lnSpc>
              <a:spcAft>
                <a:spcPts val="499"/>
              </a:spcAft>
              <a:buClr>
                <a:srgbClr val="000000"/>
              </a:buClr>
              <a:buSzPct val="90000"/>
              <a:buFont typeface="Wingdings" charset="2"/>
              <a:buChar char=""/>
            </a:pPr>
            <a:r>
              <a:rPr b="0" lang="el-GR" sz="1700" spc="-1" strike="noStrike">
                <a:solidFill>
                  <a:srgbClr val="000000"/>
                </a:solidFill>
                <a:latin typeface="Arial"/>
              </a:rPr>
              <a:t>τους κυλίνδρους, </a:t>
            </a:r>
            <a:endParaRPr b="0" lang="en-US" sz="1700" spc="-1" strike="noStrike">
              <a:solidFill>
                <a:srgbClr val="000000"/>
              </a:solidFill>
              <a:latin typeface="Arial"/>
            </a:endParaRPr>
          </a:p>
          <a:p>
            <a:pPr indent="181080">
              <a:lnSpc>
                <a:spcPct val="100000"/>
              </a:lnSpc>
              <a:spcAft>
                <a:spcPts val="499"/>
              </a:spcAft>
              <a:buClr>
                <a:srgbClr val="000000"/>
              </a:buClr>
              <a:buSzPct val="90000"/>
              <a:buFont typeface="Wingdings" charset="2"/>
              <a:buChar char=""/>
            </a:pPr>
            <a:r>
              <a:rPr b="0" lang="el-GR" sz="1700" spc="-1" strike="noStrike">
                <a:solidFill>
                  <a:srgbClr val="000000"/>
                </a:solidFill>
                <a:latin typeface="Arial"/>
              </a:rPr>
              <a:t>τους θαλάμους κυκλοφορίας του νερού (υδροχιτώνια), </a:t>
            </a:r>
            <a:endParaRPr b="0" lang="en-US" sz="1700" spc="-1" strike="noStrike">
              <a:solidFill>
                <a:srgbClr val="000000"/>
              </a:solidFill>
              <a:latin typeface="Arial"/>
            </a:endParaRPr>
          </a:p>
          <a:p>
            <a:pPr indent="181080">
              <a:lnSpc>
                <a:spcPct val="100000"/>
              </a:lnSpc>
              <a:spcAft>
                <a:spcPts val="499"/>
              </a:spcAft>
              <a:buClr>
                <a:srgbClr val="000000"/>
              </a:buClr>
              <a:buSzPct val="90000"/>
              <a:buFont typeface="Wingdings" charset="2"/>
              <a:buChar char=""/>
            </a:pPr>
            <a:r>
              <a:rPr b="0" lang="el-GR" sz="1700" spc="-1" strike="noStrike">
                <a:solidFill>
                  <a:srgbClr val="000000"/>
                </a:solidFill>
                <a:latin typeface="Arial"/>
              </a:rPr>
              <a:t>τις βάσεις για τη στήριξη του στροφαλοφόρου άξονα </a:t>
            </a:r>
            <a:endParaRPr b="0" lang="en-US" sz="1700" spc="-1" strike="noStrike">
              <a:solidFill>
                <a:srgbClr val="000000"/>
              </a:solidFill>
              <a:latin typeface="Arial"/>
            </a:endParaRPr>
          </a:p>
          <a:p>
            <a:pPr indent="181080">
              <a:lnSpc>
                <a:spcPct val="100000"/>
              </a:lnSpc>
              <a:spcAft>
                <a:spcPts val="499"/>
              </a:spcAft>
              <a:buClr>
                <a:srgbClr val="000000"/>
              </a:buClr>
              <a:buSzPct val="90000"/>
              <a:buFont typeface="Wingdings" charset="2"/>
              <a:buChar char=""/>
            </a:pPr>
            <a:r>
              <a:rPr b="0" lang="el-GR" sz="1700" spc="-1" strike="noStrike">
                <a:solidFill>
                  <a:srgbClr val="000000"/>
                </a:solidFill>
                <a:latin typeface="Arial"/>
              </a:rPr>
              <a:t>τις βάσεις για τη στήριξη του εκκεντροφόρου (αν αυτός είναι στα πλάγια), </a:t>
            </a:r>
            <a:endParaRPr b="0" lang="en-US" sz="1700" spc="-1" strike="noStrike">
              <a:solidFill>
                <a:srgbClr val="000000"/>
              </a:solidFill>
              <a:latin typeface="Arial"/>
            </a:endParaRPr>
          </a:p>
          <a:p>
            <a:pPr indent="181080">
              <a:lnSpc>
                <a:spcPct val="100000"/>
              </a:lnSpc>
              <a:spcAft>
                <a:spcPts val="499"/>
              </a:spcAft>
              <a:buClr>
                <a:srgbClr val="000000"/>
              </a:buClr>
              <a:buSzPct val="90000"/>
              <a:buFont typeface="Wingdings" charset="2"/>
              <a:buChar char=""/>
            </a:pPr>
            <a:r>
              <a:rPr b="0" lang="el-GR" sz="1700" spc="-1" strike="noStrike">
                <a:solidFill>
                  <a:srgbClr val="000000"/>
                </a:solidFill>
                <a:latin typeface="Arial"/>
              </a:rPr>
              <a:t>ένα τμήμα των αγωγών κυκλοφορίας του λαδιού, </a:t>
            </a:r>
            <a:endParaRPr b="0" lang="en-US" sz="1700" spc="-1" strike="noStrike">
              <a:solidFill>
                <a:srgbClr val="000000"/>
              </a:solidFill>
              <a:latin typeface="Arial"/>
            </a:endParaRPr>
          </a:p>
          <a:p>
            <a:pPr indent="181080">
              <a:lnSpc>
                <a:spcPct val="100000"/>
              </a:lnSpc>
              <a:spcAft>
                <a:spcPts val="499"/>
              </a:spcAft>
              <a:buClr>
                <a:srgbClr val="000000"/>
              </a:buClr>
              <a:buSzPct val="90000"/>
              <a:buFont typeface="Wingdings" charset="2"/>
              <a:buChar char=""/>
            </a:pPr>
            <a:r>
              <a:rPr b="0" lang="el-GR" sz="1700" spc="-1" strike="noStrike">
                <a:solidFill>
                  <a:srgbClr val="000000"/>
                </a:solidFill>
                <a:latin typeface="Arial"/>
              </a:rPr>
              <a:t>το χώρο για τα γρανάζια χρονισμού, </a:t>
            </a:r>
            <a:endParaRPr b="0" lang="en-US" sz="1700" spc="-1" strike="noStrike">
              <a:solidFill>
                <a:srgbClr val="000000"/>
              </a:solidFill>
              <a:latin typeface="Arial"/>
            </a:endParaRPr>
          </a:p>
          <a:p>
            <a:pPr indent="181080">
              <a:lnSpc>
                <a:spcPct val="100000"/>
              </a:lnSpc>
              <a:spcAft>
                <a:spcPts val="499"/>
              </a:spcAft>
              <a:buClr>
                <a:srgbClr val="000000"/>
              </a:buClr>
              <a:buSzPct val="90000"/>
              <a:buFont typeface="Wingdings" charset="2"/>
              <a:buChar char=""/>
            </a:pPr>
            <a:r>
              <a:rPr b="0" lang="el-GR" sz="1700" spc="-1" strike="noStrike">
                <a:solidFill>
                  <a:srgbClr val="000000"/>
                </a:solidFill>
                <a:latin typeface="Arial"/>
              </a:rPr>
              <a:t>τις βάσεις για τη στήριξη του καπακιού της ελαιολεκάνης και της αντλίας λαδιού, κλπ.</a:t>
            </a:r>
            <a:endParaRPr b="0" lang="en-US" sz="1700" spc="-1" strike="noStrike">
              <a:solidFill>
                <a:srgbClr val="000000"/>
              </a:solidFill>
              <a:latin typeface="Arial"/>
            </a:endParaRPr>
          </a:p>
        </p:txBody>
      </p:sp>
      <p:sp>
        <p:nvSpPr>
          <p:cNvPr id="95" name="6 - TextBox"/>
          <p:cNvSpPr/>
          <p:nvPr/>
        </p:nvSpPr>
        <p:spPr>
          <a:xfrm>
            <a:off x="467640" y="1709280"/>
            <a:ext cx="57603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Το επί μέρους αυτό σύστημα είναι μία πολύπλοκη, σχετικά, κατασκευή, που περιλαμβάνει :</a:t>
            </a:r>
            <a:endParaRPr b="0" lang="en-US" sz="1800" spc="-1" strike="noStrike">
              <a:solidFill>
                <a:srgbClr val="000000"/>
              </a:solidFill>
              <a:latin typeface="Arial"/>
            </a:endParaRPr>
          </a:p>
        </p:txBody>
      </p:sp>
    </p:spTree>
  </p:cSld>
  <p:transition>
    <p:pull dir="rd"/>
  </p:transition>
  <p:timing>
    <p:tnLst>
      <p:par>
        <p:cTn id="47" dur="indefinite" restart="never" nodeType="tmRoot">
          <p:childTnLst>
            <p:seq>
              <p:cTn id="48" dur="indefinite" nodeType="mainSeq">
                <p:childTnLst>
                  <p:par>
                    <p:cTn id="49" fill="hold">
                      <p:stCondLst>
                        <p:cond delay="indefinite"/>
                      </p:stCondLst>
                      <p:childTnLst>
                        <p:par>
                          <p:cTn id="50" fill="hold">
                            <p:stCondLst>
                              <p:cond delay="0"/>
                            </p:stCondLst>
                            <p:childTnLst>
                              <p:par>
                                <p:cTn id="51" nodeType="clickEffect" fill="hold" presetClass="entr" presetID="5" presetSubtype="10">
                                  <p:stCondLst>
                                    <p:cond delay="0"/>
                                  </p:stCondLst>
                                  <p:childTnLst>
                                    <p:set>
                                      <p:cBhvr>
                                        <p:cTn id="52" dur="1" fill="hold">
                                          <p:stCondLst>
                                            <p:cond delay="0"/>
                                          </p:stCondLst>
                                        </p:cTn>
                                        <p:tgtEl>
                                          <p:spTgt spid="92"/>
                                        </p:tgtEl>
                                        <p:attrNameLst>
                                          <p:attrName>style.visibility</p:attrName>
                                        </p:attrNameLst>
                                      </p:cBhvr>
                                      <p:to>
                                        <p:strVal val="visible"/>
                                      </p:to>
                                    </p:set>
                                    <p:animEffect filter="checkerboard(across)" transition="in">
                                      <p:cBhvr additive="repl">
                                        <p:cTn id="53" dur="500"/>
                                        <p:tgtEl>
                                          <p:spTgt spid="92"/>
                                        </p:tgtEl>
                                      </p:cBhvr>
                                    </p:animEffect>
                                  </p:childTnLst>
                                </p:cTn>
                              </p:par>
                            </p:childTnLst>
                          </p:cTn>
                        </p:par>
                      </p:childTnLst>
                    </p:cTn>
                  </p:par>
                  <p:par>
                    <p:cTn id="54" fill="hold">
                      <p:stCondLst>
                        <p:cond delay="indefinite"/>
                      </p:stCondLst>
                      <p:childTnLst>
                        <p:par>
                          <p:cTn id="55" fill="hold">
                            <p:stCondLst>
                              <p:cond delay="0"/>
                            </p:stCondLst>
                            <p:childTnLst>
                              <p:par>
                                <p:cTn id="56" nodeType="clickEffect" fill="hold" presetClass="entr" presetID="2" presetSubtype="4">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repl">
                                        <p:cTn id="58" dur="500" fill="hold"/>
                                        <p:tgtEl>
                                          <p:spTgt spid="95"/>
                                        </p:tgtEl>
                                        <p:attrNameLst>
                                          <p:attrName>ppt_x</p:attrName>
                                        </p:attrNameLst>
                                      </p:cBhvr>
                                      <p:tavLst>
                                        <p:tav tm="0">
                                          <p:val>
                                            <p:strVal val="#ppt_x"/>
                                          </p:val>
                                        </p:tav>
                                        <p:tav tm="100000">
                                          <p:val>
                                            <p:strVal val="#ppt_x"/>
                                          </p:val>
                                        </p:tav>
                                      </p:tavLst>
                                    </p:anim>
                                    <p:anim calcmode="lin" valueType="num">
                                      <p:cBhvr additive="repl">
                                        <p:cTn id="59" dur="500" fill="hold"/>
                                        <p:tgtEl>
                                          <p:spTgt spid="95"/>
                                        </p:tgtEl>
                                        <p:attrNameLst>
                                          <p:attrName>ppt_y</p:attrName>
                                        </p:attrNameLst>
                                      </p:cBhvr>
                                      <p:tavLst>
                                        <p:tav tm="0">
                                          <p:val>
                                            <p:strVal val="1+#ppt_h/2"/>
                                          </p:val>
                                        </p:tav>
                                        <p:tav tm="100000">
                                          <p:val>
                                            <p:strVal val="#ppt_y"/>
                                          </p:val>
                                        </p:tav>
                                      </p:tavLst>
                                    </p:anim>
                                  </p:childTnLst>
                                </p:cTn>
                              </p:par>
                              <p:par>
                                <p:cTn id="60" nodeType="withEffect" fill="hold" presetClass="entr" presetID="5" presetSubtype="10">
                                  <p:stCondLst>
                                    <p:cond delay="0"/>
                                  </p:stCondLst>
                                  <p:childTnLst>
                                    <p:set>
                                      <p:cBhvr>
                                        <p:cTn id="61" dur="1" fill="hold">
                                          <p:stCondLst>
                                            <p:cond delay="0"/>
                                          </p:stCondLst>
                                        </p:cTn>
                                        <p:tgtEl>
                                          <p:spTgt spid="93"/>
                                        </p:tgtEl>
                                        <p:attrNameLst>
                                          <p:attrName>style.visibility</p:attrName>
                                        </p:attrNameLst>
                                      </p:cBhvr>
                                      <p:to>
                                        <p:strVal val="visible"/>
                                      </p:to>
                                    </p:set>
                                    <p:animEffect filter="checkerboard(across)" transition="in">
                                      <p:cBhvr additive="repl">
                                        <p:cTn id="62" dur="500"/>
                                        <p:tgtEl>
                                          <p:spTgt spid="93"/>
                                        </p:tgtEl>
                                      </p:cBhvr>
                                    </p:animEffect>
                                  </p:childTnLst>
                                </p:cTn>
                              </p:par>
                            </p:childTnLst>
                          </p:cTn>
                        </p:par>
                      </p:childTnLst>
                    </p:cTn>
                  </p:par>
                  <p:par>
                    <p:cTn id="63" fill="hold">
                      <p:stCondLst>
                        <p:cond delay="indefinite"/>
                      </p:stCondLst>
                      <p:childTnLst>
                        <p:par>
                          <p:cTn id="64" fill="hold">
                            <p:stCondLst>
                              <p:cond delay="0"/>
                            </p:stCondLst>
                            <p:childTnLst>
                              <p:par>
                                <p:cTn id="65" nodeType="clickEffect" fill="hold" presetClass="entr" presetID="2" presetSubtype="8">
                                  <p:stCondLst>
                                    <p:cond delay="0"/>
                                  </p:stCondLst>
                                  <p:childTnLst>
                                    <p:set>
                                      <p:cBhvr>
                                        <p:cTn id="66" dur="1" fill="hold">
                                          <p:stCondLst>
                                            <p:cond delay="0"/>
                                          </p:stCondLst>
                                        </p:cTn>
                                        <p:tgtEl>
                                          <p:spTgt spid="94">
                                            <p:txEl>
                                              <p:pRg st="0" end="0"/>
                                            </p:txEl>
                                          </p:spTgt>
                                        </p:tgtEl>
                                        <p:attrNameLst>
                                          <p:attrName>style.visibility</p:attrName>
                                        </p:attrNameLst>
                                      </p:cBhvr>
                                      <p:to>
                                        <p:strVal val="visible"/>
                                      </p:to>
                                    </p:set>
                                    <p:anim calcmode="lin" valueType="num">
                                      <p:cBhvr additive="repl">
                                        <p:cTn id="67" dur="500" fill="hold"/>
                                        <p:tgtEl>
                                          <p:spTgt spid="94">
                                            <p:txEl>
                                              <p:pRg st="0" end="0"/>
                                            </p:txEl>
                                          </p:spTgt>
                                        </p:tgtEl>
                                        <p:attrNameLst>
                                          <p:attrName>ppt_x</p:attrName>
                                        </p:attrNameLst>
                                      </p:cBhvr>
                                      <p:tavLst>
                                        <p:tav tm="0">
                                          <p:val>
                                            <p:strVal val="0-#ppt_w/2"/>
                                          </p:val>
                                        </p:tav>
                                        <p:tav tm="100000">
                                          <p:val>
                                            <p:strVal val="#ppt_x"/>
                                          </p:val>
                                        </p:tav>
                                      </p:tavLst>
                                    </p:anim>
                                    <p:anim calcmode="lin" valueType="num">
                                      <p:cBhvr additive="repl">
                                        <p:cTn id="68" dur="500" fill="hold"/>
                                        <p:tgtEl>
                                          <p:spTgt spid="9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nodeType="clickEffect" fill="hold" presetClass="entr" presetID="2" presetSubtype="8">
                                  <p:stCondLst>
                                    <p:cond delay="0"/>
                                  </p:stCondLst>
                                  <p:childTnLst>
                                    <p:set>
                                      <p:cBhvr>
                                        <p:cTn id="72" dur="1" fill="hold">
                                          <p:stCondLst>
                                            <p:cond delay="0"/>
                                          </p:stCondLst>
                                        </p:cTn>
                                        <p:tgtEl>
                                          <p:spTgt spid="94">
                                            <p:txEl>
                                              <p:pRg st="1" end="1"/>
                                            </p:txEl>
                                          </p:spTgt>
                                        </p:tgtEl>
                                        <p:attrNameLst>
                                          <p:attrName>style.visibility</p:attrName>
                                        </p:attrNameLst>
                                      </p:cBhvr>
                                      <p:to>
                                        <p:strVal val="visible"/>
                                      </p:to>
                                    </p:set>
                                    <p:anim calcmode="lin" valueType="num">
                                      <p:cBhvr additive="repl">
                                        <p:cTn id="73" dur="500" fill="hold"/>
                                        <p:tgtEl>
                                          <p:spTgt spid="94">
                                            <p:txEl>
                                              <p:pRg st="1" end="1"/>
                                            </p:txEl>
                                          </p:spTgt>
                                        </p:tgtEl>
                                        <p:attrNameLst>
                                          <p:attrName>ppt_x</p:attrName>
                                        </p:attrNameLst>
                                      </p:cBhvr>
                                      <p:tavLst>
                                        <p:tav tm="0">
                                          <p:val>
                                            <p:strVal val="0-#ppt_w/2"/>
                                          </p:val>
                                        </p:tav>
                                        <p:tav tm="100000">
                                          <p:val>
                                            <p:strVal val="#ppt_x"/>
                                          </p:val>
                                        </p:tav>
                                      </p:tavLst>
                                    </p:anim>
                                    <p:anim calcmode="lin" valueType="num">
                                      <p:cBhvr additive="repl">
                                        <p:cTn id="74" dur="500" fill="hold"/>
                                        <p:tgtEl>
                                          <p:spTgt spid="9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nodeType="clickEffect" fill="hold" presetClass="entr" presetID="2" presetSubtype="8">
                                  <p:stCondLst>
                                    <p:cond delay="0"/>
                                  </p:stCondLst>
                                  <p:childTnLst>
                                    <p:set>
                                      <p:cBhvr>
                                        <p:cTn id="78" dur="1" fill="hold">
                                          <p:stCondLst>
                                            <p:cond delay="0"/>
                                          </p:stCondLst>
                                        </p:cTn>
                                        <p:tgtEl>
                                          <p:spTgt spid="94">
                                            <p:txEl>
                                              <p:pRg st="2" end="2"/>
                                            </p:txEl>
                                          </p:spTgt>
                                        </p:tgtEl>
                                        <p:attrNameLst>
                                          <p:attrName>style.visibility</p:attrName>
                                        </p:attrNameLst>
                                      </p:cBhvr>
                                      <p:to>
                                        <p:strVal val="visible"/>
                                      </p:to>
                                    </p:set>
                                    <p:anim calcmode="lin" valueType="num">
                                      <p:cBhvr additive="repl">
                                        <p:cTn id="79" dur="500" fill="hold"/>
                                        <p:tgtEl>
                                          <p:spTgt spid="94">
                                            <p:txEl>
                                              <p:pRg st="2" end="2"/>
                                            </p:txEl>
                                          </p:spTgt>
                                        </p:tgtEl>
                                        <p:attrNameLst>
                                          <p:attrName>ppt_x</p:attrName>
                                        </p:attrNameLst>
                                      </p:cBhvr>
                                      <p:tavLst>
                                        <p:tav tm="0">
                                          <p:val>
                                            <p:strVal val="0-#ppt_w/2"/>
                                          </p:val>
                                        </p:tav>
                                        <p:tav tm="100000">
                                          <p:val>
                                            <p:strVal val="#ppt_x"/>
                                          </p:val>
                                        </p:tav>
                                      </p:tavLst>
                                    </p:anim>
                                    <p:anim calcmode="lin" valueType="num">
                                      <p:cBhvr additive="repl">
                                        <p:cTn id="80" dur="500" fill="hold"/>
                                        <p:tgtEl>
                                          <p:spTgt spid="9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nodeType="clickEffect" fill="hold" presetClass="entr" presetID="2" presetSubtype="8">
                                  <p:stCondLst>
                                    <p:cond delay="0"/>
                                  </p:stCondLst>
                                  <p:childTnLst>
                                    <p:set>
                                      <p:cBhvr>
                                        <p:cTn id="84" dur="1" fill="hold">
                                          <p:stCondLst>
                                            <p:cond delay="0"/>
                                          </p:stCondLst>
                                        </p:cTn>
                                        <p:tgtEl>
                                          <p:spTgt spid="94">
                                            <p:txEl>
                                              <p:pRg st="3" end="3"/>
                                            </p:txEl>
                                          </p:spTgt>
                                        </p:tgtEl>
                                        <p:attrNameLst>
                                          <p:attrName>style.visibility</p:attrName>
                                        </p:attrNameLst>
                                      </p:cBhvr>
                                      <p:to>
                                        <p:strVal val="visible"/>
                                      </p:to>
                                    </p:set>
                                    <p:anim calcmode="lin" valueType="num">
                                      <p:cBhvr additive="repl">
                                        <p:cTn id="85" dur="500" fill="hold"/>
                                        <p:tgtEl>
                                          <p:spTgt spid="94">
                                            <p:txEl>
                                              <p:pRg st="3" end="3"/>
                                            </p:txEl>
                                          </p:spTgt>
                                        </p:tgtEl>
                                        <p:attrNameLst>
                                          <p:attrName>ppt_x</p:attrName>
                                        </p:attrNameLst>
                                      </p:cBhvr>
                                      <p:tavLst>
                                        <p:tav tm="0">
                                          <p:val>
                                            <p:strVal val="0-#ppt_w/2"/>
                                          </p:val>
                                        </p:tav>
                                        <p:tav tm="100000">
                                          <p:val>
                                            <p:strVal val="#ppt_x"/>
                                          </p:val>
                                        </p:tav>
                                      </p:tavLst>
                                    </p:anim>
                                    <p:anim calcmode="lin" valueType="num">
                                      <p:cBhvr additive="repl">
                                        <p:cTn id="86" dur="500" fill="hold"/>
                                        <p:tgtEl>
                                          <p:spTgt spid="9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nodeType="clickEffect" fill="hold" presetClass="entr" presetID="2" presetSubtype="8">
                                  <p:stCondLst>
                                    <p:cond delay="0"/>
                                  </p:stCondLst>
                                  <p:childTnLst>
                                    <p:set>
                                      <p:cBhvr>
                                        <p:cTn id="90" dur="1" fill="hold">
                                          <p:stCondLst>
                                            <p:cond delay="0"/>
                                          </p:stCondLst>
                                        </p:cTn>
                                        <p:tgtEl>
                                          <p:spTgt spid="94">
                                            <p:txEl>
                                              <p:pRg st="4" end="4"/>
                                            </p:txEl>
                                          </p:spTgt>
                                        </p:tgtEl>
                                        <p:attrNameLst>
                                          <p:attrName>style.visibility</p:attrName>
                                        </p:attrNameLst>
                                      </p:cBhvr>
                                      <p:to>
                                        <p:strVal val="visible"/>
                                      </p:to>
                                    </p:set>
                                    <p:anim calcmode="lin" valueType="num">
                                      <p:cBhvr additive="repl">
                                        <p:cTn id="91" dur="500" fill="hold"/>
                                        <p:tgtEl>
                                          <p:spTgt spid="94">
                                            <p:txEl>
                                              <p:pRg st="4" end="4"/>
                                            </p:txEl>
                                          </p:spTgt>
                                        </p:tgtEl>
                                        <p:attrNameLst>
                                          <p:attrName>ppt_x</p:attrName>
                                        </p:attrNameLst>
                                      </p:cBhvr>
                                      <p:tavLst>
                                        <p:tav tm="0">
                                          <p:val>
                                            <p:strVal val="0-#ppt_w/2"/>
                                          </p:val>
                                        </p:tav>
                                        <p:tav tm="100000">
                                          <p:val>
                                            <p:strVal val="#ppt_x"/>
                                          </p:val>
                                        </p:tav>
                                      </p:tavLst>
                                    </p:anim>
                                    <p:anim calcmode="lin" valueType="num">
                                      <p:cBhvr additive="repl">
                                        <p:cTn id="92" dur="500" fill="hold"/>
                                        <p:tgtEl>
                                          <p:spTgt spid="9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nodeType="clickEffect" fill="hold" presetClass="entr" presetID="2" presetSubtype="8">
                                  <p:stCondLst>
                                    <p:cond delay="0"/>
                                  </p:stCondLst>
                                  <p:childTnLst>
                                    <p:set>
                                      <p:cBhvr>
                                        <p:cTn id="96" dur="1" fill="hold">
                                          <p:stCondLst>
                                            <p:cond delay="0"/>
                                          </p:stCondLst>
                                        </p:cTn>
                                        <p:tgtEl>
                                          <p:spTgt spid="94">
                                            <p:txEl>
                                              <p:pRg st="5" end="5"/>
                                            </p:txEl>
                                          </p:spTgt>
                                        </p:tgtEl>
                                        <p:attrNameLst>
                                          <p:attrName>style.visibility</p:attrName>
                                        </p:attrNameLst>
                                      </p:cBhvr>
                                      <p:to>
                                        <p:strVal val="visible"/>
                                      </p:to>
                                    </p:set>
                                    <p:anim calcmode="lin" valueType="num">
                                      <p:cBhvr additive="repl">
                                        <p:cTn id="97" dur="500" fill="hold"/>
                                        <p:tgtEl>
                                          <p:spTgt spid="94">
                                            <p:txEl>
                                              <p:pRg st="5" end="5"/>
                                            </p:txEl>
                                          </p:spTgt>
                                        </p:tgtEl>
                                        <p:attrNameLst>
                                          <p:attrName>ppt_x</p:attrName>
                                        </p:attrNameLst>
                                      </p:cBhvr>
                                      <p:tavLst>
                                        <p:tav tm="0">
                                          <p:val>
                                            <p:strVal val="0-#ppt_w/2"/>
                                          </p:val>
                                        </p:tav>
                                        <p:tav tm="100000">
                                          <p:val>
                                            <p:strVal val="#ppt_x"/>
                                          </p:val>
                                        </p:tav>
                                      </p:tavLst>
                                    </p:anim>
                                    <p:anim calcmode="lin" valueType="num">
                                      <p:cBhvr additive="repl">
                                        <p:cTn id="98" dur="500" fill="hold"/>
                                        <p:tgtEl>
                                          <p:spTgt spid="9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nodeType="clickEffect" fill="hold" presetClass="entr" presetID="2" presetSubtype="8">
                                  <p:stCondLst>
                                    <p:cond delay="0"/>
                                  </p:stCondLst>
                                  <p:childTnLst>
                                    <p:set>
                                      <p:cBhvr>
                                        <p:cTn id="102" dur="1" fill="hold">
                                          <p:stCondLst>
                                            <p:cond delay="0"/>
                                          </p:stCondLst>
                                        </p:cTn>
                                        <p:tgtEl>
                                          <p:spTgt spid="94">
                                            <p:txEl>
                                              <p:pRg st="6" end="6"/>
                                            </p:txEl>
                                          </p:spTgt>
                                        </p:tgtEl>
                                        <p:attrNameLst>
                                          <p:attrName>style.visibility</p:attrName>
                                        </p:attrNameLst>
                                      </p:cBhvr>
                                      <p:to>
                                        <p:strVal val="visible"/>
                                      </p:to>
                                    </p:set>
                                    <p:anim calcmode="lin" valueType="num">
                                      <p:cBhvr additive="repl">
                                        <p:cTn id="103" dur="500" fill="hold"/>
                                        <p:tgtEl>
                                          <p:spTgt spid="94">
                                            <p:txEl>
                                              <p:pRg st="6" end="6"/>
                                            </p:txEl>
                                          </p:spTgt>
                                        </p:tgtEl>
                                        <p:attrNameLst>
                                          <p:attrName>ppt_x</p:attrName>
                                        </p:attrNameLst>
                                      </p:cBhvr>
                                      <p:tavLst>
                                        <p:tav tm="0">
                                          <p:val>
                                            <p:strVal val="0-#ppt_w/2"/>
                                          </p:val>
                                        </p:tav>
                                        <p:tav tm="100000">
                                          <p:val>
                                            <p:strVal val="#ppt_x"/>
                                          </p:val>
                                        </p:tav>
                                      </p:tavLst>
                                    </p:anim>
                                    <p:anim calcmode="lin" valueType="num">
                                      <p:cBhvr additive="repl">
                                        <p:cTn id="104" dur="500" fill="hold"/>
                                        <p:tgtEl>
                                          <p:spTgt spid="9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Σώμα των κυλίνδρων - Μπλοκ</a:t>
            </a:r>
            <a:endParaRPr b="0" lang="en-US" sz="2300" spc="-1" strike="noStrike">
              <a:solidFill>
                <a:srgbClr val="000000"/>
              </a:solidFill>
              <a:latin typeface="Arial"/>
            </a:endParaRPr>
          </a:p>
        </p:txBody>
      </p:sp>
      <p:sp>
        <p:nvSpPr>
          <p:cNvPr id="97" name="8 - TextBox"/>
          <p:cNvSpPr/>
          <p:nvPr/>
        </p:nvSpPr>
        <p:spPr>
          <a:xfrm>
            <a:off x="539640" y="1565280"/>
            <a:ext cx="3240000" cy="637920"/>
          </a:xfrm>
          <a:prstGeom prst="rect">
            <a:avLst/>
          </a:prstGeom>
          <a:gradFill rotWithShape="0">
            <a:gsLst>
              <a:gs pos="0">
                <a:srgbClr val="8be9f1"/>
              </a:gs>
              <a:gs pos="100000">
                <a:srgbClr val="f7fdff"/>
              </a:gs>
            </a:gsLst>
            <a:path path="circle">
              <a:fillToRect l="50000" t="100000" r="50000" b="0"/>
            </a:path>
          </a:gradFill>
          <a:ln>
            <a:solidFill>
              <a:srgbClr val="069ba2"/>
            </a:solidFill>
            <a:round/>
          </a:ln>
          <a:effectLst>
            <a:outerShdw algn="ctr" blurRad="57240" dir="5400000" dist="38160" rotWithShape="0">
              <a:schemeClr val="phClr">
                <a:shade val="9000"/>
                <a:satMod val="105000"/>
                <a:alpha val="48000"/>
              </a:schemeClr>
            </a:outerShdw>
          </a:effectLst>
        </p:spPr>
        <p:style>
          <a:lnRef idx="1">
            <a:schemeClr val="accent3"/>
          </a:lnRef>
          <a:fillRef idx="2">
            <a:schemeClr val="accent3"/>
          </a:fillRef>
          <a:effectRef idx="1">
            <a:schemeClr val="accent3"/>
          </a:effectRef>
          <a:fontRef idx="minor"/>
        </p:style>
        <p:txBody>
          <a:bodyPr lIns="90000" rIns="90000" tIns="45000" bIns="45000" anchor="t">
            <a:spAutoFit/>
          </a:bodyPr>
          <a:p>
            <a:pPr>
              <a:lnSpc>
                <a:spcPct val="100000"/>
              </a:lnSpc>
            </a:pPr>
            <a:endParaRPr b="0" lang="en-US" sz="800" spc="-1" strike="noStrike">
              <a:solidFill>
                <a:srgbClr val="000000"/>
              </a:solidFill>
              <a:latin typeface="Arial"/>
            </a:endParaRPr>
          </a:p>
          <a:p>
            <a:pPr marL="343080" indent="-343080">
              <a:lnSpc>
                <a:spcPct val="100000"/>
              </a:lnSpc>
              <a:buClr>
                <a:srgbClr val="000000"/>
              </a:buClr>
              <a:buSzPct val="90000"/>
              <a:buFont typeface="StarSymbol"/>
              <a:buAutoNum type="arabicParenR"/>
            </a:pPr>
            <a:r>
              <a:rPr b="0" lang="el-GR" sz="1800" spc="-1" strike="noStrike">
                <a:solidFill>
                  <a:schemeClr val="dk1"/>
                </a:solidFill>
                <a:latin typeface="Arial"/>
              </a:rPr>
              <a:t>Τη διάταξη των κυλίνδρων</a:t>
            </a:r>
            <a:endParaRPr b="0" lang="en-US" sz="1800" spc="-1" strike="noStrike">
              <a:solidFill>
                <a:srgbClr val="000000"/>
              </a:solidFill>
              <a:latin typeface="Arial"/>
            </a:endParaRPr>
          </a:p>
          <a:p>
            <a:pPr marL="228600" indent="-228600">
              <a:lnSpc>
                <a:spcPct val="100000"/>
              </a:lnSpc>
              <a:tabLst>
                <a:tab algn="l" pos="0"/>
              </a:tabLst>
            </a:pPr>
            <a:endParaRPr b="0" lang="en-US" sz="1000" spc="-1" strike="noStrike">
              <a:solidFill>
                <a:srgbClr val="000000"/>
              </a:solidFill>
              <a:latin typeface="Arial"/>
            </a:endParaRPr>
          </a:p>
        </p:txBody>
      </p:sp>
      <p:sp>
        <p:nvSpPr>
          <p:cNvPr id="98" name="10 - TextBox"/>
          <p:cNvSpPr/>
          <p:nvPr/>
        </p:nvSpPr>
        <p:spPr>
          <a:xfrm>
            <a:off x="539640" y="2571840"/>
            <a:ext cx="3240000" cy="637920"/>
          </a:xfrm>
          <a:prstGeom prst="rect">
            <a:avLst/>
          </a:prstGeom>
          <a:gradFill rotWithShape="0">
            <a:gsLst>
              <a:gs pos="0">
                <a:srgbClr val="8ce9c2"/>
              </a:gs>
              <a:gs pos="100000">
                <a:srgbClr val="f7fefc"/>
              </a:gs>
            </a:gsLst>
            <a:path path="circle">
              <a:fillToRect l="50000" t="100000" r="50000" b="0"/>
            </a:path>
          </a:gradFill>
          <a:ln>
            <a:solidFill>
              <a:srgbClr val="099b73"/>
            </a:solidFill>
            <a:round/>
          </a:ln>
          <a:effectLst>
            <a:outerShdw algn="ctr" blurRad="57240" dir="5400000" dist="38160" rotWithShape="0">
              <a:schemeClr val="phClr">
                <a:shade val="9000"/>
                <a:satMod val="105000"/>
                <a:alpha val="48000"/>
              </a:schemeClr>
            </a:outerShdw>
          </a:effectLst>
        </p:spPr>
        <p:style>
          <a:lnRef idx="1">
            <a:schemeClr val="accent4"/>
          </a:lnRef>
          <a:fillRef idx="2">
            <a:schemeClr val="accent4"/>
          </a:fillRef>
          <a:effectRef idx="1">
            <a:schemeClr val="accent4"/>
          </a:effectRef>
          <a:fontRef idx="minor"/>
        </p:style>
        <p:txBody>
          <a:bodyPr lIns="90000" rIns="90000" tIns="45000" bIns="45000" anchor="t">
            <a:spAutoFit/>
          </a:bodyPr>
          <a:p>
            <a:pPr>
              <a:lnSpc>
                <a:spcPct val="100000"/>
              </a:lnSpc>
            </a:pPr>
            <a:endParaRPr b="0" lang="en-US" sz="800" spc="-1" strike="noStrike">
              <a:solidFill>
                <a:srgbClr val="000000"/>
              </a:solidFill>
              <a:latin typeface="Arial"/>
            </a:endParaRPr>
          </a:p>
          <a:p>
            <a:pPr>
              <a:lnSpc>
                <a:spcPct val="100000"/>
              </a:lnSpc>
            </a:pPr>
            <a:r>
              <a:rPr b="0" lang="el-GR" sz="1800" spc="-1" strike="noStrike">
                <a:solidFill>
                  <a:schemeClr val="dk1"/>
                </a:solidFill>
                <a:latin typeface="Arial"/>
              </a:rPr>
              <a:t>2) Το σύστημα ψύξης</a:t>
            </a:r>
            <a:endParaRPr b="0" lang="en-US" sz="1800" spc="-1" strike="noStrike">
              <a:solidFill>
                <a:srgbClr val="000000"/>
              </a:solidFill>
              <a:latin typeface="Arial"/>
            </a:endParaRPr>
          </a:p>
          <a:p>
            <a:pPr>
              <a:lnSpc>
                <a:spcPct val="100000"/>
              </a:lnSpc>
            </a:pPr>
            <a:endParaRPr b="0" lang="en-US" sz="1000" spc="-1" strike="noStrike">
              <a:solidFill>
                <a:srgbClr val="000000"/>
              </a:solidFill>
              <a:latin typeface="Arial"/>
            </a:endParaRPr>
          </a:p>
        </p:txBody>
      </p:sp>
      <p:sp>
        <p:nvSpPr>
          <p:cNvPr id="99" name="5 - TextBox"/>
          <p:cNvSpPr/>
          <p:nvPr/>
        </p:nvSpPr>
        <p:spPr>
          <a:xfrm>
            <a:off x="539640" y="699480"/>
            <a:ext cx="6552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0000"/>
                </a:solidFill>
                <a:latin typeface="Arial"/>
              </a:rPr>
              <a:t>Το σχήμα του σώματος των κυλίνδρων εξαρτάται από:</a:t>
            </a:r>
            <a:endParaRPr b="0" lang="en-US" sz="1800" spc="-1" strike="noStrike">
              <a:solidFill>
                <a:srgbClr val="000000"/>
              </a:solidFill>
              <a:latin typeface="Arial"/>
            </a:endParaRPr>
          </a:p>
        </p:txBody>
      </p:sp>
      <p:sp>
        <p:nvSpPr>
          <p:cNvPr id="100" name="6 - TextBox"/>
          <p:cNvSpPr/>
          <p:nvPr/>
        </p:nvSpPr>
        <p:spPr>
          <a:xfrm>
            <a:off x="5292000" y="1203480"/>
            <a:ext cx="3600000" cy="1461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0000"/>
                </a:solidFill>
                <a:latin typeface="Arial"/>
              </a:rPr>
              <a:t>τότε εξωτερικά οι κύλινδροι έχουν πολλές σειρές από πτερύγια που αυξάνουν την επιφάνειά τους για προσδίδοντάς της αεροδυναμικό χαρακτήρα, για καλύτερη ψύξη.</a:t>
            </a:r>
            <a:endParaRPr b="0" lang="en-US" sz="1800" spc="-1" strike="noStrike">
              <a:solidFill>
                <a:srgbClr val="000000"/>
              </a:solidFill>
              <a:latin typeface="Arial"/>
            </a:endParaRPr>
          </a:p>
        </p:txBody>
      </p:sp>
      <p:cxnSp>
        <p:nvCxnSpPr>
          <p:cNvPr id="101" name="9 - Ευθύγραμμο βέλος σύνδεσης"/>
          <p:cNvCxnSpPr>
            <a:stCxn id="98" idx="3"/>
          </p:cNvCxnSpPr>
          <p:nvPr/>
        </p:nvCxnSpPr>
        <p:spPr>
          <a:xfrm flipV="1">
            <a:off x="3779640" y="1491480"/>
            <a:ext cx="1512720" cy="1403640"/>
          </a:xfrm>
          <a:prstGeom prst="straightConnector1">
            <a:avLst/>
          </a:prstGeom>
          <a:ln w="12700">
            <a:solidFill>
              <a:srgbClr val="095294"/>
            </a:solidFill>
            <a:round/>
            <a:tailEnd len="med" type="triangle" w="med"/>
          </a:ln>
        </p:spPr>
      </p:cxnSp>
      <p:sp>
        <p:nvSpPr>
          <p:cNvPr id="102" name="12 - TextBox"/>
          <p:cNvSpPr/>
          <p:nvPr/>
        </p:nvSpPr>
        <p:spPr>
          <a:xfrm rot="19038000">
            <a:off x="3184200" y="1917000"/>
            <a:ext cx="2592000" cy="3178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500" spc="-1" strike="noStrike">
                <a:solidFill>
                  <a:srgbClr val="000000"/>
                </a:solidFill>
                <a:latin typeface="Calibri"/>
              </a:rPr>
              <a:t>Κινητήρας Αερόψυκτος</a:t>
            </a:r>
            <a:endParaRPr b="0" lang="en-US" sz="1500" spc="-1" strike="noStrike">
              <a:solidFill>
                <a:srgbClr val="000000"/>
              </a:solidFill>
              <a:latin typeface="Arial"/>
            </a:endParaRPr>
          </a:p>
        </p:txBody>
      </p:sp>
      <p:sp>
        <p:nvSpPr>
          <p:cNvPr id="103" name="13 - TextBox"/>
          <p:cNvSpPr/>
          <p:nvPr/>
        </p:nvSpPr>
        <p:spPr>
          <a:xfrm>
            <a:off x="5292000" y="3808800"/>
            <a:ext cx="3672000" cy="9126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0000"/>
                </a:solidFill>
                <a:latin typeface="Arial"/>
              </a:rPr>
              <a:t>τότε, σχηματίζονται στο εσωτερικό του, οι θάλαμοι κυκλοφορίας του νερού.</a:t>
            </a:r>
            <a:endParaRPr b="0" lang="en-US" sz="1800" spc="-1" strike="noStrike">
              <a:solidFill>
                <a:srgbClr val="000000"/>
              </a:solidFill>
              <a:latin typeface="Arial"/>
            </a:endParaRPr>
          </a:p>
        </p:txBody>
      </p:sp>
      <p:cxnSp>
        <p:nvCxnSpPr>
          <p:cNvPr id="104" name="14 - Ευθύγραμμο βέλος σύνδεσης"/>
          <p:cNvCxnSpPr/>
          <p:nvPr/>
        </p:nvCxnSpPr>
        <p:spPr>
          <a:xfrm>
            <a:off x="3779640" y="2894760"/>
            <a:ext cx="1584720" cy="1117440"/>
          </a:xfrm>
          <a:prstGeom prst="straightConnector1">
            <a:avLst/>
          </a:prstGeom>
          <a:ln w="12700">
            <a:solidFill>
              <a:srgbClr val="095294"/>
            </a:solidFill>
            <a:round/>
            <a:tailEnd len="med" type="triangle" w="med"/>
          </a:ln>
        </p:spPr>
      </p:cxnSp>
      <p:sp>
        <p:nvSpPr>
          <p:cNvPr id="105" name="17 - TextBox"/>
          <p:cNvSpPr/>
          <p:nvPr/>
        </p:nvSpPr>
        <p:spPr>
          <a:xfrm rot="2128800">
            <a:off x="3530160" y="3162240"/>
            <a:ext cx="2165400" cy="3178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500" spc="-1" strike="noStrike">
                <a:solidFill>
                  <a:srgbClr val="000000"/>
                </a:solidFill>
                <a:latin typeface="Calibri"/>
              </a:rPr>
              <a:t>Κινητήρας Υδρόψυκτος</a:t>
            </a:r>
            <a:endParaRPr b="0" lang="en-US" sz="1500" spc="-1" strike="noStrike">
              <a:solidFill>
                <a:srgbClr val="000000"/>
              </a:solidFill>
              <a:latin typeface="Arial"/>
            </a:endParaRPr>
          </a:p>
        </p:txBody>
      </p:sp>
    </p:spTree>
  </p:cSld>
  <p:transition>
    <p:pull dir="rd"/>
  </p:transition>
  <p:timing>
    <p:tnLst>
      <p:par>
        <p:cTn id="105" dur="indefinite" restart="never" nodeType="tmRoot">
          <p:childTnLst>
            <p:seq>
              <p:cTn id="106" dur="indefinite" nodeType="mainSeq">
                <p:childTnLst>
                  <p:par>
                    <p:cTn id="107" fill="hold">
                      <p:stCondLst>
                        <p:cond delay="indefinite"/>
                      </p:stCondLst>
                      <p:childTnLst>
                        <p:par>
                          <p:cTn id="108" fill="hold">
                            <p:stCondLst>
                              <p:cond delay="0"/>
                            </p:stCondLst>
                            <p:childTnLst>
                              <p:par>
                                <p:cTn id="109" nodeType="clickEffect" fill="hold" presetClass="entr" presetID="5" presetSubtype="10">
                                  <p:stCondLst>
                                    <p:cond delay="0"/>
                                  </p:stCondLst>
                                  <p:childTnLst>
                                    <p:set>
                                      <p:cBhvr>
                                        <p:cTn id="110" dur="1" fill="hold">
                                          <p:stCondLst>
                                            <p:cond delay="0"/>
                                          </p:stCondLst>
                                        </p:cTn>
                                        <p:tgtEl>
                                          <p:spTgt spid="97"/>
                                        </p:tgtEl>
                                        <p:attrNameLst>
                                          <p:attrName>style.visibility</p:attrName>
                                        </p:attrNameLst>
                                      </p:cBhvr>
                                      <p:to>
                                        <p:strVal val="visible"/>
                                      </p:to>
                                    </p:set>
                                    <p:animEffect filter="checkerboard(across)" transition="in">
                                      <p:cBhvr additive="repl">
                                        <p:cTn id="111" dur="500"/>
                                        <p:tgtEl>
                                          <p:spTgt spid="97"/>
                                        </p:tgtEl>
                                      </p:cBhvr>
                                    </p:animEffect>
                                  </p:childTnLst>
                                </p:cTn>
                              </p:par>
                            </p:childTnLst>
                          </p:cTn>
                        </p:par>
                      </p:childTnLst>
                    </p:cTn>
                  </p:par>
                  <p:par>
                    <p:cTn id="112" fill="hold">
                      <p:stCondLst>
                        <p:cond delay="indefinite"/>
                      </p:stCondLst>
                      <p:childTnLst>
                        <p:par>
                          <p:cTn id="113" fill="hold">
                            <p:stCondLst>
                              <p:cond delay="0"/>
                            </p:stCondLst>
                            <p:childTnLst>
                              <p:par>
                                <p:cTn id="114" nodeType="clickEffect" fill="hold" presetClass="entr" presetID="5" presetSubtype="10">
                                  <p:stCondLst>
                                    <p:cond delay="0"/>
                                  </p:stCondLst>
                                  <p:childTnLst>
                                    <p:set>
                                      <p:cBhvr>
                                        <p:cTn id="115" dur="1" fill="hold">
                                          <p:stCondLst>
                                            <p:cond delay="0"/>
                                          </p:stCondLst>
                                        </p:cTn>
                                        <p:tgtEl>
                                          <p:spTgt spid="98"/>
                                        </p:tgtEl>
                                        <p:attrNameLst>
                                          <p:attrName>style.visibility</p:attrName>
                                        </p:attrNameLst>
                                      </p:cBhvr>
                                      <p:to>
                                        <p:strVal val="visible"/>
                                      </p:to>
                                    </p:set>
                                    <p:animEffect filter="checkerboard(across)" transition="in">
                                      <p:cBhvr additive="repl">
                                        <p:cTn id="116" dur="500"/>
                                        <p:tgtEl>
                                          <p:spTgt spid="98"/>
                                        </p:tgtEl>
                                      </p:cBhvr>
                                    </p:animEffect>
                                  </p:childTnLst>
                                </p:cTn>
                              </p:par>
                            </p:childTnLst>
                          </p:cTn>
                        </p:par>
                      </p:childTnLst>
                    </p:cTn>
                  </p:par>
                  <p:par>
                    <p:cTn id="117" fill="hold">
                      <p:stCondLst>
                        <p:cond delay="indefinite"/>
                      </p:stCondLst>
                      <p:childTnLst>
                        <p:par>
                          <p:cTn id="118" fill="hold">
                            <p:stCondLst>
                              <p:cond delay="0"/>
                            </p:stCondLst>
                            <p:childTnLst>
                              <p:par>
                                <p:cTn id="119" nodeType="clickEffect" fill="hold" presetClass="entr" presetID="29">
                                  <p:stCondLst>
                                    <p:cond delay="0"/>
                                  </p:stCondLst>
                                  <p:childTnLst>
                                    <p:set>
                                      <p:cBhvr>
                                        <p:cTn id="120" dur="1" fill="hold">
                                          <p:stCondLst>
                                            <p:cond delay="0"/>
                                          </p:stCondLst>
                                        </p:cTn>
                                        <p:tgtEl>
                                          <p:spTgt spid="101"/>
                                        </p:tgtEl>
                                        <p:attrNameLst>
                                          <p:attrName>style.visibility</p:attrName>
                                        </p:attrNameLst>
                                      </p:cBhvr>
                                      <p:to>
                                        <p:strVal val="visible"/>
                                      </p:to>
                                    </p:set>
                                    <p:anim calcmode="lin" valueType="num">
                                      <p:cBhvr additive="repl">
                                        <p:cTn id="121" dur="500" fill="hold"/>
                                        <p:tgtEl>
                                          <p:spTgt spid="101"/>
                                        </p:tgtEl>
                                        <p:attrNameLst>
                                          <p:attrName>ppt_x</p:attrName>
                                        </p:attrNameLst>
                                      </p:cBhvr>
                                      <p:tavLst>
                                        <p:tav tm="0">
                                          <p:val>
                                            <p:strVal val="#ppt_x-.2"/>
                                          </p:val>
                                        </p:tav>
                                        <p:tav tm="100000">
                                          <p:val>
                                            <p:strVal val="#ppt_x"/>
                                          </p:val>
                                        </p:tav>
                                      </p:tavLst>
                                    </p:anim>
                                    <p:anim calcmode="lin" valueType="num">
                                      <p:cBhvr additive="repl">
                                        <p:cTn id="122" dur="500" fill="hold"/>
                                        <p:tgtEl>
                                          <p:spTgt spid="101"/>
                                        </p:tgtEl>
                                        <p:attrNameLst>
                                          <p:attrName>ppt_y</p:attrName>
                                        </p:attrNameLst>
                                      </p:cBhvr>
                                      <p:tavLst>
                                        <p:tav tm="0">
                                          <p:val>
                                            <p:strVal val="#ppt_y"/>
                                          </p:val>
                                        </p:tav>
                                        <p:tav tm="100000">
                                          <p:val>
                                            <p:strVal val="#ppt_y"/>
                                          </p:val>
                                        </p:tav>
                                      </p:tavLst>
                                    </p:anim>
                                    <p:animEffect filter="wipe(right)" transition="in">
                                      <p:cBhvr additive="repl">
                                        <p:cTn id="123" dur="500"/>
                                        <p:tgtEl>
                                          <p:spTgt spid="101"/>
                                        </p:tgtEl>
                                      </p:cBhvr>
                                    </p:animEffect>
                                  </p:childTnLst>
                                </p:cTn>
                              </p:par>
                            </p:childTnLst>
                          </p:cTn>
                        </p:par>
                        <p:par>
                          <p:cTn id="124" fill="hold">
                            <p:stCondLst>
                              <p:cond delay="500"/>
                            </p:stCondLst>
                            <p:childTnLst>
                              <p:par>
                                <p:cTn id="125" nodeType="afterEffect" fill="hold" presetClass="entr" presetID="29">
                                  <p:stCondLst>
                                    <p:cond delay="500"/>
                                  </p:stCondLst>
                                  <p:childTnLst>
                                    <p:set>
                                      <p:cBhvr>
                                        <p:cTn id="126" dur="1" fill="hold">
                                          <p:stCondLst>
                                            <p:cond delay="0"/>
                                          </p:stCondLst>
                                        </p:cTn>
                                        <p:tgtEl>
                                          <p:spTgt spid="102"/>
                                        </p:tgtEl>
                                        <p:attrNameLst>
                                          <p:attrName>style.visibility</p:attrName>
                                        </p:attrNameLst>
                                      </p:cBhvr>
                                      <p:to>
                                        <p:strVal val="visible"/>
                                      </p:to>
                                    </p:set>
                                    <p:anim calcmode="lin" valueType="num">
                                      <p:cBhvr additive="repl">
                                        <p:cTn id="127" dur="500" fill="hold"/>
                                        <p:tgtEl>
                                          <p:spTgt spid="102"/>
                                        </p:tgtEl>
                                        <p:attrNameLst>
                                          <p:attrName>ppt_x</p:attrName>
                                        </p:attrNameLst>
                                      </p:cBhvr>
                                      <p:tavLst>
                                        <p:tav tm="0">
                                          <p:val>
                                            <p:strVal val="#ppt_x-.2"/>
                                          </p:val>
                                        </p:tav>
                                        <p:tav tm="100000">
                                          <p:val>
                                            <p:strVal val="#ppt_x"/>
                                          </p:val>
                                        </p:tav>
                                      </p:tavLst>
                                    </p:anim>
                                    <p:anim calcmode="lin" valueType="num">
                                      <p:cBhvr additive="repl">
                                        <p:cTn id="128" dur="500" fill="hold"/>
                                        <p:tgtEl>
                                          <p:spTgt spid="102"/>
                                        </p:tgtEl>
                                        <p:attrNameLst>
                                          <p:attrName>ppt_y</p:attrName>
                                        </p:attrNameLst>
                                      </p:cBhvr>
                                      <p:tavLst>
                                        <p:tav tm="0">
                                          <p:val>
                                            <p:strVal val="#ppt_y"/>
                                          </p:val>
                                        </p:tav>
                                        <p:tav tm="100000">
                                          <p:val>
                                            <p:strVal val="#ppt_y"/>
                                          </p:val>
                                        </p:tav>
                                      </p:tavLst>
                                    </p:anim>
                                    <p:animEffect filter="wipe(right)" transition="in">
                                      <p:cBhvr additive="repl">
                                        <p:cTn id="129" dur="500"/>
                                        <p:tgtEl>
                                          <p:spTgt spid="102"/>
                                        </p:tgtEl>
                                      </p:cBhvr>
                                    </p:animEffect>
                                  </p:childTnLst>
                                </p:cTn>
                              </p:par>
                            </p:childTnLst>
                          </p:cTn>
                        </p:par>
                        <p:par>
                          <p:cTn id="130" fill="hold">
                            <p:stCondLst>
                              <p:cond delay="1500"/>
                            </p:stCondLst>
                            <p:childTnLst>
                              <p:par>
                                <p:cTn id="131" nodeType="afterEffect" fill="hold" presetClass="entr" presetID="29">
                                  <p:stCondLst>
                                    <p:cond delay="500"/>
                                  </p:stCondLst>
                                  <p:childTnLst>
                                    <p:set>
                                      <p:cBhvr>
                                        <p:cTn id="132" dur="1" fill="hold">
                                          <p:stCondLst>
                                            <p:cond delay="0"/>
                                          </p:stCondLst>
                                        </p:cTn>
                                        <p:tgtEl>
                                          <p:spTgt spid="100"/>
                                        </p:tgtEl>
                                        <p:attrNameLst>
                                          <p:attrName>style.visibility</p:attrName>
                                        </p:attrNameLst>
                                      </p:cBhvr>
                                      <p:to>
                                        <p:strVal val="visible"/>
                                      </p:to>
                                    </p:set>
                                    <p:anim calcmode="lin" valueType="num">
                                      <p:cBhvr additive="repl">
                                        <p:cTn id="133" dur="500" fill="hold"/>
                                        <p:tgtEl>
                                          <p:spTgt spid="100"/>
                                        </p:tgtEl>
                                        <p:attrNameLst>
                                          <p:attrName>ppt_x</p:attrName>
                                        </p:attrNameLst>
                                      </p:cBhvr>
                                      <p:tavLst>
                                        <p:tav tm="0">
                                          <p:val>
                                            <p:strVal val="#ppt_x-.2"/>
                                          </p:val>
                                        </p:tav>
                                        <p:tav tm="100000">
                                          <p:val>
                                            <p:strVal val="#ppt_x"/>
                                          </p:val>
                                        </p:tav>
                                      </p:tavLst>
                                    </p:anim>
                                    <p:anim calcmode="lin" valueType="num">
                                      <p:cBhvr additive="repl">
                                        <p:cTn id="134" dur="500" fill="hold"/>
                                        <p:tgtEl>
                                          <p:spTgt spid="100"/>
                                        </p:tgtEl>
                                        <p:attrNameLst>
                                          <p:attrName>ppt_y</p:attrName>
                                        </p:attrNameLst>
                                      </p:cBhvr>
                                      <p:tavLst>
                                        <p:tav tm="0">
                                          <p:val>
                                            <p:strVal val="#ppt_y"/>
                                          </p:val>
                                        </p:tav>
                                        <p:tav tm="100000">
                                          <p:val>
                                            <p:strVal val="#ppt_y"/>
                                          </p:val>
                                        </p:tav>
                                      </p:tavLst>
                                    </p:anim>
                                    <p:animEffect filter="wipe(right)" transition="in">
                                      <p:cBhvr additive="repl">
                                        <p:cTn id="135" dur="500"/>
                                        <p:tgtEl>
                                          <p:spTgt spid="100"/>
                                        </p:tgtEl>
                                      </p:cBhvr>
                                    </p:animEffect>
                                  </p:childTnLst>
                                </p:cTn>
                              </p:par>
                            </p:childTnLst>
                          </p:cTn>
                        </p:par>
                      </p:childTnLst>
                    </p:cTn>
                  </p:par>
                  <p:par>
                    <p:cTn id="136" fill="hold">
                      <p:stCondLst>
                        <p:cond delay="indefinite"/>
                      </p:stCondLst>
                      <p:childTnLst>
                        <p:par>
                          <p:cTn id="137" fill="hold">
                            <p:stCondLst>
                              <p:cond delay="0"/>
                            </p:stCondLst>
                            <p:childTnLst>
                              <p:par>
                                <p:cTn id="138" nodeType="clickEffect" fill="hold" presetClass="entr" presetID="29">
                                  <p:stCondLst>
                                    <p:cond delay="0"/>
                                  </p:stCondLst>
                                  <p:childTnLst>
                                    <p:set>
                                      <p:cBhvr>
                                        <p:cTn id="139" dur="1" fill="hold">
                                          <p:stCondLst>
                                            <p:cond delay="0"/>
                                          </p:stCondLst>
                                        </p:cTn>
                                        <p:tgtEl>
                                          <p:spTgt spid="104"/>
                                        </p:tgtEl>
                                        <p:attrNameLst>
                                          <p:attrName>style.visibility</p:attrName>
                                        </p:attrNameLst>
                                      </p:cBhvr>
                                      <p:to>
                                        <p:strVal val="visible"/>
                                      </p:to>
                                    </p:set>
                                    <p:anim calcmode="lin" valueType="num">
                                      <p:cBhvr additive="repl">
                                        <p:cTn id="140" dur="500" fill="hold"/>
                                        <p:tgtEl>
                                          <p:spTgt spid="104"/>
                                        </p:tgtEl>
                                        <p:attrNameLst>
                                          <p:attrName>ppt_x</p:attrName>
                                        </p:attrNameLst>
                                      </p:cBhvr>
                                      <p:tavLst>
                                        <p:tav tm="0">
                                          <p:val>
                                            <p:strVal val="#ppt_x-.2"/>
                                          </p:val>
                                        </p:tav>
                                        <p:tav tm="100000">
                                          <p:val>
                                            <p:strVal val="#ppt_x"/>
                                          </p:val>
                                        </p:tav>
                                      </p:tavLst>
                                    </p:anim>
                                    <p:anim calcmode="lin" valueType="num">
                                      <p:cBhvr additive="repl">
                                        <p:cTn id="141" dur="500" fill="hold"/>
                                        <p:tgtEl>
                                          <p:spTgt spid="104"/>
                                        </p:tgtEl>
                                        <p:attrNameLst>
                                          <p:attrName>ppt_y</p:attrName>
                                        </p:attrNameLst>
                                      </p:cBhvr>
                                      <p:tavLst>
                                        <p:tav tm="0">
                                          <p:val>
                                            <p:strVal val="#ppt_y"/>
                                          </p:val>
                                        </p:tav>
                                        <p:tav tm="100000">
                                          <p:val>
                                            <p:strVal val="#ppt_y"/>
                                          </p:val>
                                        </p:tav>
                                      </p:tavLst>
                                    </p:anim>
                                    <p:animEffect filter="wipe(right)" transition="in">
                                      <p:cBhvr additive="repl">
                                        <p:cTn id="142" dur="500"/>
                                        <p:tgtEl>
                                          <p:spTgt spid="104"/>
                                        </p:tgtEl>
                                      </p:cBhvr>
                                    </p:animEffect>
                                  </p:childTnLst>
                                </p:cTn>
                              </p:par>
                            </p:childTnLst>
                          </p:cTn>
                        </p:par>
                        <p:par>
                          <p:cTn id="143" fill="hold">
                            <p:stCondLst>
                              <p:cond delay="500"/>
                            </p:stCondLst>
                            <p:childTnLst>
                              <p:par>
                                <p:cTn id="144" nodeType="afterEffect" fill="hold" presetClass="entr" presetID="29">
                                  <p:stCondLst>
                                    <p:cond delay="500"/>
                                  </p:stCondLst>
                                  <p:childTnLst>
                                    <p:set>
                                      <p:cBhvr>
                                        <p:cTn id="145" dur="1" fill="hold">
                                          <p:stCondLst>
                                            <p:cond delay="0"/>
                                          </p:stCondLst>
                                        </p:cTn>
                                        <p:tgtEl>
                                          <p:spTgt spid="105"/>
                                        </p:tgtEl>
                                        <p:attrNameLst>
                                          <p:attrName>style.visibility</p:attrName>
                                        </p:attrNameLst>
                                      </p:cBhvr>
                                      <p:to>
                                        <p:strVal val="visible"/>
                                      </p:to>
                                    </p:set>
                                    <p:anim calcmode="lin" valueType="num">
                                      <p:cBhvr additive="repl">
                                        <p:cTn id="146" dur="500" fill="hold"/>
                                        <p:tgtEl>
                                          <p:spTgt spid="105"/>
                                        </p:tgtEl>
                                        <p:attrNameLst>
                                          <p:attrName>ppt_x</p:attrName>
                                        </p:attrNameLst>
                                      </p:cBhvr>
                                      <p:tavLst>
                                        <p:tav tm="0">
                                          <p:val>
                                            <p:strVal val="#ppt_x-.2"/>
                                          </p:val>
                                        </p:tav>
                                        <p:tav tm="100000">
                                          <p:val>
                                            <p:strVal val="#ppt_x"/>
                                          </p:val>
                                        </p:tav>
                                      </p:tavLst>
                                    </p:anim>
                                    <p:anim calcmode="lin" valueType="num">
                                      <p:cBhvr additive="repl">
                                        <p:cTn id="147" dur="500" fill="hold"/>
                                        <p:tgtEl>
                                          <p:spTgt spid="105"/>
                                        </p:tgtEl>
                                        <p:attrNameLst>
                                          <p:attrName>ppt_y</p:attrName>
                                        </p:attrNameLst>
                                      </p:cBhvr>
                                      <p:tavLst>
                                        <p:tav tm="0">
                                          <p:val>
                                            <p:strVal val="#ppt_y"/>
                                          </p:val>
                                        </p:tav>
                                        <p:tav tm="100000">
                                          <p:val>
                                            <p:strVal val="#ppt_y"/>
                                          </p:val>
                                        </p:tav>
                                      </p:tavLst>
                                    </p:anim>
                                    <p:animEffect filter="wipe(right)" transition="in">
                                      <p:cBhvr additive="repl">
                                        <p:cTn id="148" dur="500"/>
                                        <p:tgtEl>
                                          <p:spTgt spid="105"/>
                                        </p:tgtEl>
                                      </p:cBhvr>
                                    </p:animEffect>
                                  </p:childTnLst>
                                </p:cTn>
                              </p:par>
                            </p:childTnLst>
                          </p:cTn>
                        </p:par>
                        <p:par>
                          <p:cTn id="149" fill="hold">
                            <p:stCondLst>
                              <p:cond delay="1500"/>
                            </p:stCondLst>
                            <p:childTnLst>
                              <p:par>
                                <p:cTn id="150" nodeType="afterEffect" fill="hold" presetClass="entr" presetID="29">
                                  <p:stCondLst>
                                    <p:cond delay="500"/>
                                  </p:stCondLst>
                                  <p:childTnLst>
                                    <p:set>
                                      <p:cBhvr>
                                        <p:cTn id="151" dur="1" fill="hold">
                                          <p:stCondLst>
                                            <p:cond delay="0"/>
                                          </p:stCondLst>
                                        </p:cTn>
                                        <p:tgtEl>
                                          <p:spTgt spid="103"/>
                                        </p:tgtEl>
                                        <p:attrNameLst>
                                          <p:attrName>style.visibility</p:attrName>
                                        </p:attrNameLst>
                                      </p:cBhvr>
                                      <p:to>
                                        <p:strVal val="visible"/>
                                      </p:to>
                                    </p:set>
                                    <p:anim calcmode="lin" valueType="num">
                                      <p:cBhvr additive="repl">
                                        <p:cTn id="152" dur="500" fill="hold"/>
                                        <p:tgtEl>
                                          <p:spTgt spid="103"/>
                                        </p:tgtEl>
                                        <p:attrNameLst>
                                          <p:attrName>ppt_x</p:attrName>
                                        </p:attrNameLst>
                                      </p:cBhvr>
                                      <p:tavLst>
                                        <p:tav tm="0">
                                          <p:val>
                                            <p:strVal val="#ppt_x-.2"/>
                                          </p:val>
                                        </p:tav>
                                        <p:tav tm="100000">
                                          <p:val>
                                            <p:strVal val="#ppt_x"/>
                                          </p:val>
                                        </p:tav>
                                      </p:tavLst>
                                    </p:anim>
                                    <p:anim calcmode="lin" valueType="num">
                                      <p:cBhvr additive="repl">
                                        <p:cTn id="153" dur="500" fill="hold"/>
                                        <p:tgtEl>
                                          <p:spTgt spid="103"/>
                                        </p:tgtEl>
                                        <p:attrNameLst>
                                          <p:attrName>ppt_y</p:attrName>
                                        </p:attrNameLst>
                                      </p:cBhvr>
                                      <p:tavLst>
                                        <p:tav tm="0">
                                          <p:val>
                                            <p:strVal val="#ppt_y"/>
                                          </p:val>
                                        </p:tav>
                                        <p:tav tm="100000">
                                          <p:val>
                                            <p:strVal val="#ppt_y"/>
                                          </p:val>
                                        </p:tav>
                                      </p:tavLst>
                                    </p:anim>
                                    <p:animEffect filter="wipe(right)" transition="in">
                                      <p:cBhvr additive="repl">
                                        <p:cTn id="154" dur="5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Τα έμβολα με τα εξαρτήματά τους</a:t>
            </a:r>
            <a:endParaRPr b="0" lang="en-US" sz="2300" spc="-1" strike="noStrike">
              <a:solidFill>
                <a:srgbClr val="000000"/>
              </a:solidFill>
              <a:latin typeface="Arial"/>
            </a:endParaRPr>
          </a:p>
        </p:txBody>
      </p:sp>
      <p:sp>
        <p:nvSpPr>
          <p:cNvPr id="107" name="8 - TextBox"/>
          <p:cNvSpPr/>
          <p:nvPr/>
        </p:nvSpPr>
        <p:spPr>
          <a:xfrm>
            <a:off x="323640" y="771480"/>
            <a:ext cx="7200360" cy="37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rgbClr val="000000"/>
                </a:solidFill>
                <a:latin typeface="Arial"/>
              </a:rPr>
              <a:t>Το έμβολο είναι ένα από τα πιο σημαντικά μέρη του κινητήρα.</a:t>
            </a:r>
            <a:endParaRPr b="0" lang="en-US" sz="1900" spc="-1" strike="noStrike">
              <a:solidFill>
                <a:srgbClr val="000000"/>
              </a:solidFill>
              <a:latin typeface="Arial"/>
            </a:endParaRPr>
          </a:p>
        </p:txBody>
      </p:sp>
      <p:pic>
        <p:nvPicPr>
          <p:cNvPr id="108" name="Picture 2" descr="High Compression DOHC Pistons 84.4mm - (SKU 56-0604) - Click Image to Close"/>
          <p:cNvPicPr/>
          <p:nvPr/>
        </p:nvPicPr>
        <p:blipFill>
          <a:blip r:embed="rId1"/>
          <a:stretch/>
        </p:blipFill>
        <p:spPr>
          <a:xfrm>
            <a:off x="322200" y="3201480"/>
            <a:ext cx="3600000" cy="1413720"/>
          </a:xfrm>
          <a:prstGeom prst="rect">
            <a:avLst/>
          </a:prstGeom>
          <a:ln w="0">
            <a:noFill/>
          </a:ln>
        </p:spPr>
      </p:pic>
      <p:pic>
        <p:nvPicPr>
          <p:cNvPr id="109" name="Picture 1" descr=""/>
          <p:cNvPicPr/>
          <p:nvPr/>
        </p:nvPicPr>
        <p:blipFill>
          <a:blip r:embed="rId2"/>
          <a:stretch/>
        </p:blipFill>
        <p:spPr>
          <a:xfrm>
            <a:off x="7020360" y="627480"/>
            <a:ext cx="1685880" cy="1976760"/>
          </a:xfrm>
          <a:prstGeom prst="rect">
            <a:avLst/>
          </a:prstGeom>
          <a:ln w="9525">
            <a:noFill/>
          </a:ln>
        </p:spPr>
      </p:pic>
      <p:sp>
        <p:nvSpPr>
          <p:cNvPr id="110" name="7 - TextBox"/>
          <p:cNvSpPr/>
          <p:nvPr/>
        </p:nvSpPr>
        <p:spPr>
          <a:xfrm>
            <a:off x="323640" y="1347480"/>
            <a:ext cx="6264360" cy="37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rgbClr val="000000"/>
                </a:solidFill>
                <a:latin typeface="Arial"/>
              </a:rPr>
              <a:t>Εκτίθεται σε πολύ υψηλές θερμοκρασίες …</a:t>
            </a:r>
            <a:endParaRPr b="0" lang="en-US" sz="1900" spc="-1" strike="noStrike">
              <a:solidFill>
                <a:srgbClr val="000000"/>
              </a:solidFill>
              <a:latin typeface="Arial"/>
            </a:endParaRPr>
          </a:p>
        </p:txBody>
      </p:sp>
      <p:sp>
        <p:nvSpPr>
          <p:cNvPr id="111" name="9 - TextBox"/>
          <p:cNvSpPr/>
          <p:nvPr/>
        </p:nvSpPr>
        <p:spPr>
          <a:xfrm>
            <a:off x="467640" y="1851840"/>
            <a:ext cx="6048360" cy="9579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900" spc="-1" strike="noStrike">
                <a:solidFill>
                  <a:srgbClr val="000000"/>
                </a:solidFill>
                <a:latin typeface="Arial"/>
              </a:rPr>
              <a:t>Συγκεκριμένα, η κεφαλή του είναι εκτεθειμένη σε θερμοκρασίες που φτάνουν συνήθως από 2.000 °C έως 2.500 °C και δέχεται μεγάλες καταπονήσεις.</a:t>
            </a:r>
            <a:endParaRPr b="0" lang="en-US" sz="1900" spc="-1" strike="noStrike">
              <a:solidFill>
                <a:srgbClr val="000000"/>
              </a:solidFill>
              <a:latin typeface="Arial"/>
            </a:endParaRPr>
          </a:p>
        </p:txBody>
      </p:sp>
      <p:sp>
        <p:nvSpPr>
          <p:cNvPr id="112" name="10 - TextBox"/>
          <p:cNvSpPr/>
          <p:nvPr/>
        </p:nvSpPr>
        <p:spPr>
          <a:xfrm>
            <a:off x="4140000" y="3291840"/>
            <a:ext cx="4752000" cy="1247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rgbClr val="000000"/>
                </a:solidFill>
                <a:latin typeface="Calibri"/>
              </a:rPr>
              <a:t>Επίσης, το έμβολο είναι αυτό που δημιουργεί την απαραίτητη υποπίεση για την εισαγωγή του μίγματος στο θάλαμο καύσης και απωθεί τα καυσαέρια για να καθαρίσει ο κύλινδρος.</a:t>
            </a:r>
            <a:endParaRPr b="0" lang="en-US" sz="1900" spc="-1" strike="noStrike">
              <a:solidFill>
                <a:srgbClr val="000000"/>
              </a:solidFill>
              <a:latin typeface="Arial"/>
            </a:endParaRPr>
          </a:p>
        </p:txBody>
      </p:sp>
    </p:spTree>
  </p:cSld>
  <p:transition>
    <p:pull dir="rd"/>
  </p:transition>
  <p:timing>
    <p:tnLst>
      <p:par>
        <p:cTn id="155" dur="indefinite" restart="never" nodeType="tmRoot">
          <p:childTnLst>
            <p:seq>
              <p:cTn id="156" dur="indefinite" nodeType="mainSeq">
                <p:childTnLst>
                  <p:par>
                    <p:cTn id="157" fill="hold">
                      <p:stCondLst>
                        <p:cond delay="indefinite"/>
                      </p:stCondLst>
                      <p:childTnLst>
                        <p:par>
                          <p:cTn id="158" fill="hold">
                            <p:stCondLst>
                              <p:cond delay="0"/>
                            </p:stCondLst>
                            <p:childTnLst>
                              <p:par>
                                <p:cTn id="159" nodeType="clickEffect" fill="hold" presetClass="entr" presetID="4" presetSubtype="16">
                                  <p:stCondLst>
                                    <p:cond delay="0"/>
                                  </p:stCondLst>
                                  <p:childTnLst>
                                    <p:set>
                                      <p:cBhvr>
                                        <p:cTn id="160" dur="1" fill="hold">
                                          <p:stCondLst>
                                            <p:cond delay="0"/>
                                          </p:stCondLst>
                                        </p:cTn>
                                        <p:tgtEl>
                                          <p:spTgt spid="107">
                                            <p:txEl>
                                              <p:pRg st="0" end="0"/>
                                            </p:txEl>
                                          </p:spTgt>
                                        </p:tgtEl>
                                        <p:attrNameLst>
                                          <p:attrName>style.visibility</p:attrName>
                                        </p:attrNameLst>
                                      </p:cBhvr>
                                      <p:to>
                                        <p:strVal val="visible"/>
                                      </p:to>
                                    </p:set>
                                    <p:animEffect filter="box(in)" transition="in">
                                      <p:cBhvr additive="repl">
                                        <p:cTn id="161" dur="500"/>
                                        <p:tgtEl>
                                          <p:spTgt spid="107">
                                            <p:txEl>
                                              <p:pRg st="0" end="0"/>
                                            </p:txEl>
                                          </p:spTgt>
                                        </p:tgtEl>
                                      </p:cBhvr>
                                    </p:animEffect>
                                  </p:childTnLst>
                                </p:cTn>
                              </p:par>
                            </p:childTnLst>
                          </p:cTn>
                        </p:par>
                        <p:par>
                          <p:cTn id="162" fill="hold">
                            <p:stCondLst>
                              <p:cond delay="500"/>
                            </p:stCondLst>
                            <p:childTnLst>
                              <p:par>
                                <p:cTn id="163" nodeType="afterEffect" fill="hold" presetClass="entr" presetID="5" presetSubtype="10">
                                  <p:stCondLst>
                                    <p:cond delay="500"/>
                                  </p:stCondLst>
                                  <p:childTnLst>
                                    <p:set>
                                      <p:cBhvr>
                                        <p:cTn id="164" dur="1" fill="hold">
                                          <p:stCondLst>
                                            <p:cond delay="0"/>
                                          </p:stCondLst>
                                        </p:cTn>
                                        <p:tgtEl>
                                          <p:spTgt spid="109"/>
                                        </p:tgtEl>
                                        <p:attrNameLst>
                                          <p:attrName>style.visibility</p:attrName>
                                        </p:attrNameLst>
                                      </p:cBhvr>
                                      <p:to>
                                        <p:strVal val="visible"/>
                                      </p:to>
                                    </p:set>
                                    <p:animEffect filter="checkerboard(across)" transition="in">
                                      <p:cBhvr additive="repl">
                                        <p:cTn id="165" dur="500"/>
                                        <p:tgtEl>
                                          <p:spTgt spid="109"/>
                                        </p:tgtEl>
                                      </p:cBhvr>
                                    </p:animEffect>
                                  </p:childTnLst>
                                </p:cTn>
                              </p:par>
                            </p:childTnLst>
                          </p:cTn>
                        </p:par>
                      </p:childTnLst>
                    </p:cTn>
                  </p:par>
                  <p:par>
                    <p:cTn id="166" fill="hold">
                      <p:stCondLst>
                        <p:cond delay="indefinite"/>
                      </p:stCondLst>
                      <p:childTnLst>
                        <p:par>
                          <p:cTn id="167" fill="hold">
                            <p:stCondLst>
                              <p:cond delay="0"/>
                            </p:stCondLst>
                            <p:childTnLst>
                              <p:par>
                                <p:cTn id="168" nodeType="clickEffect" fill="hold" presetClass="entr" presetID="29">
                                  <p:stCondLst>
                                    <p:cond delay="0"/>
                                  </p:stCondLst>
                                  <p:childTnLst>
                                    <p:set>
                                      <p:cBhvr>
                                        <p:cTn id="169" dur="1" fill="hold">
                                          <p:stCondLst>
                                            <p:cond delay="0"/>
                                          </p:stCondLst>
                                        </p:cTn>
                                        <p:tgtEl>
                                          <p:spTgt spid="110"/>
                                        </p:tgtEl>
                                        <p:attrNameLst>
                                          <p:attrName>style.visibility</p:attrName>
                                        </p:attrNameLst>
                                      </p:cBhvr>
                                      <p:to>
                                        <p:strVal val="visible"/>
                                      </p:to>
                                    </p:set>
                                    <p:anim calcmode="lin" valueType="num">
                                      <p:cBhvr additive="repl">
                                        <p:cTn id="170" dur="500" fill="hold"/>
                                        <p:tgtEl>
                                          <p:spTgt spid="110"/>
                                        </p:tgtEl>
                                        <p:attrNameLst>
                                          <p:attrName>ppt_x</p:attrName>
                                        </p:attrNameLst>
                                      </p:cBhvr>
                                      <p:tavLst>
                                        <p:tav tm="0">
                                          <p:val>
                                            <p:strVal val="#ppt_x-.2"/>
                                          </p:val>
                                        </p:tav>
                                        <p:tav tm="100000">
                                          <p:val>
                                            <p:strVal val="#ppt_x"/>
                                          </p:val>
                                        </p:tav>
                                      </p:tavLst>
                                    </p:anim>
                                    <p:anim calcmode="lin" valueType="num">
                                      <p:cBhvr additive="repl">
                                        <p:cTn id="171" dur="500" fill="hold"/>
                                        <p:tgtEl>
                                          <p:spTgt spid="110"/>
                                        </p:tgtEl>
                                        <p:attrNameLst>
                                          <p:attrName>ppt_y</p:attrName>
                                        </p:attrNameLst>
                                      </p:cBhvr>
                                      <p:tavLst>
                                        <p:tav tm="0">
                                          <p:val>
                                            <p:strVal val="#ppt_y"/>
                                          </p:val>
                                        </p:tav>
                                        <p:tav tm="100000">
                                          <p:val>
                                            <p:strVal val="#ppt_y"/>
                                          </p:val>
                                        </p:tav>
                                      </p:tavLst>
                                    </p:anim>
                                    <p:animEffect filter="wipe(right)" transition="in">
                                      <p:cBhvr additive="repl">
                                        <p:cTn id="172" dur="500"/>
                                        <p:tgtEl>
                                          <p:spTgt spid="110"/>
                                        </p:tgtEl>
                                      </p:cBhvr>
                                    </p:animEffect>
                                  </p:childTnLst>
                                </p:cTn>
                              </p:par>
                            </p:childTnLst>
                          </p:cTn>
                        </p:par>
                      </p:childTnLst>
                    </p:cTn>
                  </p:par>
                  <p:par>
                    <p:cTn id="173" fill="hold">
                      <p:stCondLst>
                        <p:cond delay="indefinite"/>
                      </p:stCondLst>
                      <p:childTnLst>
                        <p:par>
                          <p:cTn id="174" fill="hold">
                            <p:stCondLst>
                              <p:cond delay="0"/>
                            </p:stCondLst>
                            <p:childTnLst>
                              <p:par>
                                <p:cTn id="175" nodeType="clickEffect" fill="hold" presetClass="entr" presetID="4" presetSubtype="16">
                                  <p:stCondLst>
                                    <p:cond delay="0"/>
                                  </p:stCondLst>
                                  <p:childTnLst>
                                    <p:set>
                                      <p:cBhvr>
                                        <p:cTn id="176" dur="1" fill="hold">
                                          <p:stCondLst>
                                            <p:cond delay="0"/>
                                          </p:stCondLst>
                                        </p:cTn>
                                        <p:tgtEl>
                                          <p:spTgt spid="111"/>
                                        </p:tgtEl>
                                        <p:attrNameLst>
                                          <p:attrName>style.visibility</p:attrName>
                                        </p:attrNameLst>
                                      </p:cBhvr>
                                      <p:to>
                                        <p:strVal val="visible"/>
                                      </p:to>
                                    </p:set>
                                    <p:animEffect filter="box(in)" transition="in">
                                      <p:cBhvr additive="repl">
                                        <p:cTn id="177" dur="500"/>
                                        <p:tgtEl>
                                          <p:spTgt spid="111"/>
                                        </p:tgtEl>
                                      </p:cBhvr>
                                    </p:animEffect>
                                  </p:childTnLst>
                                </p:cTn>
                              </p:par>
                            </p:childTnLst>
                          </p:cTn>
                        </p:par>
                      </p:childTnLst>
                    </p:cTn>
                  </p:par>
                  <p:par>
                    <p:cTn id="178" fill="hold">
                      <p:stCondLst>
                        <p:cond delay="indefinite"/>
                      </p:stCondLst>
                      <p:childTnLst>
                        <p:par>
                          <p:cTn id="179" fill="hold">
                            <p:stCondLst>
                              <p:cond delay="0"/>
                            </p:stCondLst>
                            <p:childTnLst>
                              <p:par>
                                <p:cTn id="180" nodeType="clickEffect" fill="hold" presetClass="entr" presetID="5" presetSubtype="10">
                                  <p:stCondLst>
                                    <p:cond delay="0"/>
                                  </p:stCondLst>
                                  <p:childTnLst>
                                    <p:set>
                                      <p:cBhvr>
                                        <p:cTn id="181" dur="1" fill="hold">
                                          <p:stCondLst>
                                            <p:cond delay="0"/>
                                          </p:stCondLst>
                                        </p:cTn>
                                        <p:tgtEl>
                                          <p:spTgt spid="108"/>
                                        </p:tgtEl>
                                        <p:attrNameLst>
                                          <p:attrName>style.visibility</p:attrName>
                                        </p:attrNameLst>
                                      </p:cBhvr>
                                      <p:to>
                                        <p:strVal val="visible"/>
                                      </p:to>
                                    </p:set>
                                    <p:animEffect filter="checkerboard(across)" transition="in">
                                      <p:cBhvr additive="repl">
                                        <p:cTn id="182" dur="500"/>
                                        <p:tgtEl>
                                          <p:spTgt spid="108"/>
                                        </p:tgtEl>
                                      </p:cBhvr>
                                    </p:animEffect>
                                  </p:childTnLst>
                                </p:cTn>
                              </p:par>
                              <p:par>
                                <p:cTn id="183" nodeType="withEffect" fill="hold" presetClass="entr" presetID="5" presetSubtype="10">
                                  <p:stCondLst>
                                    <p:cond delay="0"/>
                                  </p:stCondLst>
                                  <p:childTnLst>
                                    <p:set>
                                      <p:cBhvr>
                                        <p:cTn id="184" dur="1" fill="hold">
                                          <p:stCondLst>
                                            <p:cond delay="0"/>
                                          </p:stCondLst>
                                        </p:cTn>
                                        <p:tgtEl>
                                          <p:spTgt spid="112"/>
                                        </p:tgtEl>
                                        <p:attrNameLst>
                                          <p:attrName>style.visibility</p:attrName>
                                        </p:attrNameLst>
                                      </p:cBhvr>
                                      <p:to>
                                        <p:strVal val="visible"/>
                                      </p:to>
                                    </p:set>
                                    <p:animEffect filter="checkerboard(across)" transition="in">
                                      <p:cBhvr additive="repl">
                                        <p:cTn id="185" dur="5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Τα έμβολα με τα εξαρτήματά τους</a:t>
            </a:r>
            <a:endParaRPr b="0" lang="en-US" sz="2300" spc="-1" strike="noStrike">
              <a:solidFill>
                <a:srgbClr val="000000"/>
              </a:solidFill>
              <a:latin typeface="Arial"/>
            </a:endParaRPr>
          </a:p>
        </p:txBody>
      </p:sp>
      <p:sp>
        <p:nvSpPr>
          <p:cNvPr id="114" name="8 - TextBox"/>
          <p:cNvSpPr/>
          <p:nvPr/>
        </p:nvSpPr>
        <p:spPr>
          <a:xfrm>
            <a:off x="539640" y="483480"/>
            <a:ext cx="6984360" cy="37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rgbClr val="000000"/>
                </a:solidFill>
                <a:latin typeface="Arial"/>
              </a:rPr>
              <a:t>Τα βασικά μέρη του εμβόλου:</a:t>
            </a:r>
            <a:endParaRPr b="0" lang="en-US" sz="1900" spc="-1" strike="noStrike">
              <a:solidFill>
                <a:srgbClr val="000000"/>
              </a:solidFill>
              <a:latin typeface="Arial"/>
            </a:endParaRPr>
          </a:p>
        </p:txBody>
      </p:sp>
      <p:sp>
        <p:nvSpPr>
          <p:cNvPr id="115" name="10 - TextBox"/>
          <p:cNvSpPr/>
          <p:nvPr/>
        </p:nvSpPr>
        <p:spPr>
          <a:xfrm>
            <a:off x="4860000" y="894240"/>
            <a:ext cx="4032000" cy="1186920"/>
          </a:xfrm>
          <a:prstGeom prst="rect">
            <a:avLst/>
          </a:prstGeom>
          <a:solidFill>
            <a:srgbClr val="ffffff"/>
          </a:solidFill>
          <a:ln>
            <a:solidFill>
              <a:srgbClr val="0f6fc6"/>
            </a:solidFill>
            <a:round/>
          </a:ln>
        </p:spPr>
        <p:style>
          <a:lnRef idx="2">
            <a:schemeClr val="accent1"/>
          </a:lnRef>
          <a:fillRef idx="1">
            <a:schemeClr val="lt1"/>
          </a:fillRef>
          <a:effectRef idx="0">
            <a:schemeClr val="accent1"/>
          </a:effectRef>
          <a:fontRef idx="minor"/>
        </p:style>
        <p:txBody>
          <a:bodyPr lIns="90000" rIns="90000" tIns="45000" bIns="45000" anchor="t">
            <a:spAutoFit/>
          </a:bodyPr>
          <a:p>
            <a:pPr algn="ctr">
              <a:lnSpc>
                <a:spcPct val="100000"/>
              </a:lnSpc>
            </a:pPr>
            <a:r>
              <a:rPr b="0" lang="el-GR" sz="1800" spc="-1" strike="noStrike">
                <a:solidFill>
                  <a:schemeClr val="dk1"/>
                </a:solidFill>
                <a:latin typeface="Calibri"/>
              </a:rPr>
              <a:t>Το σχήμα της μπορεί να είναι επίπεδο αλλά και άλλης μορφής, όπως σφαιρικό, ημισφαιρικό, με διαμορφωμένο πάνω σ' αυτήν το θάλαμο καύσης κλπ.</a:t>
            </a:r>
            <a:endParaRPr b="0" lang="en-US" sz="1800" spc="-1" strike="noStrike">
              <a:solidFill>
                <a:srgbClr val="000000"/>
              </a:solidFill>
              <a:latin typeface="Arial"/>
            </a:endParaRPr>
          </a:p>
        </p:txBody>
      </p:sp>
      <p:pic>
        <p:nvPicPr>
          <p:cNvPr id="116" name="Picture 2" descr=""/>
          <p:cNvPicPr/>
          <p:nvPr/>
        </p:nvPicPr>
        <p:blipFill>
          <a:blip r:embed="rId1"/>
          <a:stretch/>
        </p:blipFill>
        <p:spPr>
          <a:xfrm>
            <a:off x="1331640" y="1427760"/>
            <a:ext cx="2276280" cy="2800080"/>
          </a:xfrm>
          <a:prstGeom prst="rect">
            <a:avLst/>
          </a:prstGeom>
          <a:ln w="9525">
            <a:noFill/>
          </a:ln>
        </p:spPr>
      </p:pic>
      <p:sp>
        <p:nvSpPr>
          <p:cNvPr id="117" name="11 - TextBox"/>
          <p:cNvSpPr/>
          <p:nvPr/>
        </p:nvSpPr>
        <p:spPr>
          <a:xfrm>
            <a:off x="251640" y="915480"/>
            <a:ext cx="1295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0000"/>
                </a:solidFill>
                <a:latin typeface="Calibri"/>
              </a:rPr>
              <a:t>Η κεφαλή </a:t>
            </a:r>
            <a:endParaRPr b="0" lang="en-US" sz="1800" spc="-1" strike="noStrike">
              <a:solidFill>
                <a:srgbClr val="000000"/>
              </a:solidFill>
              <a:latin typeface="Arial"/>
            </a:endParaRPr>
          </a:p>
        </p:txBody>
      </p:sp>
      <p:cxnSp>
        <p:nvCxnSpPr>
          <p:cNvPr id="118" name="13 - Ευθύγραμμο βέλος σύνδεσης"/>
          <p:cNvCxnSpPr/>
          <p:nvPr/>
        </p:nvCxnSpPr>
        <p:spPr>
          <a:xfrm>
            <a:off x="1259280" y="1203480"/>
            <a:ext cx="504720" cy="792360"/>
          </a:xfrm>
          <a:prstGeom prst="straightConnector1">
            <a:avLst/>
          </a:prstGeom>
          <a:ln w="12700">
            <a:solidFill>
              <a:srgbClr val="095294"/>
            </a:solidFill>
            <a:round/>
            <a:tailEnd len="med" type="triangle" w="med"/>
          </a:ln>
        </p:spPr>
      </p:cxnSp>
      <p:sp>
        <p:nvSpPr>
          <p:cNvPr id="119" name="15 - TextBox"/>
          <p:cNvSpPr/>
          <p:nvPr/>
        </p:nvSpPr>
        <p:spPr>
          <a:xfrm>
            <a:off x="2411640" y="915480"/>
            <a:ext cx="2376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0000"/>
                </a:solidFill>
                <a:latin typeface="Calibri"/>
              </a:rPr>
              <a:t>Η ζώνη των ελατηρίων</a:t>
            </a:r>
            <a:endParaRPr b="0" lang="en-US" sz="1800" spc="-1" strike="noStrike">
              <a:solidFill>
                <a:srgbClr val="000000"/>
              </a:solidFill>
              <a:latin typeface="Arial"/>
            </a:endParaRPr>
          </a:p>
        </p:txBody>
      </p:sp>
      <p:cxnSp>
        <p:nvCxnSpPr>
          <p:cNvPr id="120" name="17 - Ευθύγραμμο βέλος σύνδεσης"/>
          <p:cNvCxnSpPr/>
          <p:nvPr/>
        </p:nvCxnSpPr>
        <p:spPr>
          <a:xfrm flipH="1">
            <a:off x="3563640" y="1275480"/>
            <a:ext cx="576360" cy="936360"/>
          </a:xfrm>
          <a:prstGeom prst="straightConnector1">
            <a:avLst/>
          </a:prstGeom>
          <a:ln w="12700">
            <a:solidFill>
              <a:srgbClr val="095294"/>
            </a:solidFill>
            <a:round/>
            <a:tailEnd len="med" type="triangle" w="med"/>
          </a:ln>
        </p:spPr>
      </p:cxnSp>
      <p:sp>
        <p:nvSpPr>
          <p:cNvPr id="121" name="19 - TextBox"/>
          <p:cNvSpPr/>
          <p:nvPr/>
        </p:nvSpPr>
        <p:spPr>
          <a:xfrm>
            <a:off x="251640" y="4443840"/>
            <a:ext cx="2376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0000"/>
                </a:solidFill>
                <a:latin typeface="Calibri"/>
              </a:rPr>
              <a:t>Τα έδρανα του πείρου</a:t>
            </a:r>
            <a:endParaRPr b="0" lang="en-US" sz="1800" spc="-1" strike="noStrike">
              <a:solidFill>
                <a:srgbClr val="000000"/>
              </a:solidFill>
              <a:latin typeface="Arial"/>
            </a:endParaRPr>
          </a:p>
        </p:txBody>
      </p:sp>
      <p:sp>
        <p:nvSpPr>
          <p:cNvPr id="122" name="20 - TextBox"/>
          <p:cNvSpPr/>
          <p:nvPr/>
        </p:nvSpPr>
        <p:spPr>
          <a:xfrm>
            <a:off x="2843640" y="4443840"/>
            <a:ext cx="2376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0000"/>
                </a:solidFill>
                <a:latin typeface="Calibri"/>
              </a:rPr>
              <a:t>Η ποδιά του εμβόλου</a:t>
            </a:r>
            <a:endParaRPr b="0" lang="en-US" sz="1800" spc="-1" strike="noStrike">
              <a:solidFill>
                <a:srgbClr val="000000"/>
              </a:solidFill>
              <a:latin typeface="Arial"/>
            </a:endParaRPr>
          </a:p>
        </p:txBody>
      </p:sp>
      <p:cxnSp>
        <p:nvCxnSpPr>
          <p:cNvPr id="123" name="22 - Ευθύγραμμο βέλος σύνδεσης"/>
          <p:cNvCxnSpPr/>
          <p:nvPr/>
        </p:nvCxnSpPr>
        <p:spPr>
          <a:xfrm flipV="1">
            <a:off x="971280" y="3003480"/>
            <a:ext cx="1152720" cy="1512720"/>
          </a:xfrm>
          <a:prstGeom prst="straightConnector1">
            <a:avLst/>
          </a:prstGeom>
          <a:ln w="12700">
            <a:solidFill>
              <a:srgbClr val="095294"/>
            </a:solidFill>
            <a:round/>
            <a:tailEnd len="med" type="triangle" w="med"/>
          </a:ln>
        </p:spPr>
      </p:cxnSp>
      <p:cxnSp>
        <p:nvCxnSpPr>
          <p:cNvPr id="124" name="24 - Ευθύγραμμο βέλος σύνδεσης"/>
          <p:cNvCxnSpPr/>
          <p:nvPr/>
        </p:nvCxnSpPr>
        <p:spPr>
          <a:xfrm flipH="1" flipV="1">
            <a:off x="2915640" y="3435840"/>
            <a:ext cx="1296360" cy="1080360"/>
          </a:xfrm>
          <a:prstGeom prst="straightConnector1">
            <a:avLst/>
          </a:prstGeom>
          <a:ln w="12700">
            <a:solidFill>
              <a:srgbClr val="095294"/>
            </a:solidFill>
            <a:round/>
            <a:tailEnd len="med" type="triangle" w="med"/>
          </a:ln>
        </p:spPr>
      </p:cxnSp>
      <p:sp>
        <p:nvSpPr>
          <p:cNvPr id="125" name="25 - TextBox"/>
          <p:cNvSpPr/>
          <p:nvPr/>
        </p:nvSpPr>
        <p:spPr>
          <a:xfrm>
            <a:off x="4860000" y="2368440"/>
            <a:ext cx="4032000" cy="912600"/>
          </a:xfrm>
          <a:prstGeom prst="rect">
            <a:avLst/>
          </a:prstGeom>
          <a:solidFill>
            <a:srgbClr val="ffffff"/>
          </a:solidFill>
          <a:ln>
            <a:solidFill>
              <a:srgbClr val="0bd0d9"/>
            </a:solidFill>
            <a:round/>
          </a:ln>
        </p:spPr>
        <p:style>
          <a:lnRef idx="2">
            <a:schemeClr val="accent3"/>
          </a:lnRef>
          <a:fillRef idx="1">
            <a:schemeClr val="lt1"/>
          </a:fillRef>
          <a:effectRef idx="0">
            <a:schemeClr val="accent3"/>
          </a:effectRef>
          <a:fontRef idx="minor"/>
        </p:style>
        <p:txBody>
          <a:bodyPr lIns="90000" rIns="90000" tIns="45000" bIns="45000" anchor="t">
            <a:spAutoFit/>
          </a:bodyPr>
          <a:p>
            <a:pPr algn="ctr">
              <a:lnSpc>
                <a:spcPct val="100000"/>
              </a:lnSpc>
            </a:pPr>
            <a:r>
              <a:rPr b="0" lang="el-GR" sz="1800" spc="-1" strike="noStrike">
                <a:solidFill>
                  <a:schemeClr val="dk1"/>
                </a:solidFill>
                <a:latin typeface="Calibri"/>
              </a:rPr>
              <a:t>Στην ζώνη των ελατηρίων υπάρχουν οι αυλακώσεις - οδηγοί για την τοποθέτηση των ελατηρίων συμπίεσης και λαδιού.</a:t>
            </a:r>
            <a:endParaRPr b="0" lang="en-US" sz="1800" spc="-1" strike="noStrike">
              <a:solidFill>
                <a:srgbClr val="000000"/>
              </a:solidFill>
              <a:latin typeface="Arial"/>
            </a:endParaRPr>
          </a:p>
        </p:txBody>
      </p:sp>
      <p:sp>
        <p:nvSpPr>
          <p:cNvPr id="126" name="26 - TextBox"/>
          <p:cNvSpPr/>
          <p:nvPr/>
        </p:nvSpPr>
        <p:spPr>
          <a:xfrm>
            <a:off x="4860000" y="3581640"/>
            <a:ext cx="4032000" cy="638280"/>
          </a:xfrm>
          <a:prstGeom prst="rect">
            <a:avLst/>
          </a:prstGeom>
          <a:solidFill>
            <a:srgbClr val="ffffff"/>
          </a:solidFill>
          <a:ln>
            <a:solidFill>
              <a:srgbClr val="a5c249"/>
            </a:solidFill>
            <a:round/>
          </a:ln>
        </p:spPr>
        <p:style>
          <a:lnRef idx="2">
            <a:schemeClr val="accent6"/>
          </a:lnRef>
          <a:fillRef idx="1">
            <a:schemeClr val="lt1"/>
          </a:fillRef>
          <a:effectRef idx="0">
            <a:schemeClr val="accent6"/>
          </a:effectRef>
          <a:fontRef idx="minor"/>
        </p:style>
        <p:txBody>
          <a:bodyPr lIns="90000" rIns="90000" tIns="45000" bIns="45000" anchor="t">
            <a:spAutoFit/>
          </a:bodyPr>
          <a:p>
            <a:pPr algn="ctr">
              <a:lnSpc>
                <a:spcPct val="100000"/>
              </a:lnSpc>
            </a:pPr>
            <a:r>
              <a:rPr b="0" lang="el-GR" sz="1800" spc="-1" strike="noStrike">
                <a:solidFill>
                  <a:schemeClr val="dk1"/>
                </a:solidFill>
                <a:latin typeface="Calibri"/>
              </a:rPr>
              <a:t>Στα σημεία αυτά στερεώνεται ο πείρος που συνδέει το έμβολο με τη μπιέλα.</a:t>
            </a:r>
            <a:endParaRPr b="0" lang="en-US" sz="1800" spc="-1" strike="noStrike">
              <a:solidFill>
                <a:srgbClr val="000000"/>
              </a:solidFill>
              <a:latin typeface="Arial"/>
            </a:endParaRPr>
          </a:p>
        </p:txBody>
      </p:sp>
    </p:spTree>
  </p:cSld>
  <p:transition>
    <p:pull dir="rd"/>
  </p:transition>
  <p:timing>
    <p:tnLst>
      <p:par>
        <p:cTn id="186" dur="indefinite" restart="never" nodeType="tmRoot">
          <p:childTnLst>
            <p:seq>
              <p:cTn id="187" dur="indefinite" nodeType="mainSeq">
                <p:childTnLst>
                  <p:par>
                    <p:cTn id="188" fill="hold">
                      <p:stCondLst>
                        <p:cond delay="0"/>
                      </p:stCondLst>
                      <p:childTnLst>
                        <p:par>
                          <p:cTn id="189" fill="hold">
                            <p:stCondLst>
                              <p:cond delay="0"/>
                            </p:stCondLst>
                            <p:childTnLst>
                              <p:par>
                                <p:cTn id="190" nodeType="afterEffect" fill="hold" presetClass="entr" presetID="5" presetSubtype="10">
                                  <p:stCondLst>
                                    <p:cond delay="500"/>
                                  </p:stCondLst>
                                  <p:childTnLst>
                                    <p:set>
                                      <p:cBhvr>
                                        <p:cTn id="191" dur="1" fill="hold">
                                          <p:stCondLst>
                                            <p:cond delay="0"/>
                                          </p:stCondLst>
                                        </p:cTn>
                                        <p:tgtEl>
                                          <p:spTgt spid="116"/>
                                        </p:tgtEl>
                                        <p:attrNameLst>
                                          <p:attrName>style.visibility</p:attrName>
                                        </p:attrNameLst>
                                      </p:cBhvr>
                                      <p:to>
                                        <p:strVal val="visible"/>
                                      </p:to>
                                    </p:set>
                                    <p:animEffect filter="checkerboard(across)" transition="in">
                                      <p:cBhvr additive="repl">
                                        <p:cTn id="192" dur="500"/>
                                        <p:tgtEl>
                                          <p:spTgt spid="116"/>
                                        </p:tgtEl>
                                      </p:cBhvr>
                                    </p:animEffect>
                                  </p:childTnLst>
                                </p:cTn>
                              </p:par>
                            </p:childTnLst>
                          </p:cTn>
                        </p:par>
                      </p:childTnLst>
                    </p:cTn>
                  </p:par>
                  <p:par>
                    <p:cTn id="193" fill="hold">
                      <p:stCondLst>
                        <p:cond delay="indefinite"/>
                      </p:stCondLst>
                      <p:childTnLst>
                        <p:par>
                          <p:cTn id="194" fill="hold">
                            <p:stCondLst>
                              <p:cond delay="0"/>
                            </p:stCondLst>
                            <p:childTnLst>
                              <p:par>
                                <p:cTn id="195" nodeType="clickEffect" fill="hold" presetClass="entr" presetID="29">
                                  <p:stCondLst>
                                    <p:cond delay="0"/>
                                  </p:stCondLst>
                                  <p:childTnLst>
                                    <p:set>
                                      <p:cBhvr>
                                        <p:cTn id="196" dur="1" fill="hold">
                                          <p:stCondLst>
                                            <p:cond delay="0"/>
                                          </p:stCondLst>
                                        </p:cTn>
                                        <p:tgtEl>
                                          <p:spTgt spid="118"/>
                                        </p:tgtEl>
                                        <p:attrNameLst>
                                          <p:attrName>style.visibility</p:attrName>
                                        </p:attrNameLst>
                                      </p:cBhvr>
                                      <p:to>
                                        <p:strVal val="visible"/>
                                      </p:to>
                                    </p:set>
                                    <p:anim calcmode="lin" valueType="num">
                                      <p:cBhvr additive="repl">
                                        <p:cTn id="197" dur="500" fill="hold"/>
                                        <p:tgtEl>
                                          <p:spTgt spid="118"/>
                                        </p:tgtEl>
                                        <p:attrNameLst>
                                          <p:attrName>ppt_x</p:attrName>
                                        </p:attrNameLst>
                                      </p:cBhvr>
                                      <p:tavLst>
                                        <p:tav tm="0">
                                          <p:val>
                                            <p:strVal val="#ppt_x-.2"/>
                                          </p:val>
                                        </p:tav>
                                        <p:tav tm="100000">
                                          <p:val>
                                            <p:strVal val="#ppt_x"/>
                                          </p:val>
                                        </p:tav>
                                      </p:tavLst>
                                    </p:anim>
                                    <p:anim calcmode="lin" valueType="num">
                                      <p:cBhvr additive="repl">
                                        <p:cTn id="198" dur="500" fill="hold"/>
                                        <p:tgtEl>
                                          <p:spTgt spid="118"/>
                                        </p:tgtEl>
                                        <p:attrNameLst>
                                          <p:attrName>ppt_y</p:attrName>
                                        </p:attrNameLst>
                                      </p:cBhvr>
                                      <p:tavLst>
                                        <p:tav tm="0">
                                          <p:val>
                                            <p:strVal val="#ppt_y"/>
                                          </p:val>
                                        </p:tav>
                                        <p:tav tm="100000">
                                          <p:val>
                                            <p:strVal val="#ppt_y"/>
                                          </p:val>
                                        </p:tav>
                                      </p:tavLst>
                                    </p:anim>
                                    <p:animEffect filter="wipe(right)" transition="in">
                                      <p:cBhvr additive="repl">
                                        <p:cTn id="199" dur="500"/>
                                        <p:tgtEl>
                                          <p:spTgt spid="118"/>
                                        </p:tgtEl>
                                      </p:cBhvr>
                                    </p:animEffect>
                                  </p:childTnLst>
                                </p:cTn>
                              </p:par>
                              <p:par>
                                <p:cTn id="200" nodeType="withEffect" fill="hold" presetClass="entr" presetID="29">
                                  <p:stCondLst>
                                    <p:cond delay="0"/>
                                  </p:stCondLst>
                                  <p:childTnLst>
                                    <p:set>
                                      <p:cBhvr>
                                        <p:cTn id="201" dur="1" fill="hold">
                                          <p:stCondLst>
                                            <p:cond delay="0"/>
                                          </p:stCondLst>
                                        </p:cTn>
                                        <p:tgtEl>
                                          <p:spTgt spid="117"/>
                                        </p:tgtEl>
                                        <p:attrNameLst>
                                          <p:attrName>style.visibility</p:attrName>
                                        </p:attrNameLst>
                                      </p:cBhvr>
                                      <p:to>
                                        <p:strVal val="visible"/>
                                      </p:to>
                                    </p:set>
                                    <p:anim calcmode="lin" valueType="num">
                                      <p:cBhvr additive="repl">
                                        <p:cTn id="202" dur="500" fill="hold"/>
                                        <p:tgtEl>
                                          <p:spTgt spid="117"/>
                                        </p:tgtEl>
                                        <p:attrNameLst>
                                          <p:attrName>ppt_x</p:attrName>
                                        </p:attrNameLst>
                                      </p:cBhvr>
                                      <p:tavLst>
                                        <p:tav tm="0">
                                          <p:val>
                                            <p:strVal val="#ppt_x-.2"/>
                                          </p:val>
                                        </p:tav>
                                        <p:tav tm="100000">
                                          <p:val>
                                            <p:strVal val="#ppt_x"/>
                                          </p:val>
                                        </p:tav>
                                      </p:tavLst>
                                    </p:anim>
                                    <p:anim calcmode="lin" valueType="num">
                                      <p:cBhvr additive="repl">
                                        <p:cTn id="203" dur="500" fill="hold"/>
                                        <p:tgtEl>
                                          <p:spTgt spid="117"/>
                                        </p:tgtEl>
                                        <p:attrNameLst>
                                          <p:attrName>ppt_y</p:attrName>
                                        </p:attrNameLst>
                                      </p:cBhvr>
                                      <p:tavLst>
                                        <p:tav tm="0">
                                          <p:val>
                                            <p:strVal val="#ppt_y"/>
                                          </p:val>
                                        </p:tav>
                                        <p:tav tm="100000">
                                          <p:val>
                                            <p:strVal val="#ppt_y"/>
                                          </p:val>
                                        </p:tav>
                                      </p:tavLst>
                                    </p:anim>
                                    <p:animEffect filter="wipe(right)" transition="in">
                                      <p:cBhvr additive="repl">
                                        <p:cTn id="204" dur="500"/>
                                        <p:tgtEl>
                                          <p:spTgt spid="117"/>
                                        </p:tgtEl>
                                      </p:cBhvr>
                                    </p:animEffect>
                                  </p:childTnLst>
                                </p:cTn>
                              </p:par>
                            </p:childTnLst>
                          </p:cTn>
                        </p:par>
                      </p:childTnLst>
                    </p:cTn>
                  </p:par>
                  <p:par>
                    <p:cTn id="205" fill="hold">
                      <p:stCondLst>
                        <p:cond delay="indefinite"/>
                      </p:stCondLst>
                      <p:childTnLst>
                        <p:par>
                          <p:cTn id="206" fill="hold">
                            <p:stCondLst>
                              <p:cond delay="0"/>
                            </p:stCondLst>
                            <p:childTnLst>
                              <p:par>
                                <p:cTn id="207" nodeType="clickEffect" fill="hold" presetClass="entr" presetID="2" presetSubtype="2">
                                  <p:stCondLst>
                                    <p:cond delay="0"/>
                                  </p:stCondLst>
                                  <p:childTnLst>
                                    <p:set>
                                      <p:cBhvr>
                                        <p:cTn id="208" dur="1" fill="hold">
                                          <p:stCondLst>
                                            <p:cond delay="0"/>
                                          </p:stCondLst>
                                        </p:cTn>
                                        <p:tgtEl>
                                          <p:spTgt spid="115"/>
                                        </p:tgtEl>
                                        <p:attrNameLst>
                                          <p:attrName>style.visibility</p:attrName>
                                        </p:attrNameLst>
                                      </p:cBhvr>
                                      <p:to>
                                        <p:strVal val="visible"/>
                                      </p:to>
                                    </p:set>
                                    <p:anim calcmode="lin" valueType="num">
                                      <p:cBhvr additive="repl">
                                        <p:cTn id="209" dur="500" fill="hold"/>
                                        <p:tgtEl>
                                          <p:spTgt spid="115"/>
                                        </p:tgtEl>
                                        <p:attrNameLst>
                                          <p:attrName>ppt_x</p:attrName>
                                        </p:attrNameLst>
                                      </p:cBhvr>
                                      <p:tavLst>
                                        <p:tav tm="0">
                                          <p:val>
                                            <p:strVal val="1+#ppt_w/2"/>
                                          </p:val>
                                        </p:tav>
                                        <p:tav tm="100000">
                                          <p:val>
                                            <p:strVal val="#ppt_x"/>
                                          </p:val>
                                        </p:tav>
                                      </p:tavLst>
                                    </p:anim>
                                    <p:anim calcmode="lin" valueType="num">
                                      <p:cBhvr additive="repl">
                                        <p:cTn id="210" dur="500" fill="hold"/>
                                        <p:tgtEl>
                                          <p:spTgt spid="115"/>
                                        </p:tgtEl>
                                        <p:attrNameLst>
                                          <p:attrName>ppt_y</p:attrName>
                                        </p:attrNameLst>
                                      </p:cBhvr>
                                      <p:tavLst>
                                        <p:tav tm="0">
                                          <p:val>
                                            <p:strVal val="#ppt_y"/>
                                          </p:val>
                                        </p:tav>
                                        <p:tav tm="100000">
                                          <p:val>
                                            <p:strVal val="#ppt_y"/>
                                          </p:val>
                                        </p:tav>
                                      </p:tavLst>
                                    </p:anim>
                                  </p:childTnLst>
                                </p:cTn>
                              </p:par>
                            </p:childTnLst>
                          </p:cTn>
                        </p:par>
                      </p:childTnLst>
                    </p:cTn>
                  </p:par>
                  <p:par>
                    <p:cTn id="211" fill="hold">
                      <p:stCondLst>
                        <p:cond delay="indefinite"/>
                      </p:stCondLst>
                      <p:childTnLst>
                        <p:par>
                          <p:cTn id="212" fill="hold">
                            <p:stCondLst>
                              <p:cond delay="0"/>
                            </p:stCondLst>
                            <p:childTnLst>
                              <p:par>
                                <p:cTn id="213" nodeType="clickEffect" fill="hold" presetClass="entr" presetID="29">
                                  <p:stCondLst>
                                    <p:cond delay="0"/>
                                  </p:stCondLst>
                                  <p:childTnLst>
                                    <p:set>
                                      <p:cBhvr>
                                        <p:cTn id="214" dur="1" fill="hold">
                                          <p:stCondLst>
                                            <p:cond delay="0"/>
                                          </p:stCondLst>
                                        </p:cTn>
                                        <p:tgtEl>
                                          <p:spTgt spid="120"/>
                                        </p:tgtEl>
                                        <p:attrNameLst>
                                          <p:attrName>style.visibility</p:attrName>
                                        </p:attrNameLst>
                                      </p:cBhvr>
                                      <p:to>
                                        <p:strVal val="visible"/>
                                      </p:to>
                                    </p:set>
                                    <p:anim calcmode="lin" valueType="num">
                                      <p:cBhvr additive="repl">
                                        <p:cTn id="215" dur="1000" fill="hold"/>
                                        <p:tgtEl>
                                          <p:spTgt spid="120"/>
                                        </p:tgtEl>
                                        <p:attrNameLst>
                                          <p:attrName>ppt_x</p:attrName>
                                        </p:attrNameLst>
                                      </p:cBhvr>
                                      <p:tavLst>
                                        <p:tav tm="0">
                                          <p:val>
                                            <p:strVal val="#ppt_x-.2"/>
                                          </p:val>
                                        </p:tav>
                                        <p:tav tm="100000">
                                          <p:val>
                                            <p:strVal val="#ppt_x"/>
                                          </p:val>
                                        </p:tav>
                                      </p:tavLst>
                                    </p:anim>
                                    <p:anim calcmode="lin" valueType="num">
                                      <p:cBhvr additive="repl">
                                        <p:cTn id="216" dur="1000" fill="hold"/>
                                        <p:tgtEl>
                                          <p:spTgt spid="120"/>
                                        </p:tgtEl>
                                        <p:attrNameLst>
                                          <p:attrName>ppt_y</p:attrName>
                                        </p:attrNameLst>
                                      </p:cBhvr>
                                      <p:tavLst>
                                        <p:tav tm="0">
                                          <p:val>
                                            <p:strVal val="#ppt_y"/>
                                          </p:val>
                                        </p:tav>
                                        <p:tav tm="100000">
                                          <p:val>
                                            <p:strVal val="#ppt_y"/>
                                          </p:val>
                                        </p:tav>
                                      </p:tavLst>
                                    </p:anim>
                                    <p:animEffect filter="wipe(right)" transition="in">
                                      <p:cBhvr additive="repl">
                                        <p:cTn id="217" dur="1000"/>
                                        <p:tgtEl>
                                          <p:spTgt spid="120"/>
                                        </p:tgtEl>
                                      </p:cBhvr>
                                    </p:animEffect>
                                  </p:childTnLst>
                                </p:cTn>
                              </p:par>
                              <p:par>
                                <p:cTn id="218" nodeType="withEffect" fill="hold" presetClass="entr" presetID="29">
                                  <p:stCondLst>
                                    <p:cond delay="0"/>
                                  </p:stCondLst>
                                  <p:childTnLst>
                                    <p:set>
                                      <p:cBhvr>
                                        <p:cTn id="219" dur="1" fill="hold">
                                          <p:stCondLst>
                                            <p:cond delay="0"/>
                                          </p:stCondLst>
                                        </p:cTn>
                                        <p:tgtEl>
                                          <p:spTgt spid="119"/>
                                        </p:tgtEl>
                                        <p:attrNameLst>
                                          <p:attrName>style.visibility</p:attrName>
                                        </p:attrNameLst>
                                      </p:cBhvr>
                                      <p:to>
                                        <p:strVal val="visible"/>
                                      </p:to>
                                    </p:set>
                                    <p:anim calcmode="lin" valueType="num">
                                      <p:cBhvr additive="repl">
                                        <p:cTn id="220" dur="1000" fill="hold"/>
                                        <p:tgtEl>
                                          <p:spTgt spid="119"/>
                                        </p:tgtEl>
                                        <p:attrNameLst>
                                          <p:attrName>ppt_x</p:attrName>
                                        </p:attrNameLst>
                                      </p:cBhvr>
                                      <p:tavLst>
                                        <p:tav tm="0">
                                          <p:val>
                                            <p:strVal val="#ppt_x-.2"/>
                                          </p:val>
                                        </p:tav>
                                        <p:tav tm="100000">
                                          <p:val>
                                            <p:strVal val="#ppt_x"/>
                                          </p:val>
                                        </p:tav>
                                      </p:tavLst>
                                    </p:anim>
                                    <p:anim calcmode="lin" valueType="num">
                                      <p:cBhvr additive="repl">
                                        <p:cTn id="221" dur="1000" fill="hold"/>
                                        <p:tgtEl>
                                          <p:spTgt spid="119"/>
                                        </p:tgtEl>
                                        <p:attrNameLst>
                                          <p:attrName>ppt_y</p:attrName>
                                        </p:attrNameLst>
                                      </p:cBhvr>
                                      <p:tavLst>
                                        <p:tav tm="0">
                                          <p:val>
                                            <p:strVal val="#ppt_y"/>
                                          </p:val>
                                        </p:tav>
                                        <p:tav tm="100000">
                                          <p:val>
                                            <p:strVal val="#ppt_y"/>
                                          </p:val>
                                        </p:tav>
                                      </p:tavLst>
                                    </p:anim>
                                    <p:animEffect filter="wipe(right)" transition="in">
                                      <p:cBhvr additive="repl">
                                        <p:cTn id="222" dur="1000"/>
                                        <p:tgtEl>
                                          <p:spTgt spid="119"/>
                                        </p:tgtEl>
                                      </p:cBhvr>
                                    </p:animEffect>
                                  </p:childTnLst>
                                </p:cTn>
                              </p:par>
                            </p:childTnLst>
                          </p:cTn>
                        </p:par>
                      </p:childTnLst>
                    </p:cTn>
                  </p:par>
                  <p:par>
                    <p:cTn id="223" fill="hold">
                      <p:stCondLst>
                        <p:cond delay="indefinite"/>
                      </p:stCondLst>
                      <p:childTnLst>
                        <p:par>
                          <p:cTn id="224" fill="hold">
                            <p:stCondLst>
                              <p:cond delay="0"/>
                            </p:stCondLst>
                            <p:childTnLst>
                              <p:par>
                                <p:cTn id="225" nodeType="clickEffect" fill="hold" presetClass="entr" presetID="2" presetSubtype="2">
                                  <p:stCondLst>
                                    <p:cond delay="0"/>
                                  </p:stCondLst>
                                  <p:childTnLst>
                                    <p:set>
                                      <p:cBhvr>
                                        <p:cTn id="226" dur="1" fill="hold">
                                          <p:stCondLst>
                                            <p:cond delay="0"/>
                                          </p:stCondLst>
                                        </p:cTn>
                                        <p:tgtEl>
                                          <p:spTgt spid="125"/>
                                        </p:tgtEl>
                                        <p:attrNameLst>
                                          <p:attrName>style.visibility</p:attrName>
                                        </p:attrNameLst>
                                      </p:cBhvr>
                                      <p:to>
                                        <p:strVal val="visible"/>
                                      </p:to>
                                    </p:set>
                                    <p:anim calcmode="lin" valueType="num">
                                      <p:cBhvr additive="repl">
                                        <p:cTn id="227" dur="500" fill="hold"/>
                                        <p:tgtEl>
                                          <p:spTgt spid="125"/>
                                        </p:tgtEl>
                                        <p:attrNameLst>
                                          <p:attrName>ppt_x</p:attrName>
                                        </p:attrNameLst>
                                      </p:cBhvr>
                                      <p:tavLst>
                                        <p:tav tm="0">
                                          <p:val>
                                            <p:strVal val="1+#ppt_w/2"/>
                                          </p:val>
                                        </p:tav>
                                        <p:tav tm="100000">
                                          <p:val>
                                            <p:strVal val="#ppt_x"/>
                                          </p:val>
                                        </p:tav>
                                      </p:tavLst>
                                    </p:anim>
                                    <p:anim calcmode="lin" valueType="num">
                                      <p:cBhvr additive="repl">
                                        <p:cTn id="228" dur="500" fill="hold"/>
                                        <p:tgtEl>
                                          <p:spTgt spid="125"/>
                                        </p:tgtEl>
                                        <p:attrNameLst>
                                          <p:attrName>ppt_y</p:attrName>
                                        </p:attrNameLst>
                                      </p:cBhvr>
                                      <p:tavLst>
                                        <p:tav tm="0">
                                          <p:val>
                                            <p:strVal val="#ppt_y"/>
                                          </p:val>
                                        </p:tav>
                                        <p:tav tm="100000">
                                          <p:val>
                                            <p:strVal val="#ppt_y"/>
                                          </p:val>
                                        </p:tav>
                                      </p:tavLst>
                                    </p:anim>
                                  </p:childTnLst>
                                </p:cTn>
                              </p:par>
                            </p:childTnLst>
                          </p:cTn>
                        </p:par>
                      </p:childTnLst>
                    </p:cTn>
                  </p:par>
                  <p:par>
                    <p:cTn id="229" fill="hold">
                      <p:stCondLst>
                        <p:cond delay="indefinite"/>
                      </p:stCondLst>
                      <p:childTnLst>
                        <p:par>
                          <p:cTn id="230" fill="hold">
                            <p:stCondLst>
                              <p:cond delay="0"/>
                            </p:stCondLst>
                            <p:childTnLst>
                              <p:par>
                                <p:cTn id="231" nodeType="clickEffect" fill="hold" presetClass="entr" presetID="29">
                                  <p:stCondLst>
                                    <p:cond delay="0"/>
                                  </p:stCondLst>
                                  <p:childTnLst>
                                    <p:set>
                                      <p:cBhvr>
                                        <p:cTn id="232" dur="1" fill="hold">
                                          <p:stCondLst>
                                            <p:cond delay="0"/>
                                          </p:stCondLst>
                                        </p:cTn>
                                        <p:tgtEl>
                                          <p:spTgt spid="123"/>
                                        </p:tgtEl>
                                        <p:attrNameLst>
                                          <p:attrName>style.visibility</p:attrName>
                                        </p:attrNameLst>
                                      </p:cBhvr>
                                      <p:to>
                                        <p:strVal val="visible"/>
                                      </p:to>
                                    </p:set>
                                    <p:anim calcmode="lin" valueType="num">
                                      <p:cBhvr additive="repl">
                                        <p:cTn id="233" dur="1000" fill="hold"/>
                                        <p:tgtEl>
                                          <p:spTgt spid="123"/>
                                        </p:tgtEl>
                                        <p:attrNameLst>
                                          <p:attrName>ppt_x</p:attrName>
                                        </p:attrNameLst>
                                      </p:cBhvr>
                                      <p:tavLst>
                                        <p:tav tm="0">
                                          <p:val>
                                            <p:strVal val="#ppt_x-.2"/>
                                          </p:val>
                                        </p:tav>
                                        <p:tav tm="100000">
                                          <p:val>
                                            <p:strVal val="#ppt_x"/>
                                          </p:val>
                                        </p:tav>
                                      </p:tavLst>
                                    </p:anim>
                                    <p:anim calcmode="lin" valueType="num">
                                      <p:cBhvr additive="repl">
                                        <p:cTn id="234" dur="1000" fill="hold"/>
                                        <p:tgtEl>
                                          <p:spTgt spid="123"/>
                                        </p:tgtEl>
                                        <p:attrNameLst>
                                          <p:attrName>ppt_y</p:attrName>
                                        </p:attrNameLst>
                                      </p:cBhvr>
                                      <p:tavLst>
                                        <p:tav tm="0">
                                          <p:val>
                                            <p:strVal val="#ppt_y"/>
                                          </p:val>
                                        </p:tav>
                                        <p:tav tm="100000">
                                          <p:val>
                                            <p:strVal val="#ppt_y"/>
                                          </p:val>
                                        </p:tav>
                                      </p:tavLst>
                                    </p:anim>
                                    <p:animEffect filter="wipe(right)" transition="in">
                                      <p:cBhvr additive="repl">
                                        <p:cTn id="235" dur="1000"/>
                                        <p:tgtEl>
                                          <p:spTgt spid="123"/>
                                        </p:tgtEl>
                                      </p:cBhvr>
                                    </p:animEffect>
                                  </p:childTnLst>
                                </p:cTn>
                              </p:par>
                              <p:par>
                                <p:cTn id="236" nodeType="withEffect" fill="hold" presetClass="entr" presetID="29">
                                  <p:stCondLst>
                                    <p:cond delay="0"/>
                                  </p:stCondLst>
                                  <p:childTnLst>
                                    <p:set>
                                      <p:cBhvr>
                                        <p:cTn id="237" dur="1" fill="hold">
                                          <p:stCondLst>
                                            <p:cond delay="0"/>
                                          </p:stCondLst>
                                        </p:cTn>
                                        <p:tgtEl>
                                          <p:spTgt spid="121"/>
                                        </p:tgtEl>
                                        <p:attrNameLst>
                                          <p:attrName>style.visibility</p:attrName>
                                        </p:attrNameLst>
                                      </p:cBhvr>
                                      <p:to>
                                        <p:strVal val="visible"/>
                                      </p:to>
                                    </p:set>
                                    <p:anim calcmode="lin" valueType="num">
                                      <p:cBhvr additive="repl">
                                        <p:cTn id="238" dur="1000" fill="hold"/>
                                        <p:tgtEl>
                                          <p:spTgt spid="121"/>
                                        </p:tgtEl>
                                        <p:attrNameLst>
                                          <p:attrName>ppt_x</p:attrName>
                                        </p:attrNameLst>
                                      </p:cBhvr>
                                      <p:tavLst>
                                        <p:tav tm="0">
                                          <p:val>
                                            <p:strVal val="#ppt_x-.2"/>
                                          </p:val>
                                        </p:tav>
                                        <p:tav tm="100000">
                                          <p:val>
                                            <p:strVal val="#ppt_x"/>
                                          </p:val>
                                        </p:tav>
                                      </p:tavLst>
                                    </p:anim>
                                    <p:anim calcmode="lin" valueType="num">
                                      <p:cBhvr additive="repl">
                                        <p:cTn id="239" dur="1000" fill="hold"/>
                                        <p:tgtEl>
                                          <p:spTgt spid="121"/>
                                        </p:tgtEl>
                                        <p:attrNameLst>
                                          <p:attrName>ppt_y</p:attrName>
                                        </p:attrNameLst>
                                      </p:cBhvr>
                                      <p:tavLst>
                                        <p:tav tm="0">
                                          <p:val>
                                            <p:strVal val="#ppt_y"/>
                                          </p:val>
                                        </p:tav>
                                        <p:tav tm="100000">
                                          <p:val>
                                            <p:strVal val="#ppt_y"/>
                                          </p:val>
                                        </p:tav>
                                      </p:tavLst>
                                    </p:anim>
                                    <p:animEffect filter="wipe(right)" transition="in">
                                      <p:cBhvr additive="repl">
                                        <p:cTn id="240" dur="1000"/>
                                        <p:tgtEl>
                                          <p:spTgt spid="121"/>
                                        </p:tgtEl>
                                      </p:cBhvr>
                                    </p:animEffect>
                                  </p:childTnLst>
                                </p:cTn>
                              </p:par>
                            </p:childTnLst>
                          </p:cTn>
                        </p:par>
                      </p:childTnLst>
                    </p:cTn>
                  </p:par>
                  <p:par>
                    <p:cTn id="241" fill="hold">
                      <p:stCondLst>
                        <p:cond delay="indefinite"/>
                      </p:stCondLst>
                      <p:childTnLst>
                        <p:par>
                          <p:cTn id="242" fill="hold">
                            <p:stCondLst>
                              <p:cond delay="0"/>
                            </p:stCondLst>
                            <p:childTnLst>
                              <p:par>
                                <p:cTn id="243" nodeType="clickEffect" fill="hold" presetClass="entr" presetID="2" presetSubtype="2">
                                  <p:stCondLst>
                                    <p:cond delay="0"/>
                                  </p:stCondLst>
                                  <p:childTnLst>
                                    <p:set>
                                      <p:cBhvr>
                                        <p:cTn id="244" dur="1" fill="hold">
                                          <p:stCondLst>
                                            <p:cond delay="0"/>
                                          </p:stCondLst>
                                        </p:cTn>
                                        <p:tgtEl>
                                          <p:spTgt spid="126"/>
                                        </p:tgtEl>
                                        <p:attrNameLst>
                                          <p:attrName>style.visibility</p:attrName>
                                        </p:attrNameLst>
                                      </p:cBhvr>
                                      <p:to>
                                        <p:strVal val="visible"/>
                                      </p:to>
                                    </p:set>
                                    <p:anim calcmode="lin" valueType="num">
                                      <p:cBhvr additive="repl">
                                        <p:cTn id="245" dur="500" fill="hold"/>
                                        <p:tgtEl>
                                          <p:spTgt spid="126"/>
                                        </p:tgtEl>
                                        <p:attrNameLst>
                                          <p:attrName>ppt_x</p:attrName>
                                        </p:attrNameLst>
                                      </p:cBhvr>
                                      <p:tavLst>
                                        <p:tav tm="0">
                                          <p:val>
                                            <p:strVal val="1+#ppt_w/2"/>
                                          </p:val>
                                        </p:tav>
                                        <p:tav tm="100000">
                                          <p:val>
                                            <p:strVal val="#ppt_x"/>
                                          </p:val>
                                        </p:tav>
                                      </p:tavLst>
                                    </p:anim>
                                    <p:anim calcmode="lin" valueType="num">
                                      <p:cBhvr additive="repl">
                                        <p:cTn id="246" dur="500" fill="hold"/>
                                        <p:tgtEl>
                                          <p:spTgt spid="126"/>
                                        </p:tgtEl>
                                        <p:attrNameLst>
                                          <p:attrName>ppt_y</p:attrName>
                                        </p:attrNameLst>
                                      </p:cBhvr>
                                      <p:tavLst>
                                        <p:tav tm="0">
                                          <p:val>
                                            <p:strVal val="#ppt_y"/>
                                          </p:val>
                                        </p:tav>
                                        <p:tav tm="100000">
                                          <p:val>
                                            <p:strVal val="#ppt_y"/>
                                          </p:val>
                                        </p:tav>
                                      </p:tavLst>
                                    </p:anim>
                                  </p:childTnLst>
                                </p:cTn>
                              </p:par>
                            </p:childTnLst>
                          </p:cTn>
                        </p:par>
                      </p:childTnLst>
                    </p:cTn>
                  </p:par>
                  <p:par>
                    <p:cTn id="247" fill="hold">
                      <p:stCondLst>
                        <p:cond delay="indefinite"/>
                      </p:stCondLst>
                      <p:childTnLst>
                        <p:par>
                          <p:cTn id="248" fill="hold">
                            <p:stCondLst>
                              <p:cond delay="0"/>
                            </p:stCondLst>
                            <p:childTnLst>
                              <p:par>
                                <p:cTn id="249" nodeType="clickEffect" fill="hold" presetClass="entr" presetID="29">
                                  <p:stCondLst>
                                    <p:cond delay="0"/>
                                  </p:stCondLst>
                                  <p:childTnLst>
                                    <p:set>
                                      <p:cBhvr>
                                        <p:cTn id="250" dur="1" fill="hold">
                                          <p:stCondLst>
                                            <p:cond delay="0"/>
                                          </p:stCondLst>
                                        </p:cTn>
                                        <p:tgtEl>
                                          <p:spTgt spid="124"/>
                                        </p:tgtEl>
                                        <p:attrNameLst>
                                          <p:attrName>style.visibility</p:attrName>
                                        </p:attrNameLst>
                                      </p:cBhvr>
                                      <p:to>
                                        <p:strVal val="visible"/>
                                      </p:to>
                                    </p:set>
                                    <p:anim calcmode="lin" valueType="num">
                                      <p:cBhvr additive="repl">
                                        <p:cTn id="251" dur="1000" fill="hold"/>
                                        <p:tgtEl>
                                          <p:spTgt spid="124"/>
                                        </p:tgtEl>
                                        <p:attrNameLst>
                                          <p:attrName>ppt_x</p:attrName>
                                        </p:attrNameLst>
                                      </p:cBhvr>
                                      <p:tavLst>
                                        <p:tav tm="0">
                                          <p:val>
                                            <p:strVal val="#ppt_x-.2"/>
                                          </p:val>
                                        </p:tav>
                                        <p:tav tm="100000">
                                          <p:val>
                                            <p:strVal val="#ppt_x"/>
                                          </p:val>
                                        </p:tav>
                                      </p:tavLst>
                                    </p:anim>
                                    <p:anim calcmode="lin" valueType="num">
                                      <p:cBhvr additive="repl">
                                        <p:cTn id="252" dur="1000" fill="hold"/>
                                        <p:tgtEl>
                                          <p:spTgt spid="124"/>
                                        </p:tgtEl>
                                        <p:attrNameLst>
                                          <p:attrName>ppt_y</p:attrName>
                                        </p:attrNameLst>
                                      </p:cBhvr>
                                      <p:tavLst>
                                        <p:tav tm="0">
                                          <p:val>
                                            <p:strVal val="#ppt_y"/>
                                          </p:val>
                                        </p:tav>
                                        <p:tav tm="100000">
                                          <p:val>
                                            <p:strVal val="#ppt_y"/>
                                          </p:val>
                                        </p:tav>
                                      </p:tavLst>
                                    </p:anim>
                                    <p:animEffect filter="wipe(right)" transition="in">
                                      <p:cBhvr additive="repl">
                                        <p:cTn id="253" dur="1000"/>
                                        <p:tgtEl>
                                          <p:spTgt spid="124"/>
                                        </p:tgtEl>
                                      </p:cBhvr>
                                    </p:animEffect>
                                  </p:childTnLst>
                                </p:cTn>
                              </p:par>
                              <p:par>
                                <p:cTn id="254" nodeType="withEffect" fill="hold" presetClass="entr" presetID="29">
                                  <p:stCondLst>
                                    <p:cond delay="0"/>
                                  </p:stCondLst>
                                  <p:childTnLst>
                                    <p:set>
                                      <p:cBhvr>
                                        <p:cTn id="255" dur="1" fill="hold">
                                          <p:stCondLst>
                                            <p:cond delay="0"/>
                                          </p:stCondLst>
                                        </p:cTn>
                                        <p:tgtEl>
                                          <p:spTgt spid="122"/>
                                        </p:tgtEl>
                                        <p:attrNameLst>
                                          <p:attrName>style.visibility</p:attrName>
                                        </p:attrNameLst>
                                      </p:cBhvr>
                                      <p:to>
                                        <p:strVal val="visible"/>
                                      </p:to>
                                    </p:set>
                                    <p:anim calcmode="lin" valueType="num">
                                      <p:cBhvr additive="repl">
                                        <p:cTn id="256" dur="1000" fill="hold"/>
                                        <p:tgtEl>
                                          <p:spTgt spid="122"/>
                                        </p:tgtEl>
                                        <p:attrNameLst>
                                          <p:attrName>ppt_x</p:attrName>
                                        </p:attrNameLst>
                                      </p:cBhvr>
                                      <p:tavLst>
                                        <p:tav tm="0">
                                          <p:val>
                                            <p:strVal val="#ppt_x-.2"/>
                                          </p:val>
                                        </p:tav>
                                        <p:tav tm="100000">
                                          <p:val>
                                            <p:strVal val="#ppt_x"/>
                                          </p:val>
                                        </p:tav>
                                      </p:tavLst>
                                    </p:anim>
                                    <p:anim calcmode="lin" valueType="num">
                                      <p:cBhvr additive="repl">
                                        <p:cTn id="257" dur="1000" fill="hold"/>
                                        <p:tgtEl>
                                          <p:spTgt spid="122"/>
                                        </p:tgtEl>
                                        <p:attrNameLst>
                                          <p:attrName>ppt_y</p:attrName>
                                        </p:attrNameLst>
                                      </p:cBhvr>
                                      <p:tavLst>
                                        <p:tav tm="0">
                                          <p:val>
                                            <p:strVal val="#ppt_y"/>
                                          </p:val>
                                        </p:tav>
                                        <p:tav tm="100000">
                                          <p:val>
                                            <p:strVal val="#ppt_y"/>
                                          </p:val>
                                        </p:tav>
                                      </p:tavLst>
                                    </p:anim>
                                    <p:animEffect filter="wipe(right)" transition="in">
                                      <p:cBhvr additive="repl">
                                        <p:cTn id="258" dur="1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Τα έμβολα με τα εξαρτήματά τους</a:t>
            </a:r>
            <a:endParaRPr b="0" lang="en-US" sz="2300" spc="-1" strike="noStrike">
              <a:solidFill>
                <a:srgbClr val="000000"/>
              </a:solidFill>
              <a:latin typeface="Arial"/>
            </a:endParaRPr>
          </a:p>
        </p:txBody>
      </p:sp>
      <p:sp>
        <p:nvSpPr>
          <p:cNvPr id="128" name="8 - TextBox"/>
          <p:cNvSpPr/>
          <p:nvPr/>
        </p:nvSpPr>
        <p:spPr>
          <a:xfrm>
            <a:off x="539640" y="483480"/>
            <a:ext cx="6984360" cy="37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rgbClr val="000000"/>
                </a:solidFill>
                <a:latin typeface="Arial"/>
              </a:rPr>
              <a:t>Τα επί μέρους τμήματα του εμβόλου είναι:</a:t>
            </a:r>
            <a:endParaRPr b="0" lang="en-US" sz="1900" spc="-1" strike="noStrike">
              <a:solidFill>
                <a:srgbClr val="000000"/>
              </a:solidFill>
              <a:latin typeface="Arial"/>
            </a:endParaRPr>
          </a:p>
        </p:txBody>
      </p:sp>
      <p:sp>
        <p:nvSpPr>
          <p:cNvPr id="129" name="16 - TextBox"/>
          <p:cNvSpPr/>
          <p:nvPr/>
        </p:nvSpPr>
        <p:spPr>
          <a:xfrm>
            <a:off x="467640" y="987480"/>
            <a:ext cx="5688360" cy="3381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0000"/>
                </a:solidFill>
                <a:latin typeface="Arial"/>
              </a:rPr>
              <a:t>α) Ελατήρια εμβόλου</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l-GR" sz="1800" spc="-1" strike="noStrike">
                <a:solidFill>
                  <a:srgbClr val="000000"/>
                </a:solidFill>
                <a:latin typeface="Arial"/>
              </a:rPr>
              <a:t>Τα έμβολα πρέπει να εφαρμόζουν στεγανά στο εσωτερικό του κυλίνδρου, ώστε να μην υπάρχει περίπτωση να διαφύγουν τα αέρια της καύσης προς τον στροφαλοθάλαμο ή αντίστροφα το λάδι λίπανσης να περάσει στο θάλαμο καύσης.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l-GR" sz="1800" spc="-1" strike="noStrike">
                <a:solidFill>
                  <a:srgbClr val="000000"/>
                </a:solidFill>
                <a:latin typeface="Arial"/>
              </a:rPr>
              <a:t>Για το σκοπό αυτό, στις αυλακώσεις - οδηγούς του εμβόλου εφαρμόζονται ειδικά ελατήρια που εξασφαλίζουν πλήρη στεγανότητα στο χώρο του κυλίνδρου.</a:t>
            </a:r>
            <a:endParaRPr b="0" lang="en-US" sz="1800" spc="-1" strike="noStrike">
              <a:solidFill>
                <a:srgbClr val="000000"/>
              </a:solidFill>
              <a:latin typeface="Arial"/>
            </a:endParaRPr>
          </a:p>
        </p:txBody>
      </p:sp>
      <p:pic>
        <p:nvPicPr>
          <p:cNvPr id="130" name="Picture 2" descr="http://www.sip-scootershop.com/wwimages/443e9a7c-5441-45f6-8f49-c5deae71aad1.jpg"/>
          <p:cNvPicPr/>
          <p:nvPr/>
        </p:nvPicPr>
        <p:blipFill>
          <a:blip r:embed="rId1"/>
          <a:srcRect l="0" t="4395" r="0" b="3296"/>
          <a:stretch/>
        </p:blipFill>
        <p:spPr>
          <a:xfrm>
            <a:off x="6408720" y="915480"/>
            <a:ext cx="2267640" cy="1439640"/>
          </a:xfrm>
          <a:prstGeom prst="rect">
            <a:avLst/>
          </a:prstGeom>
          <a:ln w="0">
            <a:noFill/>
          </a:ln>
        </p:spPr>
      </p:pic>
      <p:pic>
        <p:nvPicPr>
          <p:cNvPr id="131" name="Picture 5" descr=""/>
          <p:cNvPicPr/>
          <p:nvPr/>
        </p:nvPicPr>
        <p:blipFill>
          <a:blip r:embed="rId2"/>
          <a:stretch/>
        </p:blipFill>
        <p:spPr>
          <a:xfrm>
            <a:off x="6831000" y="2499840"/>
            <a:ext cx="1557000" cy="1938960"/>
          </a:xfrm>
          <a:prstGeom prst="rect">
            <a:avLst/>
          </a:prstGeom>
          <a:ln w="9525">
            <a:noFill/>
          </a:ln>
        </p:spPr>
      </p:pic>
    </p:spTree>
  </p:cSld>
  <p:transition>
    <p:pull dir="rd"/>
  </p:transition>
  <p:timing>
    <p:tnLst>
      <p:par>
        <p:cTn id="259" dur="indefinite" restart="never" nodeType="tmRoot">
          <p:childTnLst>
            <p:seq>
              <p:cTn id="260" dur="indefinite" nodeType="mainSeq">
                <p:childTnLst>
                  <p:par>
                    <p:cTn id="261" fill="hold">
                      <p:stCondLst>
                        <p:cond delay="indefinite"/>
                      </p:stCondLst>
                      <p:childTnLst>
                        <p:par>
                          <p:cTn id="262" fill="hold">
                            <p:stCondLst>
                              <p:cond delay="0"/>
                            </p:stCondLst>
                            <p:childTnLst>
                              <p:par>
                                <p:cTn id="263" nodeType="clickEffect" fill="hold" presetClass="entr" presetID="29">
                                  <p:stCondLst>
                                    <p:cond delay="0"/>
                                  </p:stCondLst>
                                  <p:childTnLst>
                                    <p:set>
                                      <p:cBhvr>
                                        <p:cTn id="264" dur="1" fill="hold">
                                          <p:stCondLst>
                                            <p:cond delay="0"/>
                                          </p:stCondLst>
                                        </p:cTn>
                                        <p:tgtEl>
                                          <p:spTgt spid="129">
                                            <p:txEl>
                                              <p:pRg st="0" end="0"/>
                                            </p:txEl>
                                          </p:spTgt>
                                        </p:tgtEl>
                                        <p:attrNameLst>
                                          <p:attrName>style.visibility</p:attrName>
                                        </p:attrNameLst>
                                      </p:cBhvr>
                                      <p:to>
                                        <p:strVal val="visible"/>
                                      </p:to>
                                    </p:set>
                                    <p:anim calcmode="lin" valueType="num">
                                      <p:cBhvr additive="repl">
                                        <p:cTn id="265" dur="500" fill="hold"/>
                                        <p:tgtEl>
                                          <p:spTgt spid="129">
                                            <p:txEl>
                                              <p:pRg st="0" end="0"/>
                                            </p:txEl>
                                          </p:spTgt>
                                        </p:tgtEl>
                                        <p:attrNameLst>
                                          <p:attrName>ppt_x</p:attrName>
                                        </p:attrNameLst>
                                      </p:cBhvr>
                                      <p:tavLst>
                                        <p:tav tm="0">
                                          <p:val>
                                            <p:strVal val="#ppt_x-.2"/>
                                          </p:val>
                                        </p:tav>
                                        <p:tav tm="100000">
                                          <p:val>
                                            <p:strVal val="#ppt_x"/>
                                          </p:val>
                                        </p:tav>
                                      </p:tavLst>
                                    </p:anim>
                                    <p:anim calcmode="lin" valueType="num">
                                      <p:cBhvr additive="repl">
                                        <p:cTn id="266" dur="500" fill="hold"/>
                                        <p:tgtEl>
                                          <p:spTgt spid="129">
                                            <p:txEl>
                                              <p:pRg st="0" end="0"/>
                                            </p:txEl>
                                          </p:spTgt>
                                        </p:tgtEl>
                                        <p:attrNameLst>
                                          <p:attrName>ppt_y</p:attrName>
                                        </p:attrNameLst>
                                      </p:cBhvr>
                                      <p:tavLst>
                                        <p:tav tm="0">
                                          <p:val>
                                            <p:strVal val="#ppt_y"/>
                                          </p:val>
                                        </p:tav>
                                        <p:tav tm="100000">
                                          <p:val>
                                            <p:strVal val="#ppt_y"/>
                                          </p:val>
                                        </p:tav>
                                      </p:tavLst>
                                    </p:anim>
                                    <p:animEffect filter="wipe(right)" transition="in">
                                      <p:cBhvr additive="repl">
                                        <p:cTn id="267" dur="500"/>
                                        <p:tgtEl>
                                          <p:spTgt spid="129">
                                            <p:txEl>
                                              <p:pRg st="0" end="0"/>
                                            </p:txEl>
                                          </p:spTgt>
                                        </p:tgtEl>
                                      </p:cBhvr>
                                    </p:animEffect>
                                  </p:childTnLst>
                                </p:cTn>
                              </p:par>
                              <p:par>
                                <p:cTn id="268" nodeType="withEffect" fill="hold" presetClass="entr" presetID="5" presetSubtype="10">
                                  <p:stCondLst>
                                    <p:cond delay="500"/>
                                  </p:stCondLst>
                                  <p:childTnLst>
                                    <p:set>
                                      <p:cBhvr>
                                        <p:cTn id="269" dur="1" fill="hold">
                                          <p:stCondLst>
                                            <p:cond delay="0"/>
                                          </p:stCondLst>
                                        </p:cTn>
                                        <p:tgtEl>
                                          <p:spTgt spid="130"/>
                                        </p:tgtEl>
                                        <p:attrNameLst>
                                          <p:attrName>style.visibility</p:attrName>
                                        </p:attrNameLst>
                                      </p:cBhvr>
                                      <p:to>
                                        <p:strVal val="visible"/>
                                      </p:to>
                                    </p:set>
                                    <p:animEffect filter="checkerboard(across)" transition="in">
                                      <p:cBhvr additive="repl">
                                        <p:cTn id="270" dur="500"/>
                                        <p:tgtEl>
                                          <p:spTgt spid="130"/>
                                        </p:tgtEl>
                                      </p:cBhvr>
                                    </p:animEffect>
                                  </p:childTnLst>
                                </p:cTn>
                              </p:par>
                              <p:par>
                                <p:cTn id="271" nodeType="withEffect" fill="hold" presetClass="entr" presetID="5" presetSubtype="10">
                                  <p:stCondLst>
                                    <p:cond delay="500"/>
                                  </p:stCondLst>
                                  <p:childTnLst>
                                    <p:set>
                                      <p:cBhvr>
                                        <p:cTn id="272" dur="1" fill="hold">
                                          <p:stCondLst>
                                            <p:cond delay="0"/>
                                          </p:stCondLst>
                                        </p:cTn>
                                        <p:tgtEl>
                                          <p:spTgt spid="131"/>
                                        </p:tgtEl>
                                        <p:attrNameLst>
                                          <p:attrName>style.visibility</p:attrName>
                                        </p:attrNameLst>
                                      </p:cBhvr>
                                      <p:to>
                                        <p:strVal val="visible"/>
                                      </p:to>
                                    </p:set>
                                    <p:animEffect filter="checkerboard(across)" transition="in">
                                      <p:cBhvr additive="repl">
                                        <p:cTn id="273" dur="500"/>
                                        <p:tgtEl>
                                          <p:spTgt spid="131"/>
                                        </p:tgtEl>
                                      </p:cBhvr>
                                    </p:animEffect>
                                  </p:childTnLst>
                                </p:cTn>
                              </p:par>
                            </p:childTnLst>
                          </p:cTn>
                        </p:par>
                      </p:childTnLst>
                    </p:cTn>
                  </p:par>
                  <p:par>
                    <p:cTn id="274" fill="hold">
                      <p:stCondLst>
                        <p:cond delay="indefinite"/>
                      </p:stCondLst>
                      <p:childTnLst>
                        <p:par>
                          <p:cTn id="275" fill="hold">
                            <p:stCondLst>
                              <p:cond delay="0"/>
                            </p:stCondLst>
                            <p:childTnLst>
                              <p:par>
                                <p:cTn id="276" nodeType="clickEffect" fill="hold" presetClass="entr" presetID="2" presetSubtype="4">
                                  <p:stCondLst>
                                    <p:cond delay="0"/>
                                  </p:stCondLst>
                                  <p:childTnLst>
                                    <p:set>
                                      <p:cBhvr>
                                        <p:cTn id="277" dur="1" fill="hold">
                                          <p:stCondLst>
                                            <p:cond delay="0"/>
                                          </p:stCondLst>
                                        </p:cTn>
                                        <p:tgtEl>
                                          <p:spTgt spid="129">
                                            <p:txEl>
                                              <p:pRg st="2" end="2"/>
                                            </p:txEl>
                                          </p:spTgt>
                                        </p:tgtEl>
                                        <p:attrNameLst>
                                          <p:attrName>style.visibility</p:attrName>
                                        </p:attrNameLst>
                                      </p:cBhvr>
                                      <p:to>
                                        <p:strVal val="visible"/>
                                      </p:to>
                                    </p:set>
                                    <p:anim calcmode="lin" valueType="num">
                                      <p:cBhvr additive="repl">
                                        <p:cTn id="278" dur="500" fill="hold"/>
                                        <p:tgtEl>
                                          <p:spTgt spid="129">
                                            <p:txEl>
                                              <p:pRg st="2" end="2"/>
                                            </p:txEl>
                                          </p:spTgt>
                                        </p:tgtEl>
                                        <p:attrNameLst>
                                          <p:attrName>ppt_x</p:attrName>
                                        </p:attrNameLst>
                                      </p:cBhvr>
                                      <p:tavLst>
                                        <p:tav tm="0">
                                          <p:val>
                                            <p:strVal val="#ppt_x"/>
                                          </p:val>
                                        </p:tav>
                                        <p:tav tm="100000">
                                          <p:val>
                                            <p:strVal val="#ppt_x"/>
                                          </p:val>
                                        </p:tav>
                                      </p:tavLst>
                                    </p:anim>
                                    <p:anim calcmode="lin" valueType="num">
                                      <p:cBhvr additive="repl">
                                        <p:cTn id="279" dur="500" fill="hold"/>
                                        <p:tgtEl>
                                          <p:spTgt spid="129">
                                            <p:txEl>
                                              <p:pRg st="2" end="2"/>
                                            </p:txEl>
                                          </p:spTgt>
                                        </p:tgtEl>
                                        <p:attrNameLst>
                                          <p:attrName>ppt_y</p:attrName>
                                        </p:attrNameLst>
                                      </p:cBhvr>
                                      <p:tavLst>
                                        <p:tav tm="0">
                                          <p:val>
                                            <p:strVal val="1+#ppt_h/2"/>
                                          </p:val>
                                        </p:tav>
                                        <p:tav tm="100000">
                                          <p:val>
                                            <p:strVal val="#ppt_y"/>
                                          </p:val>
                                        </p:tav>
                                      </p:tavLst>
                                    </p:anim>
                                  </p:childTnLst>
                                </p:cTn>
                              </p:par>
                              <p:par>
                                <p:cTn id="280" nodeType="withEffect" fill="hold" presetClass="entr" presetID="2" presetSubtype="4">
                                  <p:stCondLst>
                                    <p:cond delay="1000"/>
                                  </p:stCondLst>
                                  <p:childTnLst>
                                    <p:set>
                                      <p:cBhvr>
                                        <p:cTn id="281" dur="1" fill="hold">
                                          <p:stCondLst>
                                            <p:cond delay="0"/>
                                          </p:stCondLst>
                                        </p:cTn>
                                        <p:tgtEl>
                                          <p:spTgt spid="129">
                                            <p:txEl>
                                              <p:pRg st="4" end="4"/>
                                            </p:txEl>
                                          </p:spTgt>
                                        </p:tgtEl>
                                        <p:attrNameLst>
                                          <p:attrName>style.visibility</p:attrName>
                                        </p:attrNameLst>
                                      </p:cBhvr>
                                      <p:to>
                                        <p:strVal val="visible"/>
                                      </p:to>
                                    </p:set>
                                    <p:anim calcmode="lin" valueType="num">
                                      <p:cBhvr additive="repl">
                                        <p:cTn id="282" dur="500" fill="hold"/>
                                        <p:tgtEl>
                                          <p:spTgt spid="129">
                                            <p:txEl>
                                              <p:pRg st="4" end="4"/>
                                            </p:txEl>
                                          </p:spTgt>
                                        </p:tgtEl>
                                        <p:attrNameLst>
                                          <p:attrName>ppt_x</p:attrName>
                                        </p:attrNameLst>
                                      </p:cBhvr>
                                      <p:tavLst>
                                        <p:tav tm="0">
                                          <p:val>
                                            <p:strVal val="#ppt_x"/>
                                          </p:val>
                                        </p:tav>
                                        <p:tav tm="100000">
                                          <p:val>
                                            <p:strVal val="#ppt_x"/>
                                          </p:val>
                                        </p:tav>
                                      </p:tavLst>
                                    </p:anim>
                                    <p:anim calcmode="lin" valueType="num">
                                      <p:cBhvr additive="repl">
                                        <p:cTn id="283" dur="500" fill="hold"/>
                                        <p:tgtEl>
                                          <p:spTgt spid="12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Τα έμβολα με τα εξαρτήματά τους</a:t>
            </a:r>
            <a:endParaRPr b="0" lang="en-US" sz="2300" spc="-1" strike="noStrike">
              <a:solidFill>
                <a:srgbClr val="000000"/>
              </a:solidFill>
              <a:latin typeface="Arial"/>
            </a:endParaRPr>
          </a:p>
        </p:txBody>
      </p:sp>
      <p:sp>
        <p:nvSpPr>
          <p:cNvPr id="133" name="8 - TextBox"/>
          <p:cNvSpPr/>
          <p:nvPr/>
        </p:nvSpPr>
        <p:spPr>
          <a:xfrm>
            <a:off x="539640" y="483480"/>
            <a:ext cx="6984360" cy="37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rgbClr val="000000"/>
                </a:solidFill>
                <a:latin typeface="Arial"/>
              </a:rPr>
              <a:t>Τα επί μέρους τμήματα του εμβόλου είναι:</a:t>
            </a:r>
            <a:endParaRPr b="0" lang="en-US" sz="1900" spc="-1" strike="noStrike">
              <a:solidFill>
                <a:srgbClr val="000000"/>
              </a:solidFill>
              <a:latin typeface="Arial"/>
            </a:endParaRPr>
          </a:p>
        </p:txBody>
      </p:sp>
      <p:sp>
        <p:nvSpPr>
          <p:cNvPr id="134" name="16 - TextBox"/>
          <p:cNvSpPr/>
          <p:nvPr/>
        </p:nvSpPr>
        <p:spPr>
          <a:xfrm>
            <a:off x="467640" y="987480"/>
            <a:ext cx="5688360" cy="2832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0000"/>
                </a:solidFill>
                <a:latin typeface="Arial"/>
              </a:rPr>
              <a:t>β) Πείρος εμβόλου</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l-GR" sz="1800" spc="-1" strike="noStrike">
                <a:solidFill>
                  <a:srgbClr val="000000"/>
                </a:solidFill>
                <a:latin typeface="Arial"/>
              </a:rPr>
              <a:t>Ο πείρος του εμβόλου έχει προορισμό να συνδέει το έμβολο με την μπιέλα. Είναι ένα σωληνωτό εξάρτημα με κυλινδρικό σχήμα, για να έχει τη μεγαλύτερη αντοχή με το μικρότερο δυνατό βάρος.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l-GR" sz="1800" spc="-1" strike="noStrike">
                <a:solidFill>
                  <a:srgbClr val="000000"/>
                </a:solidFill>
                <a:latin typeface="Arial"/>
              </a:rPr>
              <a:t>Ο πείρος καταπονείται πολύ, γιατί μεταφέρει όλες τις δυνάμεις από το έμβολο στη μπιέλα, ιδιαίτερα στη φάση της εκτόνωσης και της συμπίεσης.</a:t>
            </a:r>
            <a:endParaRPr b="0" lang="en-US" sz="1800" spc="-1" strike="noStrike">
              <a:solidFill>
                <a:srgbClr val="000000"/>
              </a:solidFill>
              <a:latin typeface="Arial"/>
            </a:endParaRPr>
          </a:p>
        </p:txBody>
      </p:sp>
      <p:pic>
        <p:nvPicPr>
          <p:cNvPr id="135" name="Picture 2" descr="http://www.sip-scootershop.com/wwimages/af9b4d91-8d61-4009-83c5-8b936008bbf8.jpg"/>
          <p:cNvPicPr/>
          <p:nvPr/>
        </p:nvPicPr>
        <p:blipFill>
          <a:blip r:embed="rId1"/>
          <a:srcRect l="11534" t="0" r="19229" b="4112"/>
          <a:stretch/>
        </p:blipFill>
        <p:spPr>
          <a:xfrm>
            <a:off x="6948360" y="771480"/>
            <a:ext cx="1295640" cy="1794960"/>
          </a:xfrm>
          <a:prstGeom prst="rect">
            <a:avLst/>
          </a:prstGeom>
          <a:ln w="0">
            <a:noFill/>
          </a:ln>
        </p:spPr>
      </p:pic>
      <p:pic>
        <p:nvPicPr>
          <p:cNvPr id="136" name="Picture 4" descr="http://www.sip-scootershop.com/wwimages/f48c029e-595d-48a2-ba85-e778c2cb68b5.jpg"/>
          <p:cNvPicPr/>
          <p:nvPr/>
        </p:nvPicPr>
        <p:blipFill>
          <a:blip r:embed="rId2"/>
          <a:stretch/>
        </p:blipFill>
        <p:spPr>
          <a:xfrm>
            <a:off x="6511320" y="2715840"/>
            <a:ext cx="2093040" cy="1439640"/>
          </a:xfrm>
          <a:prstGeom prst="rect">
            <a:avLst/>
          </a:prstGeom>
          <a:ln w="0">
            <a:noFill/>
          </a:ln>
        </p:spPr>
      </p:pic>
    </p:spTree>
  </p:cSld>
  <p:transition>
    <p:pull dir="rd"/>
  </p:transition>
  <p:timing>
    <p:tnLst>
      <p:par>
        <p:cTn id="284" dur="indefinite" restart="never" nodeType="tmRoot">
          <p:childTnLst>
            <p:seq>
              <p:cTn id="285" dur="indefinite" nodeType="mainSeq">
                <p:childTnLst>
                  <p:par>
                    <p:cTn id="286" fill="hold">
                      <p:stCondLst>
                        <p:cond delay="indefinite"/>
                      </p:stCondLst>
                      <p:childTnLst>
                        <p:par>
                          <p:cTn id="287" fill="hold">
                            <p:stCondLst>
                              <p:cond delay="0"/>
                            </p:stCondLst>
                            <p:childTnLst>
                              <p:par>
                                <p:cTn id="288" nodeType="clickEffect" fill="hold" presetClass="entr" presetID="29">
                                  <p:stCondLst>
                                    <p:cond delay="0"/>
                                  </p:stCondLst>
                                  <p:childTnLst>
                                    <p:set>
                                      <p:cBhvr>
                                        <p:cTn id="289" dur="1" fill="hold">
                                          <p:stCondLst>
                                            <p:cond delay="0"/>
                                          </p:stCondLst>
                                        </p:cTn>
                                        <p:tgtEl>
                                          <p:spTgt spid="134">
                                            <p:txEl>
                                              <p:pRg st="0" end="0"/>
                                            </p:txEl>
                                          </p:spTgt>
                                        </p:tgtEl>
                                        <p:attrNameLst>
                                          <p:attrName>style.visibility</p:attrName>
                                        </p:attrNameLst>
                                      </p:cBhvr>
                                      <p:to>
                                        <p:strVal val="visible"/>
                                      </p:to>
                                    </p:set>
                                    <p:anim calcmode="lin" valueType="num">
                                      <p:cBhvr additive="repl">
                                        <p:cTn id="290" dur="500" fill="hold"/>
                                        <p:tgtEl>
                                          <p:spTgt spid="134">
                                            <p:txEl>
                                              <p:pRg st="0" end="0"/>
                                            </p:txEl>
                                          </p:spTgt>
                                        </p:tgtEl>
                                        <p:attrNameLst>
                                          <p:attrName>ppt_x</p:attrName>
                                        </p:attrNameLst>
                                      </p:cBhvr>
                                      <p:tavLst>
                                        <p:tav tm="0">
                                          <p:val>
                                            <p:strVal val="#ppt_x-.2"/>
                                          </p:val>
                                        </p:tav>
                                        <p:tav tm="100000">
                                          <p:val>
                                            <p:strVal val="#ppt_x"/>
                                          </p:val>
                                        </p:tav>
                                      </p:tavLst>
                                    </p:anim>
                                    <p:anim calcmode="lin" valueType="num">
                                      <p:cBhvr additive="repl">
                                        <p:cTn id="291" dur="500" fill="hold"/>
                                        <p:tgtEl>
                                          <p:spTgt spid="134">
                                            <p:txEl>
                                              <p:pRg st="0" end="0"/>
                                            </p:txEl>
                                          </p:spTgt>
                                        </p:tgtEl>
                                        <p:attrNameLst>
                                          <p:attrName>ppt_y</p:attrName>
                                        </p:attrNameLst>
                                      </p:cBhvr>
                                      <p:tavLst>
                                        <p:tav tm="0">
                                          <p:val>
                                            <p:strVal val="#ppt_y"/>
                                          </p:val>
                                        </p:tav>
                                        <p:tav tm="100000">
                                          <p:val>
                                            <p:strVal val="#ppt_y"/>
                                          </p:val>
                                        </p:tav>
                                      </p:tavLst>
                                    </p:anim>
                                    <p:animEffect filter="wipe(right)" transition="in">
                                      <p:cBhvr additive="repl">
                                        <p:cTn id="292" dur="500"/>
                                        <p:tgtEl>
                                          <p:spTgt spid="134">
                                            <p:txEl>
                                              <p:pRg st="0" end="0"/>
                                            </p:txEl>
                                          </p:spTgt>
                                        </p:tgtEl>
                                      </p:cBhvr>
                                    </p:animEffect>
                                  </p:childTnLst>
                                </p:cTn>
                              </p:par>
                              <p:par>
                                <p:cTn id="293" nodeType="withEffect" fill="hold" presetClass="entr" presetID="5" presetSubtype="10">
                                  <p:stCondLst>
                                    <p:cond delay="0"/>
                                  </p:stCondLst>
                                  <p:childTnLst>
                                    <p:set>
                                      <p:cBhvr>
                                        <p:cTn id="294" dur="1" fill="hold">
                                          <p:stCondLst>
                                            <p:cond delay="0"/>
                                          </p:stCondLst>
                                        </p:cTn>
                                        <p:tgtEl>
                                          <p:spTgt spid="135"/>
                                        </p:tgtEl>
                                        <p:attrNameLst>
                                          <p:attrName>style.visibility</p:attrName>
                                        </p:attrNameLst>
                                      </p:cBhvr>
                                      <p:to>
                                        <p:strVal val="visible"/>
                                      </p:to>
                                    </p:set>
                                    <p:animEffect filter="checkerboard(across)" transition="in">
                                      <p:cBhvr additive="repl">
                                        <p:cTn id="295" dur="500"/>
                                        <p:tgtEl>
                                          <p:spTgt spid="135"/>
                                        </p:tgtEl>
                                      </p:cBhvr>
                                    </p:animEffect>
                                  </p:childTnLst>
                                </p:cTn>
                              </p:par>
                              <p:par>
                                <p:cTn id="296" nodeType="withEffect" fill="hold" presetClass="entr" presetID="5" presetSubtype="10">
                                  <p:stCondLst>
                                    <p:cond delay="0"/>
                                  </p:stCondLst>
                                  <p:childTnLst>
                                    <p:set>
                                      <p:cBhvr>
                                        <p:cTn id="297" dur="1" fill="hold">
                                          <p:stCondLst>
                                            <p:cond delay="0"/>
                                          </p:stCondLst>
                                        </p:cTn>
                                        <p:tgtEl>
                                          <p:spTgt spid="136"/>
                                        </p:tgtEl>
                                        <p:attrNameLst>
                                          <p:attrName>style.visibility</p:attrName>
                                        </p:attrNameLst>
                                      </p:cBhvr>
                                      <p:to>
                                        <p:strVal val="visible"/>
                                      </p:to>
                                    </p:set>
                                    <p:animEffect filter="checkerboard(across)" transition="in">
                                      <p:cBhvr additive="repl">
                                        <p:cTn id="298" dur="500"/>
                                        <p:tgtEl>
                                          <p:spTgt spid="136"/>
                                        </p:tgtEl>
                                      </p:cBhvr>
                                    </p:animEffect>
                                  </p:childTnLst>
                                </p:cTn>
                              </p:par>
                            </p:childTnLst>
                          </p:cTn>
                        </p:par>
                      </p:childTnLst>
                    </p:cTn>
                  </p:par>
                  <p:par>
                    <p:cTn id="299" fill="hold">
                      <p:stCondLst>
                        <p:cond delay="indefinite"/>
                      </p:stCondLst>
                      <p:childTnLst>
                        <p:par>
                          <p:cTn id="300" fill="hold">
                            <p:stCondLst>
                              <p:cond delay="0"/>
                            </p:stCondLst>
                            <p:childTnLst>
                              <p:par>
                                <p:cTn id="301" nodeType="clickEffect" fill="hold" presetClass="entr" presetID="2" presetSubtype="4">
                                  <p:stCondLst>
                                    <p:cond delay="0"/>
                                  </p:stCondLst>
                                  <p:childTnLst>
                                    <p:set>
                                      <p:cBhvr>
                                        <p:cTn id="302" dur="1" fill="hold">
                                          <p:stCondLst>
                                            <p:cond delay="0"/>
                                          </p:stCondLst>
                                        </p:cTn>
                                        <p:tgtEl>
                                          <p:spTgt spid="134">
                                            <p:txEl>
                                              <p:pRg st="2" end="2"/>
                                            </p:txEl>
                                          </p:spTgt>
                                        </p:tgtEl>
                                        <p:attrNameLst>
                                          <p:attrName>style.visibility</p:attrName>
                                        </p:attrNameLst>
                                      </p:cBhvr>
                                      <p:to>
                                        <p:strVal val="visible"/>
                                      </p:to>
                                    </p:set>
                                    <p:anim calcmode="lin" valueType="num">
                                      <p:cBhvr additive="repl">
                                        <p:cTn id="303" dur="500" fill="hold"/>
                                        <p:tgtEl>
                                          <p:spTgt spid="134">
                                            <p:txEl>
                                              <p:pRg st="2" end="2"/>
                                            </p:txEl>
                                          </p:spTgt>
                                        </p:tgtEl>
                                        <p:attrNameLst>
                                          <p:attrName>ppt_x</p:attrName>
                                        </p:attrNameLst>
                                      </p:cBhvr>
                                      <p:tavLst>
                                        <p:tav tm="0">
                                          <p:val>
                                            <p:strVal val="#ppt_x"/>
                                          </p:val>
                                        </p:tav>
                                        <p:tav tm="100000">
                                          <p:val>
                                            <p:strVal val="#ppt_x"/>
                                          </p:val>
                                        </p:tav>
                                      </p:tavLst>
                                    </p:anim>
                                    <p:anim calcmode="lin" valueType="num">
                                      <p:cBhvr additive="repl">
                                        <p:cTn id="304" dur="500" fill="hold"/>
                                        <p:tgtEl>
                                          <p:spTgt spid="134">
                                            <p:txEl>
                                              <p:pRg st="2" end="2"/>
                                            </p:txEl>
                                          </p:spTgt>
                                        </p:tgtEl>
                                        <p:attrNameLst>
                                          <p:attrName>ppt_y</p:attrName>
                                        </p:attrNameLst>
                                      </p:cBhvr>
                                      <p:tavLst>
                                        <p:tav tm="0">
                                          <p:val>
                                            <p:strVal val="1+#ppt_h/2"/>
                                          </p:val>
                                        </p:tav>
                                        <p:tav tm="100000">
                                          <p:val>
                                            <p:strVal val="#ppt_y"/>
                                          </p:val>
                                        </p:tav>
                                      </p:tavLst>
                                    </p:anim>
                                  </p:childTnLst>
                                </p:cTn>
                              </p:par>
                              <p:par>
                                <p:cTn id="305" nodeType="withEffect" fill="hold" presetClass="entr" presetID="2" presetSubtype="4">
                                  <p:stCondLst>
                                    <p:cond delay="1000"/>
                                  </p:stCondLst>
                                  <p:childTnLst>
                                    <p:set>
                                      <p:cBhvr>
                                        <p:cTn id="306" dur="1" fill="hold">
                                          <p:stCondLst>
                                            <p:cond delay="0"/>
                                          </p:stCondLst>
                                        </p:cTn>
                                        <p:tgtEl>
                                          <p:spTgt spid="134">
                                            <p:txEl>
                                              <p:pRg st="4" end="4"/>
                                            </p:txEl>
                                          </p:spTgt>
                                        </p:tgtEl>
                                        <p:attrNameLst>
                                          <p:attrName>style.visibility</p:attrName>
                                        </p:attrNameLst>
                                      </p:cBhvr>
                                      <p:to>
                                        <p:strVal val="visible"/>
                                      </p:to>
                                    </p:set>
                                    <p:anim calcmode="lin" valueType="num">
                                      <p:cBhvr additive="repl">
                                        <p:cTn id="307" dur="500" fill="hold"/>
                                        <p:tgtEl>
                                          <p:spTgt spid="134">
                                            <p:txEl>
                                              <p:pRg st="4" end="4"/>
                                            </p:txEl>
                                          </p:spTgt>
                                        </p:tgtEl>
                                        <p:attrNameLst>
                                          <p:attrName>ppt_x</p:attrName>
                                        </p:attrNameLst>
                                      </p:cBhvr>
                                      <p:tavLst>
                                        <p:tav tm="0">
                                          <p:val>
                                            <p:strVal val="#ppt_x"/>
                                          </p:val>
                                        </p:tav>
                                        <p:tav tm="100000">
                                          <p:val>
                                            <p:strVal val="#ppt_x"/>
                                          </p:val>
                                        </p:tav>
                                      </p:tavLst>
                                    </p:anim>
                                    <p:anim calcmode="lin" valueType="num">
                                      <p:cBhvr additive="repl">
                                        <p:cTn id="308" dur="500" fill="hold"/>
                                        <p:tgtEl>
                                          <p:spTgt spid="13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Διωστήρας (μπιέλα)</a:t>
            </a:r>
            <a:endParaRPr b="0" lang="en-US" sz="2300" spc="-1" strike="noStrike">
              <a:solidFill>
                <a:srgbClr val="000000"/>
              </a:solidFill>
              <a:latin typeface="Arial"/>
            </a:endParaRPr>
          </a:p>
        </p:txBody>
      </p:sp>
      <p:sp>
        <p:nvSpPr>
          <p:cNvPr id="138" name="8 - TextBox"/>
          <p:cNvSpPr/>
          <p:nvPr/>
        </p:nvSpPr>
        <p:spPr>
          <a:xfrm>
            <a:off x="539640" y="694440"/>
            <a:ext cx="5616360" cy="385236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0" lang="el-GR" sz="1900" spc="-1" strike="noStrike">
                <a:solidFill>
                  <a:srgbClr val="000000"/>
                </a:solidFill>
                <a:latin typeface="Arial"/>
              </a:rPr>
              <a:t>Ο προορισμός της μπιέλας είναι να μεταφέρει την κινητική ενέργεια του εμβόλου στο στροφαλοφόρο άξονα, αλλά και αντίστροφα, να μεταφέρει δηλ. τη δύναμη που χρειάζεται το έμβολο από τον στροφαλοφόρο, ιδιαίτερα στη φάση της συμπίεσης και λιγότερο κατά τη φάση της εξαγωγής και της εισαγωγής.</a:t>
            </a:r>
            <a:endParaRPr b="0" lang="en-US" sz="1900" spc="-1" strike="noStrike">
              <a:solidFill>
                <a:srgbClr val="000000"/>
              </a:solidFill>
              <a:latin typeface="Arial"/>
            </a:endParaRPr>
          </a:p>
          <a:p>
            <a:pP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Arial"/>
              </a:rPr>
              <a:t>Στις παραπάνω τρεις φάσεις </a:t>
            </a:r>
            <a:endParaRPr b="0" lang="en-US" sz="1900" spc="-1" strike="noStrike">
              <a:solidFill>
                <a:srgbClr val="000000"/>
              </a:solidFill>
              <a:latin typeface="Arial"/>
            </a:endParaRPr>
          </a:p>
          <a:p>
            <a:pPr indent="-216000" algn="ctr">
              <a:lnSpc>
                <a:spcPct val="100000"/>
              </a:lnSpc>
              <a:buClr>
                <a:srgbClr val="000000"/>
              </a:buClr>
              <a:buSzPct val="90000"/>
              <a:buFont typeface="StarSymbol"/>
              <a:buChar char="-"/>
            </a:pPr>
            <a:r>
              <a:rPr b="0" lang="el-GR" sz="1900" spc="-1" strike="noStrike">
                <a:solidFill>
                  <a:srgbClr val="000000"/>
                </a:solidFill>
                <a:latin typeface="Arial"/>
              </a:rPr>
              <a:t>εκτόνωση, συμπίεση, εξαγωγή - </a:t>
            </a: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Arial"/>
              </a:rPr>
              <a:t>η μπιέλα καταπονείται σε θλίψη και λυγισμό, </a:t>
            </a: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Arial"/>
              </a:rPr>
              <a:t>ενώ στη φάση της εισαγωγής καταπονείται σε εφελκυσμό.</a:t>
            </a:r>
            <a:endParaRPr b="0" lang="en-US" sz="1900" spc="-1" strike="noStrike">
              <a:solidFill>
                <a:srgbClr val="000000"/>
              </a:solidFill>
              <a:latin typeface="Arial"/>
            </a:endParaRPr>
          </a:p>
        </p:txBody>
      </p:sp>
      <p:pic>
        <p:nvPicPr>
          <p:cNvPr id="139" name="Picture 2" descr="http://images.autoline-eu.gr/s/antallaktiko-diostirasJCB-3CX-4CX---1_big--13063018584343761000.jpg"/>
          <p:cNvPicPr/>
          <p:nvPr/>
        </p:nvPicPr>
        <p:blipFill>
          <a:blip r:embed="rId1"/>
          <a:stretch/>
        </p:blipFill>
        <p:spPr>
          <a:xfrm>
            <a:off x="6372360" y="915480"/>
            <a:ext cx="2136960" cy="1460160"/>
          </a:xfrm>
          <a:prstGeom prst="rect">
            <a:avLst/>
          </a:prstGeom>
          <a:ln w="0">
            <a:noFill/>
          </a:ln>
        </p:spPr>
      </p:pic>
      <p:pic>
        <p:nvPicPr>
          <p:cNvPr id="140" name="Picture 4" descr="https://d2t1xqejof9utc.cloudfront.net/screenshots/pics/9a40075f61bbf360a9cb95cd29860a24/small.gif"/>
          <p:cNvPicPr/>
          <p:nvPr/>
        </p:nvPicPr>
        <p:blipFill>
          <a:blip r:embed="rId2"/>
          <a:stretch/>
        </p:blipFill>
        <p:spPr>
          <a:xfrm>
            <a:off x="6444360" y="2852640"/>
            <a:ext cx="2232000" cy="1482120"/>
          </a:xfrm>
          <a:prstGeom prst="rect">
            <a:avLst/>
          </a:prstGeom>
          <a:ln w="0">
            <a:noFill/>
          </a:ln>
        </p:spPr>
      </p:pic>
    </p:spTree>
  </p:cSld>
  <p:transition>
    <p:pull dir="rd"/>
  </p:transition>
  <p:timing>
    <p:tnLst>
      <p:par>
        <p:cTn id="309" dur="indefinite" restart="never" nodeType="tmRoot">
          <p:childTnLst>
            <p:seq>
              <p:cTn id="310" dur="indefinite" nodeType="mainSeq">
                <p:childTnLst>
                  <p:par>
                    <p:cTn id="311" fill="hold">
                      <p:stCondLst>
                        <p:cond delay="0"/>
                      </p:stCondLst>
                      <p:childTnLst>
                        <p:par>
                          <p:cTn id="312" fill="hold">
                            <p:stCondLst>
                              <p:cond delay="0"/>
                            </p:stCondLst>
                            <p:childTnLst>
                              <p:par>
                                <p:cTn id="313" nodeType="withEffect" fill="hold" presetClass="entr" presetID="5" presetSubtype="10">
                                  <p:stCondLst>
                                    <p:cond delay="1000"/>
                                  </p:stCondLst>
                                  <p:childTnLst>
                                    <p:set>
                                      <p:cBhvr>
                                        <p:cTn id="314" dur="1" fill="hold">
                                          <p:stCondLst>
                                            <p:cond delay="0"/>
                                          </p:stCondLst>
                                        </p:cTn>
                                        <p:tgtEl>
                                          <p:spTgt spid="139"/>
                                        </p:tgtEl>
                                        <p:attrNameLst>
                                          <p:attrName>style.visibility</p:attrName>
                                        </p:attrNameLst>
                                      </p:cBhvr>
                                      <p:to>
                                        <p:strVal val="visible"/>
                                      </p:to>
                                    </p:set>
                                    <p:animEffect filter="checkerboard(across)" transition="in">
                                      <p:cBhvr additive="repl">
                                        <p:cTn id="315" dur="500"/>
                                        <p:tgtEl>
                                          <p:spTgt spid="139"/>
                                        </p:tgtEl>
                                      </p:cBhvr>
                                    </p:animEffect>
                                  </p:childTnLst>
                                </p:cTn>
                              </p:par>
                              <p:par>
                                <p:cTn id="316" nodeType="withEffect" fill="hold" presetClass="entr" presetID="5" presetSubtype="10">
                                  <p:stCondLst>
                                    <p:cond delay="1000"/>
                                  </p:stCondLst>
                                  <p:childTnLst>
                                    <p:set>
                                      <p:cBhvr>
                                        <p:cTn id="317" dur="1" fill="hold">
                                          <p:stCondLst>
                                            <p:cond delay="0"/>
                                          </p:stCondLst>
                                        </p:cTn>
                                        <p:tgtEl>
                                          <p:spTgt spid="140"/>
                                        </p:tgtEl>
                                        <p:attrNameLst>
                                          <p:attrName>style.visibility</p:attrName>
                                        </p:attrNameLst>
                                      </p:cBhvr>
                                      <p:to>
                                        <p:strVal val="visible"/>
                                      </p:to>
                                    </p:set>
                                    <p:animEffect filter="checkerboard(across)" transition="in">
                                      <p:cBhvr additive="repl">
                                        <p:cTn id="318" dur="500"/>
                                        <p:tgtEl>
                                          <p:spTgt spid="140"/>
                                        </p:tgtEl>
                                      </p:cBhvr>
                                    </p:animEffect>
                                  </p:childTnLst>
                                </p:cTn>
                              </p:par>
                            </p:childTnLst>
                          </p:cTn>
                        </p:par>
                      </p:childTnLst>
                    </p:cTn>
                  </p:par>
                  <p:par>
                    <p:cTn id="319" fill="hold">
                      <p:stCondLst>
                        <p:cond delay="indefinite"/>
                      </p:stCondLst>
                      <p:childTnLst>
                        <p:par>
                          <p:cTn id="320" fill="hold">
                            <p:stCondLst>
                              <p:cond delay="0"/>
                            </p:stCondLst>
                            <p:childTnLst>
                              <p:par>
                                <p:cTn id="321" nodeType="clickEffect" fill="hold" presetClass="entr" presetID="2" presetSubtype="4">
                                  <p:stCondLst>
                                    <p:cond delay="0"/>
                                  </p:stCondLst>
                                  <p:childTnLst>
                                    <p:set>
                                      <p:cBhvr>
                                        <p:cTn id="322" dur="1" fill="hold">
                                          <p:stCondLst>
                                            <p:cond delay="0"/>
                                          </p:stCondLst>
                                        </p:cTn>
                                        <p:tgtEl>
                                          <p:spTgt spid="138">
                                            <p:txEl>
                                              <p:pRg st="0" end="0"/>
                                            </p:txEl>
                                          </p:spTgt>
                                        </p:tgtEl>
                                        <p:attrNameLst>
                                          <p:attrName>style.visibility</p:attrName>
                                        </p:attrNameLst>
                                      </p:cBhvr>
                                      <p:to>
                                        <p:strVal val="visible"/>
                                      </p:to>
                                    </p:set>
                                    <p:anim calcmode="lin" valueType="num">
                                      <p:cBhvr additive="repl">
                                        <p:cTn id="323" dur="500" fill="hold"/>
                                        <p:tgtEl>
                                          <p:spTgt spid="138">
                                            <p:txEl>
                                              <p:pRg st="0" end="0"/>
                                            </p:txEl>
                                          </p:spTgt>
                                        </p:tgtEl>
                                        <p:attrNameLst>
                                          <p:attrName>ppt_x</p:attrName>
                                        </p:attrNameLst>
                                      </p:cBhvr>
                                      <p:tavLst>
                                        <p:tav tm="0">
                                          <p:val>
                                            <p:strVal val="#ppt_x"/>
                                          </p:val>
                                        </p:tav>
                                        <p:tav tm="100000">
                                          <p:val>
                                            <p:strVal val="#ppt_x"/>
                                          </p:val>
                                        </p:tav>
                                      </p:tavLst>
                                    </p:anim>
                                    <p:anim calcmode="lin" valueType="num">
                                      <p:cBhvr additive="repl">
                                        <p:cTn id="324" dur="500" fill="hold"/>
                                        <p:tgtEl>
                                          <p:spTgt spid="1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5" fill="hold">
                      <p:stCondLst>
                        <p:cond delay="indefinite"/>
                      </p:stCondLst>
                      <p:childTnLst>
                        <p:par>
                          <p:cTn id="326" fill="hold">
                            <p:stCondLst>
                              <p:cond delay="0"/>
                            </p:stCondLst>
                            <p:childTnLst>
                              <p:par>
                                <p:cTn id="327" nodeType="clickEffect" fill="hold" presetClass="entr" presetID="2" presetSubtype="4">
                                  <p:stCondLst>
                                    <p:cond delay="0"/>
                                  </p:stCondLst>
                                  <p:childTnLst>
                                    <p:set>
                                      <p:cBhvr>
                                        <p:cTn id="328" dur="1" fill="hold">
                                          <p:stCondLst>
                                            <p:cond delay="0"/>
                                          </p:stCondLst>
                                        </p:cTn>
                                        <p:tgtEl>
                                          <p:spTgt spid="138">
                                            <p:txEl>
                                              <p:pRg st="2" end="2"/>
                                            </p:txEl>
                                          </p:spTgt>
                                        </p:tgtEl>
                                        <p:attrNameLst>
                                          <p:attrName>style.visibility</p:attrName>
                                        </p:attrNameLst>
                                      </p:cBhvr>
                                      <p:to>
                                        <p:strVal val="visible"/>
                                      </p:to>
                                    </p:set>
                                    <p:anim calcmode="lin" valueType="num">
                                      <p:cBhvr additive="repl">
                                        <p:cTn id="329" dur="500" fill="hold"/>
                                        <p:tgtEl>
                                          <p:spTgt spid="138">
                                            <p:txEl>
                                              <p:pRg st="2" end="2"/>
                                            </p:txEl>
                                          </p:spTgt>
                                        </p:tgtEl>
                                        <p:attrNameLst>
                                          <p:attrName>ppt_x</p:attrName>
                                        </p:attrNameLst>
                                      </p:cBhvr>
                                      <p:tavLst>
                                        <p:tav tm="0">
                                          <p:val>
                                            <p:strVal val="#ppt_x"/>
                                          </p:val>
                                        </p:tav>
                                        <p:tav tm="100000">
                                          <p:val>
                                            <p:strVal val="#ppt_x"/>
                                          </p:val>
                                        </p:tav>
                                      </p:tavLst>
                                    </p:anim>
                                    <p:anim calcmode="lin" valueType="num">
                                      <p:cBhvr additive="repl">
                                        <p:cTn id="330" dur="500" fill="hold"/>
                                        <p:tgtEl>
                                          <p:spTgt spid="138">
                                            <p:txEl>
                                              <p:pRg st="2" end="2"/>
                                            </p:txEl>
                                          </p:spTgt>
                                        </p:tgtEl>
                                        <p:attrNameLst>
                                          <p:attrName>ppt_y</p:attrName>
                                        </p:attrNameLst>
                                      </p:cBhvr>
                                      <p:tavLst>
                                        <p:tav tm="0">
                                          <p:val>
                                            <p:strVal val="1+#ppt_h/2"/>
                                          </p:val>
                                        </p:tav>
                                        <p:tav tm="100000">
                                          <p:val>
                                            <p:strVal val="#ppt_y"/>
                                          </p:val>
                                        </p:tav>
                                      </p:tavLst>
                                    </p:anim>
                                  </p:childTnLst>
                                </p:cTn>
                              </p:par>
                              <p:par>
                                <p:cTn id="331" nodeType="withEffect" fill="hold" presetClass="entr" presetID="2" presetSubtype="4">
                                  <p:stCondLst>
                                    <p:cond delay="0"/>
                                  </p:stCondLst>
                                  <p:childTnLst>
                                    <p:set>
                                      <p:cBhvr>
                                        <p:cTn id="332" dur="1" fill="hold">
                                          <p:stCondLst>
                                            <p:cond delay="0"/>
                                          </p:stCondLst>
                                        </p:cTn>
                                        <p:tgtEl>
                                          <p:spTgt spid="138">
                                            <p:txEl>
                                              <p:pRg st="3" end="3"/>
                                            </p:txEl>
                                          </p:spTgt>
                                        </p:tgtEl>
                                        <p:attrNameLst>
                                          <p:attrName>style.visibility</p:attrName>
                                        </p:attrNameLst>
                                      </p:cBhvr>
                                      <p:to>
                                        <p:strVal val="visible"/>
                                      </p:to>
                                    </p:set>
                                    <p:anim calcmode="lin" valueType="num">
                                      <p:cBhvr additive="repl">
                                        <p:cTn id="333" dur="500" fill="hold"/>
                                        <p:tgtEl>
                                          <p:spTgt spid="138">
                                            <p:txEl>
                                              <p:pRg st="3" end="3"/>
                                            </p:txEl>
                                          </p:spTgt>
                                        </p:tgtEl>
                                        <p:attrNameLst>
                                          <p:attrName>ppt_x</p:attrName>
                                        </p:attrNameLst>
                                      </p:cBhvr>
                                      <p:tavLst>
                                        <p:tav tm="0">
                                          <p:val>
                                            <p:strVal val="#ppt_x"/>
                                          </p:val>
                                        </p:tav>
                                        <p:tav tm="100000">
                                          <p:val>
                                            <p:strVal val="#ppt_x"/>
                                          </p:val>
                                        </p:tav>
                                      </p:tavLst>
                                    </p:anim>
                                    <p:anim calcmode="lin" valueType="num">
                                      <p:cBhvr additive="repl">
                                        <p:cTn id="334" dur="500" fill="hold"/>
                                        <p:tgtEl>
                                          <p:spTgt spid="138">
                                            <p:txEl>
                                              <p:pRg st="3" end="3"/>
                                            </p:txEl>
                                          </p:spTgt>
                                        </p:tgtEl>
                                        <p:attrNameLst>
                                          <p:attrName>ppt_y</p:attrName>
                                        </p:attrNameLst>
                                      </p:cBhvr>
                                      <p:tavLst>
                                        <p:tav tm="0">
                                          <p:val>
                                            <p:strVal val="1+#ppt_h/2"/>
                                          </p:val>
                                        </p:tav>
                                        <p:tav tm="100000">
                                          <p:val>
                                            <p:strVal val="#ppt_y"/>
                                          </p:val>
                                        </p:tav>
                                      </p:tavLst>
                                    </p:anim>
                                  </p:childTnLst>
                                </p:cTn>
                              </p:par>
                              <p:par>
                                <p:cTn id="335" nodeType="withEffect" fill="hold" presetClass="entr" presetID="2" presetSubtype="4">
                                  <p:stCondLst>
                                    <p:cond delay="0"/>
                                  </p:stCondLst>
                                  <p:childTnLst>
                                    <p:set>
                                      <p:cBhvr>
                                        <p:cTn id="336" dur="1" fill="hold">
                                          <p:stCondLst>
                                            <p:cond delay="0"/>
                                          </p:stCondLst>
                                        </p:cTn>
                                        <p:tgtEl>
                                          <p:spTgt spid="138">
                                            <p:txEl>
                                              <p:pRg st="4" end="4"/>
                                            </p:txEl>
                                          </p:spTgt>
                                        </p:tgtEl>
                                        <p:attrNameLst>
                                          <p:attrName>style.visibility</p:attrName>
                                        </p:attrNameLst>
                                      </p:cBhvr>
                                      <p:to>
                                        <p:strVal val="visible"/>
                                      </p:to>
                                    </p:set>
                                    <p:anim calcmode="lin" valueType="num">
                                      <p:cBhvr additive="repl">
                                        <p:cTn id="337" dur="500" fill="hold"/>
                                        <p:tgtEl>
                                          <p:spTgt spid="138">
                                            <p:txEl>
                                              <p:pRg st="4" end="4"/>
                                            </p:txEl>
                                          </p:spTgt>
                                        </p:tgtEl>
                                        <p:attrNameLst>
                                          <p:attrName>ppt_x</p:attrName>
                                        </p:attrNameLst>
                                      </p:cBhvr>
                                      <p:tavLst>
                                        <p:tav tm="0">
                                          <p:val>
                                            <p:strVal val="#ppt_x"/>
                                          </p:val>
                                        </p:tav>
                                        <p:tav tm="100000">
                                          <p:val>
                                            <p:strVal val="#ppt_x"/>
                                          </p:val>
                                        </p:tav>
                                      </p:tavLst>
                                    </p:anim>
                                    <p:anim calcmode="lin" valueType="num">
                                      <p:cBhvr additive="repl">
                                        <p:cTn id="338" dur="500" fill="hold"/>
                                        <p:tgtEl>
                                          <p:spTgt spid="138">
                                            <p:txEl>
                                              <p:pRg st="4" end="4"/>
                                            </p:txEl>
                                          </p:spTgt>
                                        </p:tgtEl>
                                        <p:attrNameLst>
                                          <p:attrName>ppt_y</p:attrName>
                                        </p:attrNameLst>
                                      </p:cBhvr>
                                      <p:tavLst>
                                        <p:tav tm="0">
                                          <p:val>
                                            <p:strVal val="1+#ppt_h/2"/>
                                          </p:val>
                                        </p:tav>
                                        <p:tav tm="100000">
                                          <p:val>
                                            <p:strVal val="#ppt_y"/>
                                          </p:val>
                                        </p:tav>
                                      </p:tavLst>
                                    </p:anim>
                                  </p:childTnLst>
                                </p:cTn>
                              </p:par>
                              <p:par>
                                <p:cTn id="339" nodeType="withEffect" fill="hold" presetClass="entr" presetID="2" presetSubtype="4">
                                  <p:stCondLst>
                                    <p:cond delay="0"/>
                                  </p:stCondLst>
                                  <p:childTnLst>
                                    <p:set>
                                      <p:cBhvr>
                                        <p:cTn id="340" dur="1" fill="hold">
                                          <p:stCondLst>
                                            <p:cond delay="0"/>
                                          </p:stCondLst>
                                        </p:cTn>
                                        <p:tgtEl>
                                          <p:spTgt spid="138">
                                            <p:txEl>
                                              <p:pRg st="5" end="5"/>
                                            </p:txEl>
                                          </p:spTgt>
                                        </p:tgtEl>
                                        <p:attrNameLst>
                                          <p:attrName>style.visibility</p:attrName>
                                        </p:attrNameLst>
                                      </p:cBhvr>
                                      <p:to>
                                        <p:strVal val="visible"/>
                                      </p:to>
                                    </p:set>
                                    <p:anim calcmode="lin" valueType="num">
                                      <p:cBhvr additive="repl">
                                        <p:cTn id="341" dur="500" fill="hold"/>
                                        <p:tgtEl>
                                          <p:spTgt spid="138">
                                            <p:txEl>
                                              <p:pRg st="5" end="5"/>
                                            </p:txEl>
                                          </p:spTgt>
                                        </p:tgtEl>
                                        <p:attrNameLst>
                                          <p:attrName>ppt_x</p:attrName>
                                        </p:attrNameLst>
                                      </p:cBhvr>
                                      <p:tavLst>
                                        <p:tav tm="0">
                                          <p:val>
                                            <p:strVal val="#ppt_x"/>
                                          </p:val>
                                        </p:tav>
                                        <p:tav tm="100000">
                                          <p:val>
                                            <p:strVal val="#ppt_x"/>
                                          </p:val>
                                        </p:tav>
                                      </p:tavLst>
                                    </p:anim>
                                    <p:anim calcmode="lin" valueType="num">
                                      <p:cBhvr additive="repl">
                                        <p:cTn id="342" dur="500" fill="hold"/>
                                        <p:tgtEl>
                                          <p:spTgt spid="13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Ροή">
  <a:themeElements>
    <a:clrScheme name="Ροή">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Ροή">
  <a:themeElements>
    <a:clrScheme name="Ροή">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Flow</Template>
  <TotalTime>420</TotalTime>
  <Application>LibreOffice/7.4.7.2$Linux_X86_64 LibreOffice_project/40$Build-2</Application>
  <AppVersion>15.0000</AppVersion>
  <Words>1068</Words>
  <Paragraphs>117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2015-09-27T16:42:25Z</dcterms:created>
  <dc:creator>xps</dc:creator>
  <dc:description/>
  <dc:language>en-US</dc:language>
  <cp:lastModifiedBy>xps</cp:lastModifiedBy>
  <dcterms:modified xsi:type="dcterms:W3CDTF">2015-11-01T18:35:42Z</dcterms:modified>
  <cp:revision>58</cp:revision>
  <dc:subject/>
  <dc:title>Μ.Ε.Κ.  Ι</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Προβολή στην οθόνη (16:9)</vt:lpwstr>
  </property>
  <property fmtid="{D5CDD505-2E9C-101B-9397-08002B2CF9AE}" pid="3" name="Slides">
    <vt:r8>17</vt:r8>
  </property>
</Properties>
</file>