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presProps.xml" ContentType="application/vnd.openxmlformats-officedocument.presentationml.presProps+xml"/>
  <Override PartName="/ppt/slides/slide1.xml" ContentType="application/vnd.openxmlformats-officedocument.presentationml.slide+xml"/>
  <Override PartName="/ppt/slides/_rels/slide9.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BAD8D9A-5E4D-4F8A-A0EB-73617EEA8F1D}"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9"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0"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5DCB87B0-70E1-4237-9348-EDDCE327BA08}"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2"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4"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5"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1A054E64-B19A-4084-8BBB-A66DC25A03E4}"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7"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8"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9"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0"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1"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2"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AD5E3077-6CDB-4F20-9283-EB214F8491D0}"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49"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1"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3"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4"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8"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9"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0"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8"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F64B64A-B9A7-4276-82C5-6BDB843F815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4"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6"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7"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8"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0"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1"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3"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4"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5"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6"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8"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9"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0"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1"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2"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3"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0"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4DAE54E-0CCB-49ED-A542-49419A09314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3"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B1039A05-AA09-4CEF-9878-BF34FB7BC34E}"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05EE4D82-53CB-4924-BD59-926590586028}"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C9DF3848-7C6B-4258-AD3B-39E629E74582}"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7"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8"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9"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10608912-5863-4D4E-9E12-F1AE7DF42490}"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1"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2"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3"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E30EB0B8-37DA-491A-BF29-44FE6CBC0928}"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5"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6"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7"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0567C75F-A46B-4290-8AE4-A826C9306304}"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4aa2d6"/>
            </a:gs>
            <a:gs pos="100000">
              <a:srgbClr val="002b36"/>
            </a:gs>
          </a:gsLst>
          <a:path path="circle">
            <a:fillToRect l="50000" t="55000" r="50000" b="45000"/>
          </a:path>
        </a:gradFill>
      </p:bgPr>
    </p:bg>
    <p:spTree>
      <p:nvGrpSpPr>
        <p:cNvPr id="1" name=""/>
        <p:cNvGrpSpPr/>
        <p:nvPr/>
      </p:nvGrpSpPr>
      <p:grpSpPr>
        <a:xfrm>
          <a:off x="0" y="0"/>
          <a:ext cx="0" cy="0"/>
          <a:chOff x="0" y="0"/>
          <a:chExt cx="0" cy="0"/>
        </a:xfrm>
      </p:grpSpPr>
      <p:sp>
        <p:nvSpPr>
          <p:cNvPr id="0"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1"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2" name="PlaceHolder 1"/>
          <p:cNvSpPr>
            <a:spLocks noGrp="1"/>
          </p:cNvSpPr>
          <p:nvPr>
            <p:ph type="title"/>
          </p:nvPr>
        </p:nvSpPr>
        <p:spPr>
          <a:xfrm>
            <a:off x="533520" y="1028880"/>
            <a:ext cx="7851240" cy="1371240"/>
          </a:xfrm>
          <a:prstGeom prst="rect">
            <a:avLst/>
          </a:prstGeom>
          <a:noFill/>
          <a:ln w="0">
            <a:noFill/>
          </a:ln>
        </p:spPr>
        <p:txBody>
          <a:bodyPr lIns="90000" rIns="18360" tIns="0" bIns="0" anchor="b">
            <a:normAutofit fontScale="82000"/>
          </a:bodyPr>
          <a:p>
            <a:pPr indent="0" algn="r">
              <a:lnSpc>
                <a:spcPct val="100000"/>
              </a:lnSpc>
              <a:buNone/>
            </a:pPr>
            <a:r>
              <a:rPr b="1" lang="el-GR" sz="5600" spc="-1" strike="noStrike">
                <a:solidFill>
                  <a:srgbClr val="50e0ea"/>
                </a:solidFill>
                <a:latin typeface="Calibri"/>
              </a:rPr>
              <a:t>Kλικ για επεξεργασία του τίτλου</a:t>
            </a:r>
            <a:endParaRPr b="0" lang="el-GR" sz="5600" spc="-1" strike="noStrike">
              <a:solidFill>
                <a:srgbClr val="ffffff"/>
              </a:solidFill>
              <a:latin typeface="Constantia"/>
            </a:endParaRPr>
          </a:p>
        </p:txBody>
      </p:sp>
      <p:sp>
        <p:nvSpPr>
          <p:cNvPr id="3" name="PlaceHolder 2"/>
          <p:cNvSpPr>
            <a:spLocks noGrp="1"/>
          </p:cNvSpPr>
          <p:nvPr>
            <p:ph type="dt" idx="1"/>
          </p:nvPr>
        </p:nvSpPr>
        <p:spPr>
          <a:xfrm>
            <a:off x="457200" y="4767120"/>
            <a:ext cx="2133360" cy="273600"/>
          </a:xfrm>
          <a:prstGeom prst="rect">
            <a:avLst/>
          </a:prstGeom>
          <a:noFill/>
          <a:ln w="0">
            <a:noFill/>
          </a:ln>
        </p:spPr>
        <p:txBody>
          <a:bodyPr lIns="0" rIns="0" tIns="0" bIns="0" anchor="b">
            <a:noAutofit/>
          </a:bodyPr>
          <a:lstStyle>
            <a:lvl1pPr indent="0">
              <a:lnSpc>
                <a:spcPct val="100000"/>
              </a:lnSpc>
              <a:buNone/>
              <a:defRPr b="0" lang="el-GR" sz="1200" spc="-1" strike="noStrike">
                <a:solidFill>
                  <a:srgbClr val="d1eaed"/>
                </a:solidFill>
                <a:latin typeface="Constantia"/>
              </a:defRPr>
            </a:lvl1pPr>
          </a:lstStyle>
          <a:p>
            <a:pPr indent="0">
              <a:lnSpc>
                <a:spcPct val="100000"/>
              </a:lnSpc>
              <a:buNone/>
            </a:pPr>
            <a:r>
              <a:rPr b="0" lang="el-GR" sz="1200" spc="-1" strike="noStrike">
                <a:solidFill>
                  <a:srgbClr val="d1eaed"/>
                </a:solidFill>
                <a:latin typeface="Constantia"/>
              </a:rPr>
              <a:t>&lt;date/time&gt;</a:t>
            </a:r>
            <a:endParaRPr b="0" lang="en-US" sz="1200" spc="-1" strike="noStrike">
              <a:solidFill>
                <a:srgbClr val="000000"/>
              </a:solidFill>
              <a:latin typeface="Times New Roman"/>
            </a:endParaRPr>
          </a:p>
        </p:txBody>
      </p:sp>
      <p:sp>
        <p:nvSpPr>
          <p:cNvPr id="4" name="PlaceHolder 3"/>
          <p:cNvSpPr>
            <a:spLocks noGrp="1"/>
          </p:cNvSpPr>
          <p:nvPr>
            <p:ph type="ftr" idx="2"/>
          </p:nvPr>
        </p:nvSpPr>
        <p:spPr>
          <a:xfrm>
            <a:off x="2666880" y="4767120"/>
            <a:ext cx="3352320" cy="273600"/>
          </a:xfrm>
          <a:prstGeom prst="rect">
            <a:avLst/>
          </a:prstGeom>
          <a:noFill/>
          <a:ln w="0">
            <a:noFill/>
          </a:ln>
        </p:spPr>
        <p:txBody>
          <a:bodyPr lIns="0" rIns="0" tIns="0" bIns="0" anchor="b">
            <a:noAutofit/>
          </a:bodyPr>
          <a:lstStyle>
            <a:lvl1pPr indent="0" algn="ctr">
              <a:buNone/>
              <a:defRPr b="0" lang="en-US" sz="1400" spc="-1" strike="noStrike">
                <a:solidFill>
                  <a:srgbClr val="000000"/>
                </a:solidFill>
                <a:latin typeface="Times New Roman"/>
              </a:defRPr>
            </a:lvl1pPr>
          </a:lstStyle>
          <a:p>
            <a:pPr indent="0" algn="ctr">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5" name="PlaceHolder 4"/>
          <p:cNvSpPr>
            <a:spLocks noGrp="1"/>
          </p:cNvSpPr>
          <p:nvPr>
            <p:ph type="sldNum" idx="3"/>
          </p:nvPr>
        </p:nvSpPr>
        <p:spPr>
          <a:xfrm>
            <a:off x="7924680" y="4767120"/>
            <a:ext cx="761760" cy="273600"/>
          </a:xfrm>
          <a:prstGeom prst="rect">
            <a:avLst/>
          </a:prstGeom>
          <a:noFill/>
          <a:ln w="0">
            <a:noFill/>
          </a:ln>
        </p:spPr>
        <p:txBody>
          <a:bodyPr lIns="0" rIns="0" tIns="0" bIns="0" anchor="b">
            <a:noAutofit/>
          </a:bodyPr>
          <a:lstStyle>
            <a:lvl1pPr indent="0" algn="r">
              <a:lnSpc>
                <a:spcPct val="100000"/>
              </a:lnSpc>
              <a:buNone/>
              <a:defRPr b="0" lang="el-GR" sz="1200" spc="-1" strike="noStrike">
                <a:solidFill>
                  <a:srgbClr val="d1eaed"/>
                </a:solidFill>
                <a:latin typeface="Constantia"/>
              </a:defRPr>
            </a:lvl1pPr>
          </a:lstStyle>
          <a:p>
            <a:pPr indent="0" algn="r">
              <a:lnSpc>
                <a:spcPct val="100000"/>
              </a:lnSpc>
              <a:buNone/>
            </a:pPr>
            <a:fld id="{9192869F-D03B-41A8-BEC5-AC6C16502425}" type="slidenum">
              <a:rPr b="0" lang="el-GR" sz="1200" spc="-1" strike="noStrike">
                <a:solidFill>
                  <a:srgbClr val="d1eaed"/>
                </a:solidFill>
                <a:latin typeface="Constantia"/>
              </a:rPr>
              <a:t>&lt;number&gt;</a:t>
            </a:fld>
            <a:endParaRPr b="0" lang="en-US" sz="1200" spc="-1" strike="noStrike">
              <a:solidFill>
                <a:srgbClr val="000000"/>
              </a:solidFill>
              <a:latin typeface="Times New Roman"/>
            </a:endParaRPr>
          </a:p>
        </p:txBody>
      </p:sp>
      <p:sp>
        <p:nvSpPr>
          <p:cNvPr id="6" name="PlaceHolder 5"/>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2600" spc="-1" strike="noStrike">
                <a:solidFill>
                  <a:srgbClr val="ffffff"/>
                </a:solidFill>
                <a:latin typeface="Calibri"/>
              </a:rPr>
              <a:t>Click to edit the outline text format</a:t>
            </a:r>
            <a:endParaRPr b="0" lang="el-GR" sz="2600" spc="-1" strike="noStrike">
              <a:solidFill>
                <a:srgbClr val="ffffff"/>
              </a:solidFill>
              <a:latin typeface="Calibri"/>
            </a:endParaRPr>
          </a:p>
          <a:p>
            <a:pPr lvl="1" marL="864000" indent="-324000">
              <a:spcBef>
                <a:spcPts val="1134"/>
              </a:spcBef>
              <a:buClr>
                <a:srgbClr val="000000"/>
              </a:buClr>
              <a:buSzPct val="75000"/>
              <a:buFont typeface="Symbol" charset="2"/>
              <a:buChar char=""/>
            </a:pPr>
            <a:r>
              <a:rPr b="0" lang="el-GR" sz="2100" spc="-1" strike="noStrike">
                <a:solidFill>
                  <a:srgbClr val="ffffff"/>
                </a:solidFill>
                <a:latin typeface="Calibri"/>
              </a:rPr>
              <a:t>Second Outline Level</a:t>
            </a:r>
            <a:endParaRPr b="0" lang="el-GR" sz="2100" spc="-1" strike="noStrike">
              <a:solidFill>
                <a:srgbClr val="ffffff"/>
              </a:solidFill>
              <a:latin typeface="Calibri"/>
            </a:endParaRPr>
          </a:p>
          <a:p>
            <a:pPr lvl="2" marL="1296000" indent="-288000">
              <a:spcBef>
                <a:spcPts val="850"/>
              </a:spcBef>
              <a:buClr>
                <a:srgbClr val="000000"/>
              </a:buClr>
              <a:buSzPct val="45000"/>
              <a:buFont typeface="Wingdings" charset="2"/>
              <a:buChar char=""/>
            </a:pPr>
            <a:r>
              <a:rPr b="0" lang="el-GR" sz="2000" spc="-1" strike="noStrike">
                <a:solidFill>
                  <a:srgbClr val="ffffff"/>
                </a:solidFill>
                <a:latin typeface="Calibri"/>
              </a:rPr>
              <a:t>Third Outline Level</a:t>
            </a:r>
            <a:endParaRPr b="0" lang="el-GR" sz="2000" spc="-1" strike="noStrike">
              <a:solidFill>
                <a:srgbClr val="ffffff"/>
              </a:solidFill>
              <a:latin typeface="Calibri"/>
            </a:endParaRPr>
          </a:p>
          <a:p>
            <a:pPr lvl="3" marL="1728000" indent="-216000">
              <a:spcBef>
                <a:spcPts val="567"/>
              </a:spcBef>
              <a:buClr>
                <a:srgbClr val="000000"/>
              </a:buClr>
              <a:buSzPct val="75000"/>
              <a:buFont typeface="Symbol" charset="2"/>
              <a:buChar char=""/>
            </a:pPr>
            <a:r>
              <a:rPr b="0" lang="el-GR" sz="2000" spc="-1" strike="noStrike">
                <a:solidFill>
                  <a:srgbClr val="ffffff"/>
                </a:solidFill>
                <a:latin typeface="Calibri"/>
              </a:rPr>
              <a:t>Fourth Outline Level</a:t>
            </a:r>
            <a:endParaRPr b="0" lang="el-GR" sz="2000" spc="-1" strike="noStrike">
              <a:solidFill>
                <a:srgbClr val="ffffff"/>
              </a:solidFill>
              <a:latin typeface="Calibri"/>
            </a:endParaRPr>
          </a:p>
          <a:p>
            <a:pPr lvl="4" marL="2160000" indent="-216000">
              <a:spcBef>
                <a:spcPts val="283"/>
              </a:spcBef>
              <a:buClr>
                <a:srgbClr val="000000"/>
              </a:buClr>
              <a:buSzPct val="45000"/>
              <a:buFont typeface="Wingdings" charset="2"/>
              <a:buChar char=""/>
            </a:pPr>
            <a:r>
              <a:rPr b="0" lang="el-GR" sz="2000" spc="-1" strike="noStrike">
                <a:solidFill>
                  <a:srgbClr val="ffffff"/>
                </a:solidFill>
                <a:latin typeface="Calibri"/>
              </a:rPr>
              <a:t>Fifth Outline Level</a:t>
            </a:r>
            <a:endParaRPr b="0" lang="el-GR" sz="2000" spc="-1" strike="noStrike">
              <a:solidFill>
                <a:srgbClr val="ffffff"/>
              </a:solidFill>
              <a:latin typeface="Calibri"/>
            </a:endParaRPr>
          </a:p>
          <a:p>
            <a:pPr lvl="5" marL="2592000" indent="-216000">
              <a:spcBef>
                <a:spcPts val="283"/>
              </a:spcBef>
              <a:buClr>
                <a:srgbClr val="000000"/>
              </a:buClr>
              <a:buSzPct val="45000"/>
              <a:buFont typeface="Wingdings" charset="2"/>
              <a:buChar char=""/>
            </a:pPr>
            <a:r>
              <a:rPr b="0" lang="el-GR" sz="2000" spc="-1" strike="noStrike">
                <a:solidFill>
                  <a:srgbClr val="ffffff"/>
                </a:solidFill>
                <a:latin typeface="Calibri"/>
              </a:rPr>
              <a:t>Sixth Outline Level</a:t>
            </a:r>
            <a:endParaRPr b="0" lang="el-GR" sz="2000" spc="-1" strike="noStrike">
              <a:solidFill>
                <a:srgbClr val="ffffff"/>
              </a:solidFill>
              <a:latin typeface="Calibri"/>
            </a:endParaRPr>
          </a:p>
          <a:p>
            <a:pPr lvl="6" marL="3024000" indent="-216000">
              <a:spcBef>
                <a:spcPts val="283"/>
              </a:spcBef>
              <a:buClr>
                <a:srgbClr val="000000"/>
              </a:buClr>
              <a:buSzPct val="45000"/>
              <a:buFont typeface="Wingdings" charset="2"/>
              <a:buChar char=""/>
            </a:pPr>
            <a:r>
              <a:rPr b="0" lang="el-GR" sz="2000" spc="-1" strike="noStrike">
                <a:solidFill>
                  <a:srgbClr val="ffffff"/>
                </a:solidFill>
                <a:latin typeface="Calibri"/>
              </a:rPr>
              <a:t>Seventh Outline Level</a:t>
            </a:r>
            <a:endParaRPr b="0" lang="el-GR" sz="2000" spc="-1" strike="noStrike">
              <a:solidFill>
                <a:srgbClr val="ffffff"/>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tile tx="0" ty="0" sx="64772" sy="64772" algn="tl"/>
        </a:blipFill>
      </p:bgPr>
    </p:bg>
    <p:spTree>
      <p:nvGrpSpPr>
        <p:cNvPr id="1" name=""/>
        <p:cNvGrpSpPr/>
        <p:nvPr/>
      </p:nvGrpSpPr>
      <p:grpSpPr>
        <a:xfrm>
          <a:off x="0" y="0"/>
          <a:ext cx="0" cy="0"/>
          <a:chOff x="0" y="0"/>
          <a:chExt cx="0" cy="0"/>
        </a:xfrm>
      </p:grpSpPr>
      <p:sp>
        <p:nvSpPr>
          <p:cNvPr id="43"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4"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5" name="PlaceHolder 1"/>
          <p:cNvSpPr>
            <a:spLocks noGrp="1"/>
          </p:cNvSpPr>
          <p:nvPr>
            <p:ph type="title"/>
          </p:nvPr>
        </p:nvSpPr>
        <p:spPr>
          <a:xfrm>
            <a:off x="457200" y="-20520"/>
            <a:ext cx="8229240" cy="359640"/>
          </a:xfrm>
          <a:prstGeom prst="rect">
            <a:avLst/>
          </a:prstGeom>
          <a:noFill/>
          <a:ln w="0">
            <a:noFill/>
          </a:ln>
        </p:spPr>
        <p:txBody>
          <a:bodyPr lIns="90000" rIns="90000" tIns="45000" bIns="45000" anchor="t">
            <a:noAutofit/>
          </a:bodyPr>
          <a:p>
            <a:pPr indent="0" algn="ctr">
              <a:lnSpc>
                <a:spcPct val="100000"/>
              </a:lnSpc>
              <a:buNone/>
            </a:pPr>
            <a:r>
              <a:rPr b="0" lang="el-GR" sz="2300" spc="-1" strike="noStrike">
                <a:solidFill>
                  <a:srgbClr val="04617b"/>
                </a:solidFill>
                <a:latin typeface="Calibri"/>
              </a:rPr>
              <a:t>Ιστορική αναδρομή - Εισαγωγή</a:t>
            </a:r>
            <a:endParaRPr b="0" lang="el-GR" sz="2300" spc="-1" strike="noStrike">
              <a:solidFill>
                <a:srgbClr val="000000"/>
              </a:solidFill>
              <a:latin typeface="Constantia"/>
            </a:endParaRPr>
          </a:p>
        </p:txBody>
      </p:sp>
      <p:sp>
        <p:nvSpPr>
          <p:cNvPr id="46" name="PlaceHolder 2"/>
          <p:cNvSpPr>
            <a:spLocks noGrp="1"/>
          </p:cNvSpPr>
          <p:nvPr>
            <p:ph type="body"/>
          </p:nvPr>
        </p:nvSpPr>
        <p:spPr>
          <a:xfrm>
            <a:off x="457200" y="555480"/>
            <a:ext cx="8229240" cy="418752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l-GR" sz="2600" spc="-1" strike="noStrike">
                <a:solidFill>
                  <a:srgbClr val="000000"/>
                </a:solidFill>
                <a:latin typeface="Calibri"/>
              </a:rPr>
              <a:t>Kλικ για επεξεργασία των στυλ του υποδείγματος</a:t>
            </a:r>
            <a:endParaRPr b="0" lang="el-GR" sz="2600" spc="-1" strike="noStrike">
              <a:solidFill>
                <a:srgbClr val="000000"/>
              </a:solidFill>
              <a:latin typeface="Calibri"/>
            </a:endParaRPr>
          </a:p>
          <a:p>
            <a:pPr lvl="1" marL="640080" indent="-246960">
              <a:lnSpc>
                <a:spcPct val="100000"/>
              </a:lnSpc>
              <a:spcBef>
                <a:spcPts val="479"/>
              </a:spcBef>
              <a:buClr>
                <a:srgbClr val="0f6fc6"/>
              </a:buClr>
              <a:buSzPct val="85000"/>
              <a:buFont typeface="Wingdings 2" charset="2"/>
              <a:buChar char=""/>
            </a:pPr>
            <a:r>
              <a:rPr b="0" lang="el-GR" sz="2400" spc="-1" strike="noStrike">
                <a:solidFill>
                  <a:srgbClr val="000000"/>
                </a:solidFill>
                <a:latin typeface="Calibri"/>
              </a:rPr>
              <a:t>Δεύτερου επιπέδου</a:t>
            </a:r>
            <a:endParaRPr b="0" lang="el-GR" sz="2400" spc="-1" strike="noStrike">
              <a:solidFill>
                <a:srgbClr val="000000"/>
              </a:solidFill>
              <a:latin typeface="Calibri"/>
            </a:endParaRPr>
          </a:p>
          <a:p>
            <a:pPr lvl="2" marL="914400" indent="-246960">
              <a:lnSpc>
                <a:spcPct val="100000"/>
              </a:lnSpc>
              <a:spcBef>
                <a:spcPts val="420"/>
              </a:spcBef>
              <a:buClr>
                <a:srgbClr val="009dd9"/>
              </a:buClr>
              <a:buSzPct val="70000"/>
              <a:buFont typeface="Wingdings 2" charset="2"/>
              <a:buChar char=""/>
            </a:pPr>
            <a:r>
              <a:rPr b="0" lang="el-GR" sz="2100" spc="-1" strike="noStrike">
                <a:solidFill>
                  <a:srgbClr val="000000"/>
                </a:solidFill>
                <a:latin typeface="Calibri"/>
              </a:rPr>
              <a:t>Τρίτου επιπέδου</a:t>
            </a:r>
            <a:endParaRPr b="0" lang="el-GR" sz="2100" spc="-1" strike="noStrike">
              <a:solidFill>
                <a:srgbClr val="000000"/>
              </a:solidFill>
              <a:latin typeface="Calibri"/>
            </a:endParaRPr>
          </a:p>
          <a:p>
            <a:pPr lvl="3" marL="1188720" indent="-210240">
              <a:lnSpc>
                <a:spcPct val="100000"/>
              </a:lnSpc>
              <a:spcBef>
                <a:spcPts val="400"/>
              </a:spcBef>
              <a:buClr>
                <a:srgbClr val="0bd0d9"/>
              </a:buClr>
              <a:buSzPct val="65000"/>
              <a:buFont typeface="Wingdings 2" charset="2"/>
              <a:buChar char=""/>
            </a:pPr>
            <a:r>
              <a:rPr b="0" lang="el-GR" sz="2000" spc="-1" strike="noStrike">
                <a:solidFill>
                  <a:srgbClr val="000000"/>
                </a:solidFill>
                <a:latin typeface="Calibri"/>
              </a:rPr>
              <a:t>Τέταρτου επιπέδου</a:t>
            </a:r>
            <a:endParaRPr b="0" lang="el-GR" sz="2000" spc="-1" strike="noStrike">
              <a:solidFill>
                <a:srgbClr val="000000"/>
              </a:solidFill>
              <a:latin typeface="Calibri"/>
            </a:endParaRPr>
          </a:p>
          <a:p>
            <a:pPr lvl="4" marL="1463040" indent="-210240">
              <a:lnSpc>
                <a:spcPct val="100000"/>
              </a:lnSpc>
              <a:spcBef>
                <a:spcPts val="400"/>
              </a:spcBef>
              <a:buClr>
                <a:srgbClr val="10cf9b"/>
              </a:buClr>
              <a:buSzPct val="65000"/>
              <a:buFont typeface="Wingdings 2" charset="2"/>
              <a:buChar char=""/>
            </a:pPr>
            <a:r>
              <a:rPr b="0" lang="el-GR" sz="2000" spc="-1" strike="noStrike">
                <a:solidFill>
                  <a:srgbClr val="000000"/>
                </a:solidFill>
                <a:latin typeface="Calibri"/>
              </a:rPr>
              <a:t>Πέμπτου επιπέδου</a:t>
            </a:r>
            <a:endParaRPr b="0" lang="el-GR" sz="2000" spc="-1" strike="noStrike">
              <a:solidFill>
                <a:srgbClr val="000000"/>
              </a:solidFill>
              <a:latin typeface="Calibri"/>
            </a:endParaRPr>
          </a:p>
        </p:txBody>
      </p:sp>
      <p:sp>
        <p:nvSpPr>
          <p:cNvPr id="47" name="6 - TextBox"/>
          <p:cNvSpPr/>
          <p:nvPr/>
        </p:nvSpPr>
        <p:spPr>
          <a:xfrm>
            <a:off x="467640" y="4875840"/>
            <a:ext cx="8208720" cy="272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i="1" lang="el-GR" sz="1200" spc="-1" strike="noStrike">
                <a:solidFill>
                  <a:srgbClr val="000000"/>
                </a:solidFill>
                <a:latin typeface="Constantia"/>
              </a:rPr>
              <a:t>Σαλής Αναστάσιος – Μηχανολόγος 1</a:t>
            </a:r>
            <a:r>
              <a:rPr b="0" i="1" lang="el-GR" sz="1200" spc="-1" strike="noStrike" baseline="30000">
                <a:solidFill>
                  <a:srgbClr val="000000"/>
                </a:solidFill>
                <a:latin typeface="Constantia"/>
              </a:rPr>
              <a:t>ου</a:t>
            </a:r>
            <a:r>
              <a:rPr b="0" i="1" lang="el-GR" sz="1200" spc="-1" strike="noStrike">
                <a:solidFill>
                  <a:srgbClr val="000000"/>
                </a:solidFill>
                <a:latin typeface="Constantia"/>
              </a:rPr>
              <a:t> ΕΠΑ.Λ.  Δράμας</a:t>
            </a:r>
            <a:endParaRPr b="0" lang="en-US" sz="12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image" Target="../media/image7.jpeg"/><Relationship Id="rId3" Type="http://schemas.openxmlformats.org/officeDocument/2006/relationships/image" Target="../media/image8.jpeg"/><Relationship Id="rId4"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33520" y="339480"/>
            <a:ext cx="7851240" cy="935640"/>
          </a:xfrm>
          <a:prstGeom prst="rect">
            <a:avLst/>
          </a:prstGeom>
          <a:noFill/>
          <a:ln w="0">
            <a:noFill/>
          </a:ln>
        </p:spPr>
        <p:txBody>
          <a:bodyPr lIns="90000" rIns="18360" tIns="0" bIns="0" anchor="b">
            <a:normAutofit/>
          </a:bodyPr>
          <a:p>
            <a:pPr indent="0" algn="ctr">
              <a:lnSpc>
                <a:spcPct val="100000"/>
              </a:lnSpc>
              <a:buNone/>
            </a:pPr>
            <a:r>
              <a:rPr b="1" lang="el-GR" sz="5600" spc="-1" strike="noStrike">
                <a:solidFill>
                  <a:srgbClr val="50e0ea"/>
                </a:solidFill>
                <a:latin typeface="Calibri"/>
              </a:rPr>
              <a:t>Μ.Ε.Κ.  Ι</a:t>
            </a:r>
            <a:endParaRPr b="0" lang="el-GR" sz="5600" spc="-1" strike="noStrike">
              <a:solidFill>
                <a:srgbClr val="ffffff"/>
              </a:solidFill>
              <a:latin typeface="Constantia"/>
            </a:endParaRPr>
          </a:p>
        </p:txBody>
      </p:sp>
      <p:sp>
        <p:nvSpPr>
          <p:cNvPr id="85" name="PlaceHolder 2"/>
          <p:cNvSpPr>
            <a:spLocks noGrp="1"/>
          </p:cNvSpPr>
          <p:nvPr>
            <p:ph type="subTitle"/>
          </p:nvPr>
        </p:nvSpPr>
        <p:spPr>
          <a:xfrm>
            <a:off x="533520" y="1131480"/>
            <a:ext cx="7854480" cy="2376000"/>
          </a:xfrm>
          <a:prstGeom prst="rect">
            <a:avLst/>
          </a:prstGeom>
          <a:noFill/>
          <a:ln w="0">
            <a:noFill/>
          </a:ln>
        </p:spPr>
        <p:txBody>
          <a:bodyPr lIns="0" rIns="18360" tIns="45000" bIns="45000" anchor="t">
            <a:normAutofit/>
          </a:bodyPr>
          <a:p>
            <a:pPr indent="0" algn="r">
              <a:lnSpc>
                <a:spcPct val="150000"/>
              </a:lnSpc>
              <a:spcBef>
                <a:spcPts val="799"/>
              </a:spcBef>
              <a:buNone/>
              <a:tabLst>
                <a:tab algn="l" pos="0"/>
              </a:tabLst>
            </a:pPr>
            <a:r>
              <a:rPr b="0" lang="el-GR" sz="4000" spc="-1" strike="noStrike">
                <a:solidFill>
                  <a:srgbClr val="ffffff"/>
                </a:solidFill>
                <a:latin typeface="Calibri"/>
              </a:rPr>
              <a:t>Κεφάλαιο  </a:t>
            </a:r>
            <a:r>
              <a:rPr b="0" lang="en-US" sz="4000" spc="-1" strike="noStrike">
                <a:solidFill>
                  <a:srgbClr val="ffffff"/>
                </a:solidFill>
                <a:latin typeface="Calibri"/>
              </a:rPr>
              <a:t>3</a:t>
            </a:r>
            <a:endParaRPr b="0" lang="en-US" sz="4000" spc="-1" strike="noStrike">
              <a:solidFill>
                <a:srgbClr val="000000"/>
              </a:solidFill>
              <a:latin typeface="Arial"/>
            </a:endParaRPr>
          </a:p>
          <a:p>
            <a:pPr indent="0" algn="ctr">
              <a:lnSpc>
                <a:spcPct val="100000"/>
              </a:lnSpc>
              <a:spcBef>
                <a:spcPts val="799"/>
              </a:spcBef>
              <a:buNone/>
              <a:tabLst>
                <a:tab algn="l" pos="0"/>
              </a:tabLst>
            </a:pPr>
            <a:r>
              <a:rPr b="1" lang="el-GR" sz="4000" spc="-1" strike="noStrike">
                <a:solidFill>
                  <a:schemeClr val="accent5">
                    <a:lumMod val="20000"/>
                    <a:lumOff val="80000"/>
                  </a:schemeClr>
                </a:solidFill>
                <a:latin typeface="Calibri"/>
              </a:rPr>
              <a:t>Κύκλος λειτουργίας των Μ.Ε.Κ.</a:t>
            </a:r>
            <a:endParaRPr b="0" lang="en-US" sz="4000" spc="-1" strike="noStrike">
              <a:solidFill>
                <a:srgbClr val="000000"/>
              </a:solidFill>
              <a:latin typeface="Arial"/>
            </a:endParaRPr>
          </a:p>
          <a:p>
            <a:pPr indent="0" algn="ctr">
              <a:lnSpc>
                <a:spcPct val="100000"/>
              </a:lnSpc>
              <a:spcBef>
                <a:spcPts val="740"/>
              </a:spcBef>
              <a:buNone/>
              <a:tabLst>
                <a:tab algn="l" pos="0"/>
              </a:tabLst>
            </a:pPr>
            <a:r>
              <a:rPr b="1" lang="el-GR" sz="3700" spc="-1" strike="noStrike">
                <a:solidFill>
                  <a:srgbClr val="ffffff"/>
                </a:solidFill>
                <a:latin typeface="Calibri"/>
              </a:rPr>
              <a:t>Γενικά – Συμπίεση &amp; Εκτόνωση</a:t>
            </a:r>
            <a:endParaRPr b="0" lang="en-US" sz="3700" spc="-1" strike="noStrike">
              <a:solidFill>
                <a:srgbClr val="000000"/>
              </a:solidFill>
              <a:latin typeface="Arial"/>
            </a:endParaRPr>
          </a:p>
        </p:txBody>
      </p:sp>
      <p:sp>
        <p:nvSpPr>
          <p:cNvPr id="86" name="3 - TextBox"/>
          <p:cNvSpPr/>
          <p:nvPr/>
        </p:nvSpPr>
        <p:spPr>
          <a:xfrm>
            <a:off x="611640" y="3579840"/>
            <a:ext cx="7920360" cy="12474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400" spc="-1" strike="noStrike">
                <a:solidFill>
                  <a:srgbClr val="ffffff"/>
                </a:solidFill>
                <a:latin typeface="Constantia"/>
              </a:rPr>
              <a:t>ΣΑΛΗΣ  ΑΝΑΣΤΑΣΙΟΣ</a:t>
            </a:r>
            <a:endParaRPr b="0" lang="en-US" sz="2400" spc="-1" strike="noStrike">
              <a:solidFill>
                <a:srgbClr val="000000"/>
              </a:solidFill>
              <a:latin typeface="Arial"/>
            </a:endParaRPr>
          </a:p>
          <a:p>
            <a:pPr algn="ctr">
              <a:lnSpc>
                <a:spcPct val="100000"/>
              </a:lnSpc>
            </a:pPr>
            <a:r>
              <a:rPr b="1" lang="en-US" sz="1800" spc="-1" strike="noStrike">
                <a:solidFill>
                  <a:srgbClr val="f2f2f2"/>
                </a:solidFill>
                <a:latin typeface="Constantia"/>
              </a:rPr>
              <a:t>MSc in Management and Information Systems</a:t>
            </a:r>
            <a:endParaRPr b="0" lang="en-US" sz="1800" spc="-1" strike="noStrike">
              <a:solidFill>
                <a:srgbClr val="000000"/>
              </a:solidFill>
              <a:latin typeface="Arial"/>
            </a:endParaRPr>
          </a:p>
          <a:p>
            <a:pPr algn="ctr">
              <a:lnSpc>
                <a:spcPct val="100000"/>
              </a:lnSpc>
            </a:pPr>
            <a:r>
              <a:rPr b="0" lang="el-GR" sz="1800" spc="-1" strike="noStrike">
                <a:solidFill>
                  <a:srgbClr val="ffffff"/>
                </a:solidFill>
                <a:latin typeface="Constantia"/>
              </a:rPr>
              <a:t>Μηχανολόγος</a:t>
            </a:r>
            <a:endParaRPr b="0" lang="en-US" sz="1800" spc="-1" strike="noStrike">
              <a:solidFill>
                <a:srgbClr val="000000"/>
              </a:solidFill>
              <a:latin typeface="Arial"/>
            </a:endParaRPr>
          </a:p>
          <a:p>
            <a:pPr algn="ctr">
              <a:lnSpc>
                <a:spcPct val="100000"/>
              </a:lnSpc>
            </a:pPr>
            <a:r>
              <a:rPr b="0" lang="el-GR" sz="1600" spc="-1" strike="noStrike">
                <a:solidFill>
                  <a:srgbClr val="ffffff"/>
                </a:solidFill>
                <a:latin typeface="Constantia"/>
              </a:rPr>
              <a:t>Εκπαιδευτικός  1</a:t>
            </a:r>
            <a:r>
              <a:rPr b="0" lang="el-GR" sz="1600" spc="-1" strike="noStrike" baseline="30000">
                <a:solidFill>
                  <a:srgbClr val="ffffff"/>
                </a:solidFill>
                <a:latin typeface="Constantia"/>
              </a:rPr>
              <a:t>ου</a:t>
            </a:r>
            <a:r>
              <a:rPr b="0" lang="el-GR" sz="1600" spc="-1" strike="noStrike">
                <a:solidFill>
                  <a:srgbClr val="ffffff"/>
                </a:solidFill>
                <a:latin typeface="Constantia"/>
              </a:rPr>
              <a:t>  ΕΠΑ.Λ.  Δράμας</a:t>
            </a:r>
            <a:endParaRPr b="0" lang="en-US" sz="1600" spc="-1" strike="noStrike">
              <a:solidFill>
                <a:srgbClr val="000000"/>
              </a:solidFill>
              <a:latin typeface="Arial"/>
            </a:endParaRPr>
          </a:p>
        </p:txBody>
      </p:sp>
    </p:spTree>
  </p:cSld>
  <p:transition>
    <p:pull dir="rd"/>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Εισαγωγή – Συμπίεση &amp; Εκτόνωση</a:t>
            </a:r>
            <a:endParaRPr b="0" lang="en-US" sz="2300" spc="-1" strike="noStrike">
              <a:solidFill>
                <a:srgbClr val="000000"/>
              </a:solidFill>
              <a:latin typeface="Arial"/>
            </a:endParaRPr>
          </a:p>
        </p:txBody>
      </p:sp>
      <p:sp>
        <p:nvSpPr>
          <p:cNvPr id="131" name="11 - Ορθογώνιο"/>
          <p:cNvSpPr/>
          <p:nvPr/>
        </p:nvSpPr>
        <p:spPr>
          <a:xfrm>
            <a:off x="1547640" y="1563480"/>
            <a:ext cx="5814000" cy="3945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000" spc="-1" strike="noStrike">
                <a:solidFill>
                  <a:srgbClr val="000000"/>
                </a:solidFill>
                <a:latin typeface="Arial"/>
              </a:rPr>
              <a:t>Τ Ε Λ Ο Σ</a:t>
            </a:r>
            <a:endParaRPr b="0" lang="en-US" sz="2000" spc="-1" strike="noStrike">
              <a:solidFill>
                <a:srgbClr val="000000"/>
              </a:solidFill>
              <a:latin typeface="Arial"/>
            </a:endParaRPr>
          </a:p>
        </p:txBody>
      </p:sp>
      <p:sp>
        <p:nvSpPr>
          <p:cNvPr id="132" name="15 - Τόξο"/>
          <p:cNvSpPr/>
          <p:nvPr/>
        </p:nvSpPr>
        <p:spPr>
          <a:xfrm>
            <a:off x="2915640" y="1995840"/>
            <a:ext cx="2376000" cy="359640"/>
          </a:xfrm>
          <a:prstGeom prst="arc">
            <a:avLst>
              <a:gd name="adj1" fmla="val 12076736"/>
              <a:gd name="adj2" fmla="val 0"/>
            </a:avLst>
          </a:prstGeom>
          <a:noFill/>
          <a:ln w="12700">
            <a:solidFill>
              <a:srgbClr val="095294"/>
            </a:solidFill>
            <a:round/>
          </a:ln>
        </p:spPr>
        <p:style>
          <a:lnRef idx="1">
            <a:schemeClr val="accent1"/>
          </a:lnRef>
          <a:fillRef idx="0">
            <a:schemeClr val="accent1"/>
          </a:fillRef>
          <a:effectRef idx="0">
            <a:schemeClr val="accent1"/>
          </a:effectRef>
          <a:fontRef idx="minor"/>
        </p:style>
        <p:txBody>
          <a:bodyPr lIns="90000" rIns="90000" tIns="45000" bIns="45000" anchor="ctr">
            <a:noAutofit/>
          </a:bodyPr>
          <a:p>
            <a:pPr algn="ctr">
              <a:lnSpc>
                <a:spcPct val="100000"/>
              </a:lnSpc>
            </a:pPr>
            <a:endParaRPr b="0" lang="el-GR" sz="1800" spc="-1" strike="noStrike">
              <a:solidFill>
                <a:srgbClr val="000000"/>
              </a:solidFill>
              <a:latin typeface="Constantia"/>
            </a:endParaRPr>
          </a:p>
        </p:txBody>
      </p:sp>
    </p:spTree>
  </p:cSld>
  <p:transition>
    <p:pull dir="rd"/>
  </p:transition>
  <p:timing>
    <p:tnLst>
      <p:par>
        <p:cTn id="227" dur="indefinite" restart="never" nodeType="tmRoot">
          <p:childTnLst>
            <p:seq>
              <p:cTn id="228" dur="indefinite" nodeType="mainSeq">
                <p:childTnLst>
                  <p:par>
                    <p:cTn id="229" fill="hold">
                      <p:stCondLst>
                        <p:cond delay="0"/>
                      </p:stCondLst>
                      <p:childTnLst>
                        <p:par>
                          <p:cTn id="230" fill="hold">
                            <p:stCondLst>
                              <p:cond delay="0"/>
                            </p:stCondLst>
                            <p:childTnLst>
                              <p:par>
                                <p:cTn id="231" nodeType="withEffect" fill="hold" presetClass="entr" presetID="29">
                                  <p:stCondLst>
                                    <p:cond delay="0"/>
                                  </p:stCondLst>
                                  <p:childTnLst>
                                    <p:set>
                                      <p:cBhvr>
                                        <p:cTn id="232" dur="1" fill="hold">
                                          <p:stCondLst>
                                            <p:cond delay="0"/>
                                          </p:stCondLst>
                                        </p:cTn>
                                        <p:tgtEl>
                                          <p:spTgt spid="131"/>
                                        </p:tgtEl>
                                        <p:attrNameLst>
                                          <p:attrName>style.visibility</p:attrName>
                                        </p:attrNameLst>
                                      </p:cBhvr>
                                      <p:to>
                                        <p:strVal val="visible"/>
                                      </p:to>
                                    </p:set>
                                    <p:anim calcmode="lin" valueType="num">
                                      <p:cBhvr additive="repl">
                                        <p:cTn id="233" dur="1000" fill="hold"/>
                                        <p:tgtEl>
                                          <p:spTgt spid="131"/>
                                        </p:tgtEl>
                                        <p:attrNameLst>
                                          <p:attrName>ppt_x</p:attrName>
                                        </p:attrNameLst>
                                      </p:cBhvr>
                                      <p:tavLst>
                                        <p:tav tm="0">
                                          <p:val>
                                            <p:strVal val="#ppt_x-.2"/>
                                          </p:val>
                                        </p:tav>
                                        <p:tav tm="100000">
                                          <p:val>
                                            <p:strVal val="#ppt_x"/>
                                          </p:val>
                                        </p:tav>
                                      </p:tavLst>
                                    </p:anim>
                                    <p:anim calcmode="lin" valueType="num">
                                      <p:cBhvr additive="repl">
                                        <p:cTn id="234" dur="1000" fill="hold"/>
                                        <p:tgtEl>
                                          <p:spTgt spid="131"/>
                                        </p:tgtEl>
                                        <p:attrNameLst>
                                          <p:attrName>ppt_y</p:attrName>
                                        </p:attrNameLst>
                                      </p:cBhvr>
                                      <p:tavLst>
                                        <p:tav tm="0">
                                          <p:val>
                                            <p:strVal val="#ppt_y"/>
                                          </p:val>
                                        </p:tav>
                                        <p:tav tm="100000">
                                          <p:val>
                                            <p:strVal val="#ppt_y"/>
                                          </p:val>
                                        </p:tav>
                                      </p:tavLst>
                                    </p:anim>
                                    <p:animEffect filter="wipe(right)" transition="in">
                                      <p:cBhvr additive="repl">
                                        <p:cTn id="235" dur="1000"/>
                                        <p:tgtEl>
                                          <p:spTgt spid="131"/>
                                        </p:tgtEl>
                                      </p:cBhvr>
                                    </p:animEffect>
                                  </p:childTnLst>
                                </p:cTn>
                              </p:par>
                              <p:par>
                                <p:cTn id="236" nodeType="withEffect" fill="hold" presetClass="entr" presetID="26">
                                  <p:stCondLst>
                                    <p:cond delay="0"/>
                                  </p:stCondLst>
                                  <p:childTnLst>
                                    <p:set>
                                      <p:cBhvr>
                                        <p:cTn id="237" dur="1" fill="hold">
                                          <p:stCondLst>
                                            <p:cond delay="0"/>
                                          </p:stCondLst>
                                        </p:cTn>
                                        <p:tgtEl>
                                          <p:spTgt spid="132"/>
                                        </p:tgtEl>
                                        <p:attrNameLst>
                                          <p:attrName>style.visibility</p:attrName>
                                        </p:attrNameLst>
                                      </p:cBhvr>
                                      <p:to>
                                        <p:strVal val="visible"/>
                                      </p:to>
                                    </p:set>
                                    <p:animEffect filter="wipe(down)" transition="in">
                                      <p:cBhvr additive="repl">
                                        <p:cTn id="238" dur="580">
                                          <p:stCondLst>
                                            <p:cond delay="0"/>
                                          </p:stCondLst>
                                        </p:cTn>
                                        <p:tgtEl>
                                          <p:spTgt spid="132"/>
                                        </p:tgtEl>
                                      </p:cBhvr>
                                    </p:animEffect>
                                    <p:anim calcmode="lin" valueType="num">
                                      <p:cBhvr additive="repl">
                                        <p:cTn id="239" dur="1822">
                                          <p:stCondLst>
                                            <p:cond delay="0"/>
                                          </p:stCondLst>
                                        </p:cTn>
                                        <p:tgtEl>
                                          <p:spTgt spid="132"/>
                                        </p:tgtEl>
                                        <p:attrNameLst>
                                          <p:attrName>ppt_x</p:attrName>
                                        </p:attrNameLst>
                                      </p:cBhvr>
                                      <p:tavLst>
                                        <p:tav tm="0">
                                          <p:val>
                                            <p:strVal val="#ppt_x-0.25"/>
                                          </p:val>
                                        </p:tav>
                                        <p:tav tm="100000">
                                          <p:val>
                                            <p:strVal val="#ppt_x"/>
                                          </p:val>
                                        </p:tav>
                                      </p:tavLst>
                                    </p:anim>
                                    <p:anim calcmode="lin" valueType="num">
                                      <p:cBhvr additive="repl">
                                        <p:cTn id="240" dur="664">
                                          <p:stCondLst>
                                            <p:cond delay="0"/>
                                          </p:stCondLst>
                                        </p:cTn>
                                        <p:tgtEl>
                                          <p:spTgt spid="132"/>
                                        </p:tgtEl>
                                        <p:attrNameLst>
                                          <p:attrName>ppt_y</p:attrName>
                                        </p:attrNameLst>
                                      </p:cBhvr>
                                      <p:tavLst>
                                        <p:tav fmla="y-sin(pi*$)/3" tm="0">
                                          <p:val>
                                            <p:fltVal val="0.5"/>
                                          </p:val>
                                        </p:tav>
                                        <p:tav fmla="y-sin(pi*$)/3" tm="100000">
                                          <p:val>
                                            <p:fltVal val="1"/>
                                          </p:val>
                                        </p:tav>
                                      </p:tavLst>
                                    </p:anim>
                                    <p:anim calcmode="lin" valueType="num">
                                      <p:cBhvr additive="repl">
                                        <p:cTn id="241" dur="664">
                                          <p:stCondLst>
                                            <p:cond delay="664"/>
                                          </p:stCondLst>
                                        </p:cTn>
                                        <p:tgtEl>
                                          <p:spTgt spid="132"/>
                                        </p:tgtEl>
                                        <p:attrNameLst>
                                          <p:attrName>ppt_y</p:attrName>
                                        </p:attrNameLst>
                                      </p:cBhvr>
                                      <p:tavLst>
                                        <p:tav fmla="y-sin(pi*$)/9" tm="0">
                                          <p:val>
                                            <p:fltVal val="0"/>
                                          </p:val>
                                        </p:tav>
                                        <p:tav fmla="y-sin(pi*$)/9" tm="100000">
                                          <p:val>
                                            <p:fltVal val="1"/>
                                          </p:val>
                                        </p:tav>
                                      </p:tavLst>
                                    </p:anim>
                                    <p:anim calcmode="lin" valueType="num">
                                      <p:cBhvr additive="repl">
                                        <p:cTn id="242" dur="332">
                                          <p:stCondLst>
                                            <p:cond delay="1324"/>
                                          </p:stCondLst>
                                        </p:cTn>
                                        <p:tgtEl>
                                          <p:spTgt spid="132"/>
                                        </p:tgtEl>
                                        <p:attrNameLst>
                                          <p:attrName>ppt_y</p:attrName>
                                        </p:attrNameLst>
                                      </p:cBhvr>
                                      <p:tavLst>
                                        <p:tav fmla="y-sin(pi*$)/27" tm="0">
                                          <p:val>
                                            <p:fltVal val="0"/>
                                          </p:val>
                                        </p:tav>
                                        <p:tav fmla="y-sin(pi*$)/27" tm="100000">
                                          <p:val>
                                            <p:fltVal val="1"/>
                                          </p:val>
                                        </p:tav>
                                      </p:tavLst>
                                    </p:anim>
                                    <p:anim calcmode="lin" valueType="num">
                                      <p:cBhvr additive="repl">
                                        <p:cTn id="243" dur="164">
                                          <p:stCondLst>
                                            <p:cond delay="1656"/>
                                          </p:stCondLst>
                                        </p:cTn>
                                        <p:tgtEl>
                                          <p:spTgt spid="132"/>
                                        </p:tgtEl>
                                        <p:attrNameLst>
                                          <p:attrName>ppt_y</p:attrName>
                                        </p:attrNameLst>
                                      </p:cBhvr>
                                      <p:tavLst>
                                        <p:tav fmla="y-sin(pi*$)/81" tm="0">
                                          <p:val>
                                            <p:fltVal val="0"/>
                                          </p:val>
                                        </p:tav>
                                        <p:tav fmla="y-sin(pi*$)/81" tm="100000">
                                          <p:val>
                                            <p:fltVal val="1"/>
                                          </p:val>
                                        </p:tav>
                                      </p:tavLst>
                                    </p:anim>
                                    <p:animScale>
                                      <p:cBhvr>
                                        <p:cTn id="244" dur="26" fill="hold">
                                          <p:stCondLst>
                                            <p:cond delay="650"/>
                                          </p:stCondLst>
                                        </p:cTn>
                                        <p:tgtEl>
                                          <p:spTgt spid="132"/>
                                        </p:tgtEl>
                                      </p:cBhvr>
                                      <p:to x="100000" y="60000"/>
                                    </p:animScale>
                                    <p:animScale>
                                      <p:cBhvr>
                                        <p:cTn id="245" dur="166" fill="hold">
                                          <p:stCondLst>
                                            <p:cond delay="676"/>
                                          </p:stCondLst>
                                        </p:cTn>
                                        <p:tgtEl>
                                          <p:spTgt spid="132"/>
                                        </p:tgtEl>
                                      </p:cBhvr>
                                      <p:to x="100000" y="100000"/>
                                    </p:animScale>
                                    <p:animScale>
                                      <p:cBhvr>
                                        <p:cTn id="246" dur="26" fill="hold">
                                          <p:stCondLst>
                                            <p:cond delay="1312"/>
                                          </p:stCondLst>
                                        </p:cTn>
                                        <p:tgtEl>
                                          <p:spTgt spid="132"/>
                                        </p:tgtEl>
                                      </p:cBhvr>
                                      <p:to x="100000" y="80000"/>
                                    </p:animScale>
                                    <p:animScale>
                                      <p:cBhvr>
                                        <p:cTn id="247" dur="166" fill="hold">
                                          <p:stCondLst>
                                            <p:cond delay="1338"/>
                                          </p:stCondLst>
                                        </p:cTn>
                                        <p:tgtEl>
                                          <p:spTgt spid="132"/>
                                        </p:tgtEl>
                                      </p:cBhvr>
                                      <p:to x="100000" y="100000"/>
                                    </p:animScale>
                                    <p:animScale>
                                      <p:cBhvr>
                                        <p:cTn id="248" dur="26" fill="hold">
                                          <p:stCondLst>
                                            <p:cond delay="1642"/>
                                          </p:stCondLst>
                                        </p:cTn>
                                        <p:tgtEl>
                                          <p:spTgt spid="132"/>
                                        </p:tgtEl>
                                      </p:cBhvr>
                                      <p:to x="100000" y="90000"/>
                                    </p:animScale>
                                    <p:animScale>
                                      <p:cBhvr>
                                        <p:cTn id="249" dur="166" fill="hold">
                                          <p:stCondLst>
                                            <p:cond delay="1668"/>
                                          </p:stCondLst>
                                        </p:cTn>
                                        <p:tgtEl>
                                          <p:spTgt spid="132"/>
                                        </p:tgtEl>
                                      </p:cBhvr>
                                      <p:to x="100000" y="100000"/>
                                    </p:animScale>
                                    <p:animScale>
                                      <p:cBhvr>
                                        <p:cTn id="250" dur="26" fill="hold">
                                          <p:stCondLst>
                                            <p:cond delay="1808"/>
                                          </p:stCondLst>
                                        </p:cTn>
                                        <p:tgtEl>
                                          <p:spTgt spid="132"/>
                                        </p:tgtEl>
                                      </p:cBhvr>
                                      <p:to x="100000" y="95000"/>
                                    </p:animScale>
                                    <p:animScale>
                                      <p:cBhvr>
                                        <p:cTn id="251" dur="166" fill="hold">
                                          <p:stCondLst>
                                            <p:cond delay="1834"/>
                                          </p:stCondLst>
                                        </p:cTn>
                                        <p:tgtEl>
                                          <p:spTgt spid="132"/>
                                        </p:tgtEl>
                                      </p:cBhvr>
                                      <p:to x="100000" y="100000"/>
                                    </p:animScale>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Κύκλος λειτουργίας των Μ.Ε.Κ.</a:t>
            </a:r>
            <a:endParaRPr b="0" lang="en-US" sz="2300" spc="-1" strike="noStrike">
              <a:solidFill>
                <a:srgbClr val="000000"/>
              </a:solidFill>
              <a:latin typeface="Arial"/>
            </a:endParaRPr>
          </a:p>
        </p:txBody>
      </p:sp>
      <p:pic>
        <p:nvPicPr>
          <p:cNvPr id="88" name="Picture 2" descr=""/>
          <p:cNvPicPr/>
          <p:nvPr/>
        </p:nvPicPr>
        <p:blipFill>
          <a:blip r:embed="rId1"/>
          <a:stretch/>
        </p:blipFill>
        <p:spPr>
          <a:xfrm>
            <a:off x="611640" y="555480"/>
            <a:ext cx="791640" cy="720000"/>
          </a:xfrm>
          <a:prstGeom prst="rect">
            <a:avLst/>
          </a:prstGeom>
          <a:ln w="9525">
            <a:noFill/>
          </a:ln>
        </p:spPr>
      </p:pic>
      <p:sp>
        <p:nvSpPr>
          <p:cNvPr id="89" name="7 - TextBox"/>
          <p:cNvSpPr/>
          <p:nvPr/>
        </p:nvSpPr>
        <p:spPr>
          <a:xfrm>
            <a:off x="1547640" y="699480"/>
            <a:ext cx="25920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l-GR" sz="1800" spc="-1" strike="noStrike">
                <a:solidFill>
                  <a:srgbClr val="000000"/>
                </a:solidFill>
                <a:latin typeface="Calibri"/>
              </a:rPr>
              <a:t>Διδακτικοί στόχοι</a:t>
            </a:r>
            <a:endParaRPr b="0" lang="en-US" sz="1800" spc="-1" strike="noStrike">
              <a:solidFill>
                <a:srgbClr val="000000"/>
              </a:solidFill>
              <a:latin typeface="Arial"/>
            </a:endParaRPr>
          </a:p>
        </p:txBody>
      </p:sp>
      <p:sp>
        <p:nvSpPr>
          <p:cNvPr id="90" name="8 - TextBox"/>
          <p:cNvSpPr/>
          <p:nvPr/>
        </p:nvSpPr>
        <p:spPr>
          <a:xfrm>
            <a:off x="539640" y="1340280"/>
            <a:ext cx="8280720" cy="30006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Οι μαθητές πρέπει να είναι σε θέση: </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indent="-216000">
              <a:lnSpc>
                <a:spcPct val="100000"/>
              </a:lnSpc>
              <a:spcBef>
                <a:spcPts val="601"/>
              </a:spcBef>
              <a:spcAft>
                <a:spcPts val="1199"/>
              </a:spcAft>
              <a:buClr>
                <a:srgbClr val="000000"/>
              </a:buClr>
              <a:buSzPct val="90000"/>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να ορίζουν τις έννοιες της συμπίεσης και της εκτόνωσης</a:t>
            </a:r>
            <a:endParaRPr b="0" lang="en-US" sz="1800" spc="-1" strike="noStrike">
              <a:solidFill>
                <a:srgbClr val="000000"/>
              </a:solidFill>
              <a:latin typeface="Arial"/>
            </a:endParaRPr>
          </a:p>
          <a:p>
            <a:pPr indent="-216000">
              <a:lnSpc>
                <a:spcPct val="100000"/>
              </a:lnSpc>
              <a:spcBef>
                <a:spcPts val="601"/>
              </a:spcBef>
              <a:spcAft>
                <a:spcPts val="1199"/>
              </a:spcAft>
              <a:buClr>
                <a:srgbClr val="000000"/>
              </a:buClr>
              <a:buSzPct val="90000"/>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να περιγράφουν το βασικό μηχανισμό εμβόλου - διωστήρα - στροφάλου</a:t>
            </a:r>
            <a:endParaRPr b="0" lang="en-US" sz="1800" spc="-1" strike="noStrike">
              <a:solidFill>
                <a:srgbClr val="000000"/>
              </a:solidFill>
              <a:latin typeface="Arial"/>
            </a:endParaRPr>
          </a:p>
          <a:p>
            <a:pPr indent="-216000">
              <a:lnSpc>
                <a:spcPct val="100000"/>
              </a:lnSpc>
              <a:spcBef>
                <a:spcPts val="601"/>
              </a:spcBef>
              <a:spcAft>
                <a:spcPts val="1199"/>
              </a:spcAft>
              <a:buClr>
                <a:srgbClr val="000000"/>
              </a:buClr>
              <a:buSzPct val="90000"/>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να ορίζουν την έννοια του χρόνου</a:t>
            </a:r>
            <a:endParaRPr b="0" lang="en-US" sz="1800" spc="-1" strike="noStrike">
              <a:solidFill>
                <a:srgbClr val="000000"/>
              </a:solidFill>
              <a:latin typeface="Arial"/>
            </a:endParaRPr>
          </a:p>
          <a:p>
            <a:pPr indent="-216000">
              <a:lnSpc>
                <a:spcPct val="100000"/>
              </a:lnSpc>
              <a:spcBef>
                <a:spcPts val="601"/>
              </a:spcBef>
              <a:spcAft>
                <a:spcPts val="1199"/>
              </a:spcAft>
              <a:buClr>
                <a:srgbClr val="000000"/>
              </a:buClr>
              <a:buSzPct val="90000"/>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να αναφέρουν τις 5 διεργασίες που πραγματοποιούνται στον κύκλο των ΜΕΚ</a:t>
            </a:r>
            <a:endParaRPr b="0" lang="en-US" sz="1800" spc="-1" strike="noStrike">
              <a:solidFill>
                <a:srgbClr val="000000"/>
              </a:solidFill>
              <a:latin typeface="Arial"/>
            </a:endParaRPr>
          </a:p>
          <a:p>
            <a:pPr indent="-216000">
              <a:lnSpc>
                <a:spcPct val="100000"/>
              </a:lnSpc>
              <a:spcBef>
                <a:spcPts val="601"/>
              </a:spcBef>
              <a:spcAft>
                <a:spcPts val="1199"/>
              </a:spcAft>
              <a:buClr>
                <a:srgbClr val="000000"/>
              </a:buClr>
              <a:buSzPct val="90000"/>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να περιγράφουν τους κύκλους λειτουργίας των ΜΕΚ.</a:t>
            </a:r>
            <a:endParaRPr b="0" lang="en-US" sz="1800" spc="-1" strike="noStrike">
              <a:solidFill>
                <a:srgbClr val="000000"/>
              </a:solidFill>
              <a:latin typeface="Arial"/>
            </a:endParaRPr>
          </a:p>
        </p:txBody>
      </p:sp>
    </p:spTree>
  </p:cSld>
  <p:transition>
    <p:pull dir="rd"/>
  </p:transition>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2" presetSubtype="4">
                                  <p:stCondLst>
                                    <p:cond delay="0"/>
                                  </p:stCondLst>
                                  <p:childTnLst>
                                    <p:set>
                                      <p:cBhvr>
                                        <p:cTn id="6" dur="1" fill="hold">
                                          <p:stCondLst>
                                            <p:cond delay="0"/>
                                          </p:stCondLst>
                                        </p:cTn>
                                        <p:tgtEl>
                                          <p:spTgt spid="90">
                                            <p:txEl>
                                              <p:pRg st="0" end="0"/>
                                            </p:txEl>
                                          </p:spTgt>
                                        </p:tgtEl>
                                        <p:attrNameLst>
                                          <p:attrName>style.visibility</p:attrName>
                                        </p:attrNameLst>
                                      </p:cBhvr>
                                      <p:to>
                                        <p:strVal val="visible"/>
                                      </p:to>
                                    </p:set>
                                    <p:anim calcmode="lin" valueType="num">
                                      <p:cBhvr additive="repl">
                                        <p:cTn id="7" dur="500" fill="hold"/>
                                        <p:tgtEl>
                                          <p:spTgt spid="90">
                                            <p:txEl>
                                              <p:pRg st="0" end="0"/>
                                            </p:txEl>
                                          </p:spTgt>
                                        </p:tgtEl>
                                        <p:attrNameLst>
                                          <p:attrName>ppt_x</p:attrName>
                                        </p:attrNameLst>
                                      </p:cBhvr>
                                      <p:tavLst>
                                        <p:tav tm="0">
                                          <p:val>
                                            <p:strVal val="#ppt_x"/>
                                          </p:val>
                                        </p:tav>
                                        <p:tav tm="100000">
                                          <p:val>
                                            <p:strVal val="#ppt_x"/>
                                          </p:val>
                                        </p:tav>
                                      </p:tavLst>
                                    </p:anim>
                                    <p:anim calcmode="lin" valueType="num">
                                      <p:cBhvr additive="repl">
                                        <p:cTn id="8" dur="500" fill="hold"/>
                                        <p:tgtEl>
                                          <p:spTgt spid="9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nodeType="clickEffect" fill="hold" presetClass="entr" presetID="2" presetSubtype="4">
                                  <p:stCondLst>
                                    <p:cond delay="0"/>
                                  </p:stCondLst>
                                  <p:childTnLst>
                                    <p:set>
                                      <p:cBhvr>
                                        <p:cTn id="12" dur="1" fill="hold">
                                          <p:stCondLst>
                                            <p:cond delay="0"/>
                                          </p:stCondLst>
                                        </p:cTn>
                                        <p:tgtEl>
                                          <p:spTgt spid="90">
                                            <p:txEl>
                                              <p:pRg st="2" end="2"/>
                                            </p:txEl>
                                          </p:spTgt>
                                        </p:tgtEl>
                                        <p:attrNameLst>
                                          <p:attrName>style.visibility</p:attrName>
                                        </p:attrNameLst>
                                      </p:cBhvr>
                                      <p:to>
                                        <p:strVal val="visible"/>
                                      </p:to>
                                    </p:set>
                                    <p:anim calcmode="lin" valueType="num">
                                      <p:cBhvr additive="repl">
                                        <p:cTn id="13" dur="500" fill="hold"/>
                                        <p:tgtEl>
                                          <p:spTgt spid="90">
                                            <p:txEl>
                                              <p:pRg st="2" end="2"/>
                                            </p:txEl>
                                          </p:spTgt>
                                        </p:tgtEl>
                                        <p:attrNameLst>
                                          <p:attrName>ppt_x</p:attrName>
                                        </p:attrNameLst>
                                      </p:cBhvr>
                                      <p:tavLst>
                                        <p:tav tm="0">
                                          <p:val>
                                            <p:strVal val="#ppt_x"/>
                                          </p:val>
                                        </p:tav>
                                        <p:tav tm="100000">
                                          <p:val>
                                            <p:strVal val="#ppt_x"/>
                                          </p:val>
                                        </p:tav>
                                      </p:tavLst>
                                    </p:anim>
                                    <p:anim calcmode="lin" valueType="num">
                                      <p:cBhvr additive="repl">
                                        <p:cTn id="14" dur="500" fill="hold"/>
                                        <p:tgtEl>
                                          <p:spTgt spid="9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nodeType="clickEffect" fill="hold" presetClass="entr" presetID="2" presetSubtype="4">
                                  <p:stCondLst>
                                    <p:cond delay="0"/>
                                  </p:stCondLst>
                                  <p:childTnLst>
                                    <p:set>
                                      <p:cBhvr>
                                        <p:cTn id="18" dur="1" fill="hold">
                                          <p:stCondLst>
                                            <p:cond delay="0"/>
                                          </p:stCondLst>
                                        </p:cTn>
                                        <p:tgtEl>
                                          <p:spTgt spid="90">
                                            <p:txEl>
                                              <p:pRg st="3" end="3"/>
                                            </p:txEl>
                                          </p:spTgt>
                                        </p:tgtEl>
                                        <p:attrNameLst>
                                          <p:attrName>style.visibility</p:attrName>
                                        </p:attrNameLst>
                                      </p:cBhvr>
                                      <p:to>
                                        <p:strVal val="visible"/>
                                      </p:to>
                                    </p:set>
                                    <p:anim calcmode="lin" valueType="num">
                                      <p:cBhvr additive="repl">
                                        <p:cTn id="19" dur="500" fill="hold"/>
                                        <p:tgtEl>
                                          <p:spTgt spid="90">
                                            <p:txEl>
                                              <p:pRg st="3" end="3"/>
                                            </p:txEl>
                                          </p:spTgt>
                                        </p:tgtEl>
                                        <p:attrNameLst>
                                          <p:attrName>ppt_x</p:attrName>
                                        </p:attrNameLst>
                                      </p:cBhvr>
                                      <p:tavLst>
                                        <p:tav tm="0">
                                          <p:val>
                                            <p:strVal val="#ppt_x"/>
                                          </p:val>
                                        </p:tav>
                                        <p:tav tm="100000">
                                          <p:val>
                                            <p:strVal val="#ppt_x"/>
                                          </p:val>
                                        </p:tav>
                                      </p:tavLst>
                                    </p:anim>
                                    <p:anim calcmode="lin" valueType="num">
                                      <p:cBhvr additive="repl">
                                        <p:cTn id="20" dur="500" fill="hold"/>
                                        <p:tgtEl>
                                          <p:spTgt spid="9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nodeType="clickEffect" fill="hold" presetClass="entr" presetID="2" presetSubtype="4">
                                  <p:stCondLst>
                                    <p:cond delay="0"/>
                                  </p:stCondLst>
                                  <p:childTnLst>
                                    <p:set>
                                      <p:cBhvr>
                                        <p:cTn id="24" dur="1" fill="hold">
                                          <p:stCondLst>
                                            <p:cond delay="0"/>
                                          </p:stCondLst>
                                        </p:cTn>
                                        <p:tgtEl>
                                          <p:spTgt spid="90">
                                            <p:txEl>
                                              <p:pRg st="4" end="4"/>
                                            </p:txEl>
                                          </p:spTgt>
                                        </p:tgtEl>
                                        <p:attrNameLst>
                                          <p:attrName>style.visibility</p:attrName>
                                        </p:attrNameLst>
                                      </p:cBhvr>
                                      <p:to>
                                        <p:strVal val="visible"/>
                                      </p:to>
                                    </p:set>
                                    <p:anim calcmode="lin" valueType="num">
                                      <p:cBhvr additive="repl">
                                        <p:cTn id="25" dur="500" fill="hold"/>
                                        <p:tgtEl>
                                          <p:spTgt spid="90">
                                            <p:txEl>
                                              <p:pRg st="4" end="4"/>
                                            </p:txEl>
                                          </p:spTgt>
                                        </p:tgtEl>
                                        <p:attrNameLst>
                                          <p:attrName>ppt_x</p:attrName>
                                        </p:attrNameLst>
                                      </p:cBhvr>
                                      <p:tavLst>
                                        <p:tav tm="0">
                                          <p:val>
                                            <p:strVal val="#ppt_x"/>
                                          </p:val>
                                        </p:tav>
                                        <p:tav tm="100000">
                                          <p:val>
                                            <p:strVal val="#ppt_x"/>
                                          </p:val>
                                        </p:tav>
                                      </p:tavLst>
                                    </p:anim>
                                    <p:anim calcmode="lin" valueType="num">
                                      <p:cBhvr additive="repl">
                                        <p:cTn id="26" dur="500" fill="hold"/>
                                        <p:tgtEl>
                                          <p:spTgt spid="9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nodeType="clickEffect" fill="hold" presetClass="entr" presetID="2" presetSubtype="4">
                                  <p:stCondLst>
                                    <p:cond delay="0"/>
                                  </p:stCondLst>
                                  <p:childTnLst>
                                    <p:set>
                                      <p:cBhvr>
                                        <p:cTn id="30" dur="1" fill="hold">
                                          <p:stCondLst>
                                            <p:cond delay="0"/>
                                          </p:stCondLst>
                                        </p:cTn>
                                        <p:tgtEl>
                                          <p:spTgt spid="90">
                                            <p:txEl>
                                              <p:pRg st="5" end="5"/>
                                            </p:txEl>
                                          </p:spTgt>
                                        </p:tgtEl>
                                        <p:attrNameLst>
                                          <p:attrName>style.visibility</p:attrName>
                                        </p:attrNameLst>
                                      </p:cBhvr>
                                      <p:to>
                                        <p:strVal val="visible"/>
                                      </p:to>
                                    </p:set>
                                    <p:anim calcmode="lin" valueType="num">
                                      <p:cBhvr additive="repl">
                                        <p:cTn id="31" dur="500" fill="hold"/>
                                        <p:tgtEl>
                                          <p:spTgt spid="90">
                                            <p:txEl>
                                              <p:pRg st="5" end="5"/>
                                            </p:txEl>
                                          </p:spTgt>
                                        </p:tgtEl>
                                        <p:attrNameLst>
                                          <p:attrName>ppt_x</p:attrName>
                                        </p:attrNameLst>
                                      </p:cBhvr>
                                      <p:tavLst>
                                        <p:tav tm="0">
                                          <p:val>
                                            <p:strVal val="#ppt_x"/>
                                          </p:val>
                                        </p:tav>
                                        <p:tav tm="100000">
                                          <p:val>
                                            <p:strVal val="#ppt_x"/>
                                          </p:val>
                                        </p:tav>
                                      </p:tavLst>
                                    </p:anim>
                                    <p:anim calcmode="lin" valueType="num">
                                      <p:cBhvr additive="repl">
                                        <p:cTn id="32" dur="500" fill="hold"/>
                                        <p:tgtEl>
                                          <p:spTgt spid="9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nodeType="clickEffect" fill="hold" presetClass="entr" presetID="2" presetSubtype="4">
                                  <p:stCondLst>
                                    <p:cond delay="0"/>
                                  </p:stCondLst>
                                  <p:childTnLst>
                                    <p:set>
                                      <p:cBhvr>
                                        <p:cTn id="36" dur="1" fill="hold">
                                          <p:stCondLst>
                                            <p:cond delay="0"/>
                                          </p:stCondLst>
                                        </p:cTn>
                                        <p:tgtEl>
                                          <p:spTgt spid="90">
                                            <p:txEl>
                                              <p:pRg st="6" end="6"/>
                                            </p:txEl>
                                          </p:spTgt>
                                        </p:tgtEl>
                                        <p:attrNameLst>
                                          <p:attrName>style.visibility</p:attrName>
                                        </p:attrNameLst>
                                      </p:cBhvr>
                                      <p:to>
                                        <p:strVal val="visible"/>
                                      </p:to>
                                    </p:set>
                                    <p:anim calcmode="lin" valueType="num">
                                      <p:cBhvr additive="repl">
                                        <p:cTn id="37" dur="500" fill="hold"/>
                                        <p:tgtEl>
                                          <p:spTgt spid="90">
                                            <p:txEl>
                                              <p:pRg st="6" end="6"/>
                                            </p:txEl>
                                          </p:spTgt>
                                        </p:tgtEl>
                                        <p:attrNameLst>
                                          <p:attrName>ppt_x</p:attrName>
                                        </p:attrNameLst>
                                      </p:cBhvr>
                                      <p:tavLst>
                                        <p:tav tm="0">
                                          <p:val>
                                            <p:strVal val="#ppt_x"/>
                                          </p:val>
                                        </p:tav>
                                        <p:tav tm="100000">
                                          <p:val>
                                            <p:strVal val="#ppt_x"/>
                                          </p:val>
                                        </p:tav>
                                      </p:tavLst>
                                    </p:anim>
                                    <p:anim calcmode="lin" valueType="num">
                                      <p:cBhvr additive="repl">
                                        <p:cTn id="38" dur="500" fill="hold"/>
                                        <p:tgtEl>
                                          <p:spTgt spid="9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Γενικά</a:t>
            </a:r>
            <a:endParaRPr b="0" lang="en-US" sz="2300" spc="-1" strike="noStrike">
              <a:solidFill>
                <a:srgbClr val="000000"/>
              </a:solidFill>
              <a:latin typeface="Arial"/>
            </a:endParaRPr>
          </a:p>
        </p:txBody>
      </p:sp>
      <p:sp>
        <p:nvSpPr>
          <p:cNvPr id="92" name="8 - TextBox"/>
          <p:cNvSpPr/>
          <p:nvPr/>
        </p:nvSpPr>
        <p:spPr>
          <a:xfrm>
            <a:off x="1979640" y="771480"/>
            <a:ext cx="5976360" cy="501120"/>
          </a:xfrm>
          <a:prstGeom prst="rect">
            <a:avLst/>
          </a:prstGeom>
          <a:noFill/>
          <a:ln w="0">
            <a:noFill/>
          </a:ln>
        </p:spPr>
        <p:style>
          <a:lnRef idx="0"/>
          <a:fillRef idx="0"/>
          <a:effectRef idx="0"/>
          <a:fontRef idx="minor"/>
        </p:style>
        <p:txBody>
          <a:bodyPr lIns="90000" rIns="90000" tIns="45000" bIns="45000" anchor="t">
            <a:spAutoFit/>
          </a:bodyPr>
          <a:p>
            <a:pPr>
              <a:lnSpc>
                <a:spcPct val="150000"/>
              </a:lnSpc>
            </a:pPr>
            <a:r>
              <a:rPr b="0" lang="el-GR" sz="1800" spc="-1" strike="noStrike">
                <a:solidFill>
                  <a:srgbClr val="000000"/>
                </a:solidFill>
                <a:latin typeface="Arial"/>
              </a:rPr>
              <a:t>Τι είναι οι Μηχανές Εσωτερικής Καύσης </a:t>
            </a:r>
            <a:r>
              <a:rPr b="0" lang="el-GR" sz="1800" spc="-1" strike="noStrike">
                <a:solidFill>
                  <a:srgbClr val="000000"/>
                </a:solidFill>
                <a:latin typeface="Constantia"/>
              </a:rPr>
              <a:t>?</a:t>
            </a:r>
            <a:endParaRPr b="0" lang="en-US" sz="1800" spc="-1" strike="noStrike">
              <a:solidFill>
                <a:srgbClr val="000000"/>
              </a:solidFill>
              <a:latin typeface="Arial"/>
            </a:endParaRPr>
          </a:p>
        </p:txBody>
      </p:sp>
      <p:pic>
        <p:nvPicPr>
          <p:cNvPr id="93" name="6 - Εικόνα" descr="stick-questionmark_full.png"/>
          <p:cNvPicPr/>
          <p:nvPr/>
        </p:nvPicPr>
        <p:blipFill>
          <a:blip r:embed="rId1"/>
          <a:stretch/>
        </p:blipFill>
        <p:spPr>
          <a:xfrm>
            <a:off x="971640" y="483480"/>
            <a:ext cx="1007640" cy="1151640"/>
          </a:xfrm>
          <a:prstGeom prst="rect">
            <a:avLst/>
          </a:prstGeom>
          <a:ln w="0">
            <a:noFill/>
          </a:ln>
        </p:spPr>
      </p:pic>
      <p:sp>
        <p:nvSpPr>
          <p:cNvPr id="94" name="5 - TextBox"/>
          <p:cNvSpPr/>
          <p:nvPr/>
        </p:nvSpPr>
        <p:spPr>
          <a:xfrm>
            <a:off x="683640" y="1563480"/>
            <a:ext cx="7920360" cy="9126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 </a:t>
            </a:r>
            <a:r>
              <a:rPr b="0" lang="el-GR" sz="1800" spc="-1" strike="noStrike">
                <a:solidFill>
                  <a:srgbClr val="000000"/>
                </a:solidFill>
                <a:latin typeface="Arial"/>
              </a:rPr>
              <a:t>οι Μηχανές Εσωτερικής Καύσης είναι θερμικές μηχανές, στις οποίες τόσο η καύση όσο και η παραγωγή του έργου πραγματοποιούνται εσωτερικά στο χώρο του κινητήρα, για λόγους δε, συντομίας ονομάζονται Μ.Ε.Κ. </a:t>
            </a:r>
            <a:endParaRPr b="0" lang="en-US" sz="1800" spc="-1" strike="noStrike">
              <a:solidFill>
                <a:srgbClr val="000000"/>
              </a:solidFill>
              <a:latin typeface="Arial"/>
            </a:endParaRPr>
          </a:p>
        </p:txBody>
      </p:sp>
      <p:sp>
        <p:nvSpPr>
          <p:cNvPr id="95" name="7 - TextBox"/>
          <p:cNvSpPr/>
          <p:nvPr/>
        </p:nvSpPr>
        <p:spPr>
          <a:xfrm>
            <a:off x="1403640" y="2918880"/>
            <a:ext cx="1295640" cy="638280"/>
          </a:xfrm>
          <a:prstGeom prst="rect">
            <a:avLst/>
          </a:prstGeom>
          <a:solidFill>
            <a:srgbClr val="ffffff"/>
          </a:solidFill>
          <a:ln>
            <a:solidFill>
              <a:srgbClr val="000000"/>
            </a:solidFill>
            <a:round/>
          </a:ln>
        </p:spPr>
        <p:style>
          <a:lnRef idx="2">
            <a:schemeClr val="dk1"/>
          </a:lnRef>
          <a:fillRef idx="1">
            <a:schemeClr val="lt1"/>
          </a:fillRef>
          <a:effectRef idx="0">
            <a:schemeClr val="dk1"/>
          </a:effectRef>
          <a:fontRef idx="minor"/>
        </p:style>
        <p:txBody>
          <a:bodyPr lIns="90000" rIns="90000" tIns="45000" bIns="45000" anchor="t">
            <a:spAutoFit/>
          </a:bodyPr>
          <a:p>
            <a:pPr algn="ctr">
              <a:lnSpc>
                <a:spcPct val="100000"/>
              </a:lnSpc>
            </a:pPr>
            <a:r>
              <a:rPr b="0" lang="el-GR" sz="1800" spc="-1" strike="noStrike">
                <a:solidFill>
                  <a:schemeClr val="dk1"/>
                </a:solidFill>
                <a:latin typeface="Arial"/>
              </a:rPr>
              <a:t>Χημική ενέργεια</a:t>
            </a:r>
            <a:endParaRPr b="0" lang="en-US" sz="1800" spc="-1" strike="noStrike">
              <a:solidFill>
                <a:srgbClr val="000000"/>
              </a:solidFill>
              <a:latin typeface="Arial"/>
            </a:endParaRPr>
          </a:p>
        </p:txBody>
      </p:sp>
      <p:sp>
        <p:nvSpPr>
          <p:cNvPr id="96" name="9 - TextBox"/>
          <p:cNvSpPr/>
          <p:nvPr/>
        </p:nvSpPr>
        <p:spPr>
          <a:xfrm>
            <a:off x="3996000" y="2918880"/>
            <a:ext cx="1295640" cy="638280"/>
          </a:xfrm>
          <a:prstGeom prst="rect">
            <a:avLst/>
          </a:prstGeom>
          <a:solidFill>
            <a:srgbClr val="ffffff"/>
          </a:solidFill>
          <a:ln>
            <a:solidFill>
              <a:srgbClr val="0f6fc6"/>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a:lnSpc>
                <a:spcPct val="100000"/>
              </a:lnSpc>
            </a:pPr>
            <a:r>
              <a:rPr b="0" lang="el-GR" sz="1800" spc="-1" strike="noStrike">
                <a:solidFill>
                  <a:schemeClr val="dk1"/>
                </a:solidFill>
                <a:latin typeface="Arial"/>
              </a:rPr>
              <a:t>Θερμική ενέργεια</a:t>
            </a:r>
            <a:endParaRPr b="0" lang="en-US" sz="1800" spc="-1" strike="noStrike">
              <a:solidFill>
                <a:srgbClr val="000000"/>
              </a:solidFill>
              <a:latin typeface="Arial"/>
            </a:endParaRPr>
          </a:p>
        </p:txBody>
      </p:sp>
      <p:sp>
        <p:nvSpPr>
          <p:cNvPr id="97" name="10 - TextBox"/>
          <p:cNvSpPr/>
          <p:nvPr/>
        </p:nvSpPr>
        <p:spPr>
          <a:xfrm>
            <a:off x="6588360" y="2920680"/>
            <a:ext cx="1295640" cy="638280"/>
          </a:xfrm>
          <a:prstGeom prst="rect">
            <a:avLst/>
          </a:prstGeom>
          <a:solidFill>
            <a:srgbClr val="ffffff"/>
          </a:solidFill>
          <a:ln>
            <a:solidFill>
              <a:srgbClr val="7cca62"/>
            </a:solidFill>
            <a:round/>
          </a:ln>
        </p:spPr>
        <p:style>
          <a:lnRef idx="2">
            <a:schemeClr val="accent5"/>
          </a:lnRef>
          <a:fillRef idx="1">
            <a:schemeClr val="lt1"/>
          </a:fillRef>
          <a:effectRef idx="0">
            <a:schemeClr val="accent5"/>
          </a:effectRef>
          <a:fontRef idx="minor"/>
        </p:style>
        <p:txBody>
          <a:bodyPr lIns="90000" rIns="90000" tIns="45000" bIns="45000" anchor="t">
            <a:spAutoFit/>
          </a:bodyPr>
          <a:p>
            <a:pPr algn="ctr">
              <a:lnSpc>
                <a:spcPct val="100000"/>
              </a:lnSpc>
            </a:pPr>
            <a:r>
              <a:rPr b="0" lang="el-GR" sz="1800" spc="-1" strike="noStrike">
                <a:solidFill>
                  <a:schemeClr val="dk1"/>
                </a:solidFill>
                <a:latin typeface="Arial"/>
              </a:rPr>
              <a:t>Μηχανική ενέργεια</a:t>
            </a:r>
            <a:endParaRPr b="0" lang="en-US" sz="1800" spc="-1" strike="noStrike">
              <a:solidFill>
                <a:srgbClr val="000000"/>
              </a:solidFill>
              <a:latin typeface="Arial"/>
            </a:endParaRPr>
          </a:p>
        </p:txBody>
      </p:sp>
      <p:cxnSp>
        <p:nvCxnSpPr>
          <p:cNvPr id="98" name="12 - Ευθύγραμμο βέλος σύνδεσης"/>
          <p:cNvCxnSpPr>
            <a:stCxn id="95" idx="3"/>
            <a:endCxn id="96" idx="1"/>
          </p:cNvCxnSpPr>
          <p:nvPr/>
        </p:nvCxnSpPr>
        <p:spPr>
          <a:xfrm>
            <a:off x="2699640" y="3242160"/>
            <a:ext cx="1296360" cy="360"/>
          </a:xfrm>
          <a:prstGeom prst="straightConnector1">
            <a:avLst/>
          </a:prstGeom>
          <a:ln w="38100">
            <a:solidFill>
              <a:srgbClr val="ffc000"/>
            </a:solidFill>
            <a:round/>
            <a:tailEnd len="med" type="triangle" w="med"/>
          </a:ln>
        </p:spPr>
      </p:cxnSp>
      <p:cxnSp>
        <p:nvCxnSpPr>
          <p:cNvPr id="99" name="15 - Ευθύγραμμο βέλος σύνδεσης"/>
          <p:cNvCxnSpPr>
            <a:stCxn id="96" idx="3"/>
            <a:endCxn id="97" idx="1"/>
          </p:cNvCxnSpPr>
          <p:nvPr/>
        </p:nvCxnSpPr>
        <p:spPr>
          <a:xfrm>
            <a:off x="5292000" y="3242160"/>
            <a:ext cx="1296360" cy="1800"/>
          </a:xfrm>
          <a:prstGeom prst="straightConnector1">
            <a:avLst/>
          </a:prstGeom>
          <a:ln w="19050">
            <a:solidFill>
              <a:srgbClr val="ffc000"/>
            </a:solidFill>
            <a:round/>
            <a:tailEnd len="med" type="triangle" w="med"/>
          </a:ln>
        </p:spPr>
      </p:cxnSp>
      <p:sp>
        <p:nvSpPr>
          <p:cNvPr id="100" name="16 - TextBox"/>
          <p:cNvSpPr/>
          <p:nvPr/>
        </p:nvSpPr>
        <p:spPr>
          <a:xfrm>
            <a:off x="2699640" y="2986560"/>
            <a:ext cx="1295640" cy="2876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300" spc="-1" strike="noStrike">
                <a:solidFill>
                  <a:srgbClr val="000000"/>
                </a:solidFill>
                <a:latin typeface="Arial"/>
              </a:rPr>
              <a:t>Μετατροπή σε</a:t>
            </a:r>
            <a:endParaRPr b="0" lang="en-US" sz="1300" spc="-1" strike="noStrike">
              <a:solidFill>
                <a:srgbClr val="000000"/>
              </a:solidFill>
              <a:latin typeface="Arial"/>
            </a:endParaRPr>
          </a:p>
        </p:txBody>
      </p:sp>
      <p:sp>
        <p:nvSpPr>
          <p:cNvPr id="101" name="17 - TextBox"/>
          <p:cNvSpPr/>
          <p:nvPr/>
        </p:nvSpPr>
        <p:spPr>
          <a:xfrm>
            <a:off x="5292000" y="2986560"/>
            <a:ext cx="1295640" cy="2876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300" spc="-1" strike="noStrike">
                <a:solidFill>
                  <a:srgbClr val="000000"/>
                </a:solidFill>
                <a:latin typeface="Arial"/>
              </a:rPr>
              <a:t>Μετατροπή σε</a:t>
            </a:r>
            <a:endParaRPr b="0" lang="en-US" sz="1300" spc="-1" strike="noStrike">
              <a:solidFill>
                <a:srgbClr val="000000"/>
              </a:solidFill>
              <a:latin typeface="Arial"/>
            </a:endParaRPr>
          </a:p>
        </p:txBody>
      </p:sp>
      <p:sp>
        <p:nvSpPr>
          <p:cNvPr id="102" name="18 - TextBox"/>
          <p:cNvSpPr/>
          <p:nvPr/>
        </p:nvSpPr>
        <p:spPr>
          <a:xfrm>
            <a:off x="5220000" y="3278880"/>
            <a:ext cx="1439640" cy="272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200" spc="-1" strike="noStrike">
                <a:solidFill>
                  <a:srgbClr val="000000"/>
                </a:solidFill>
                <a:latin typeface="Arial"/>
              </a:rPr>
              <a:t>(… ένα μέρος της)</a:t>
            </a:r>
            <a:endParaRPr b="0" lang="en-US" sz="1200" spc="-1" strike="noStrike">
              <a:solidFill>
                <a:srgbClr val="000000"/>
              </a:solidFill>
              <a:latin typeface="Arial"/>
            </a:endParaRPr>
          </a:p>
        </p:txBody>
      </p:sp>
      <p:sp>
        <p:nvSpPr>
          <p:cNvPr id="103" name="19 - TextBox"/>
          <p:cNvSpPr/>
          <p:nvPr/>
        </p:nvSpPr>
        <p:spPr>
          <a:xfrm>
            <a:off x="395640" y="3867840"/>
            <a:ext cx="8280720" cy="10044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000" spc="-1" strike="noStrike">
                <a:solidFill>
                  <a:srgbClr val="000000"/>
                </a:solidFill>
                <a:latin typeface="Calibri"/>
              </a:rPr>
              <a:t>Η μετατροπή δηλαδή της θερμικής ενέργειας σε μηχανική, πραγματοποιείται με αύξηση της πίεσης και στη συνέχεια με την εκτόνωση των παραγόμενων αερίων καύσης.</a:t>
            </a:r>
            <a:endParaRPr b="0" lang="en-US" sz="2000" spc="-1" strike="noStrike">
              <a:solidFill>
                <a:srgbClr val="000000"/>
              </a:solidFill>
              <a:latin typeface="Arial"/>
            </a:endParaRPr>
          </a:p>
        </p:txBody>
      </p:sp>
    </p:spTree>
  </p:cSld>
  <p:transition>
    <p:pull dir="rd"/>
  </p:transition>
  <p:timing>
    <p:tnLst>
      <p:par>
        <p:cTn id="39" dur="indefinite" restart="never" nodeType="tmRoot">
          <p:childTnLst>
            <p:seq>
              <p:cTn id="40" dur="indefinite" nodeType="mainSeq">
                <p:childTnLst>
                  <p:par>
                    <p:cTn id="41" fill="hold">
                      <p:stCondLst>
                        <p:cond delay="indefinite"/>
                      </p:stCondLst>
                      <p:childTnLst>
                        <p:par>
                          <p:cTn id="42" fill="hold">
                            <p:stCondLst>
                              <p:cond delay="0"/>
                            </p:stCondLst>
                            <p:childTnLst>
                              <p:par>
                                <p:cTn id="43" nodeType="clickEffect" fill="hold" presetClass="entr" presetID="29">
                                  <p:stCondLst>
                                    <p:cond delay="0"/>
                                  </p:stCondLst>
                                  <p:childTnLst>
                                    <p:set>
                                      <p:cBhvr>
                                        <p:cTn id="44" dur="1" fill="hold">
                                          <p:stCondLst>
                                            <p:cond delay="0"/>
                                          </p:stCondLst>
                                        </p:cTn>
                                        <p:tgtEl>
                                          <p:spTgt spid="94"/>
                                        </p:tgtEl>
                                        <p:attrNameLst>
                                          <p:attrName>style.visibility</p:attrName>
                                        </p:attrNameLst>
                                      </p:cBhvr>
                                      <p:to>
                                        <p:strVal val="visible"/>
                                      </p:to>
                                    </p:set>
                                    <p:anim calcmode="lin" valueType="num">
                                      <p:cBhvr additive="repl">
                                        <p:cTn id="45" dur="500" fill="hold"/>
                                        <p:tgtEl>
                                          <p:spTgt spid="94"/>
                                        </p:tgtEl>
                                        <p:attrNameLst>
                                          <p:attrName>ppt_x</p:attrName>
                                        </p:attrNameLst>
                                      </p:cBhvr>
                                      <p:tavLst>
                                        <p:tav tm="0">
                                          <p:val>
                                            <p:strVal val="#ppt_x-.2"/>
                                          </p:val>
                                        </p:tav>
                                        <p:tav tm="100000">
                                          <p:val>
                                            <p:strVal val="#ppt_x"/>
                                          </p:val>
                                        </p:tav>
                                      </p:tavLst>
                                    </p:anim>
                                    <p:anim calcmode="lin" valueType="num">
                                      <p:cBhvr additive="repl">
                                        <p:cTn id="46" dur="500" fill="hold"/>
                                        <p:tgtEl>
                                          <p:spTgt spid="94"/>
                                        </p:tgtEl>
                                        <p:attrNameLst>
                                          <p:attrName>ppt_y</p:attrName>
                                        </p:attrNameLst>
                                      </p:cBhvr>
                                      <p:tavLst>
                                        <p:tav tm="0">
                                          <p:val>
                                            <p:strVal val="#ppt_y"/>
                                          </p:val>
                                        </p:tav>
                                        <p:tav tm="100000">
                                          <p:val>
                                            <p:strVal val="#ppt_y"/>
                                          </p:val>
                                        </p:tav>
                                      </p:tavLst>
                                    </p:anim>
                                    <p:animEffect filter="wipe(right)" transition="in">
                                      <p:cBhvr additive="repl">
                                        <p:cTn id="47" dur="500"/>
                                        <p:tgtEl>
                                          <p:spTgt spid="94"/>
                                        </p:tgtEl>
                                      </p:cBhvr>
                                    </p:animEffect>
                                  </p:childTnLst>
                                </p:cTn>
                              </p:par>
                            </p:childTnLst>
                          </p:cTn>
                        </p:par>
                      </p:childTnLst>
                    </p:cTn>
                  </p:par>
                  <p:par>
                    <p:cTn id="48" fill="hold">
                      <p:stCondLst>
                        <p:cond delay="indefinite"/>
                      </p:stCondLst>
                      <p:childTnLst>
                        <p:par>
                          <p:cTn id="49" fill="hold">
                            <p:stCondLst>
                              <p:cond delay="0"/>
                            </p:stCondLst>
                            <p:childTnLst>
                              <p:par>
                                <p:cTn id="50" nodeType="clickEffect" fill="hold" presetClass="entr" presetID="5" presetSubtype="10">
                                  <p:stCondLst>
                                    <p:cond delay="0"/>
                                  </p:stCondLst>
                                  <p:childTnLst>
                                    <p:set>
                                      <p:cBhvr>
                                        <p:cTn id="51" dur="1" fill="hold">
                                          <p:stCondLst>
                                            <p:cond delay="0"/>
                                          </p:stCondLst>
                                        </p:cTn>
                                        <p:tgtEl>
                                          <p:spTgt spid="95"/>
                                        </p:tgtEl>
                                        <p:attrNameLst>
                                          <p:attrName>style.visibility</p:attrName>
                                        </p:attrNameLst>
                                      </p:cBhvr>
                                      <p:to>
                                        <p:strVal val="visible"/>
                                      </p:to>
                                    </p:set>
                                    <p:animEffect filter="checkerboard(across)" transition="in">
                                      <p:cBhvr additive="repl">
                                        <p:cTn id="52" dur="500"/>
                                        <p:tgtEl>
                                          <p:spTgt spid="95"/>
                                        </p:tgtEl>
                                      </p:cBhvr>
                                    </p:animEffect>
                                  </p:childTnLst>
                                </p:cTn>
                              </p:par>
                            </p:childTnLst>
                          </p:cTn>
                        </p:par>
                      </p:childTnLst>
                    </p:cTn>
                  </p:par>
                  <p:par>
                    <p:cTn id="53" fill="hold">
                      <p:stCondLst>
                        <p:cond delay="indefinite"/>
                      </p:stCondLst>
                      <p:childTnLst>
                        <p:par>
                          <p:cTn id="54" fill="hold">
                            <p:stCondLst>
                              <p:cond delay="0"/>
                            </p:stCondLst>
                            <p:childTnLst>
                              <p:par>
                                <p:cTn id="55" nodeType="clickEffect" fill="hold" presetClass="entr" presetID="29">
                                  <p:stCondLst>
                                    <p:cond delay="0"/>
                                  </p:stCondLst>
                                  <p:childTnLst>
                                    <p:set>
                                      <p:cBhvr>
                                        <p:cTn id="56" dur="1" fill="hold">
                                          <p:stCondLst>
                                            <p:cond delay="0"/>
                                          </p:stCondLst>
                                        </p:cTn>
                                        <p:tgtEl>
                                          <p:spTgt spid="98"/>
                                        </p:tgtEl>
                                        <p:attrNameLst>
                                          <p:attrName>style.visibility</p:attrName>
                                        </p:attrNameLst>
                                      </p:cBhvr>
                                      <p:to>
                                        <p:strVal val="visible"/>
                                      </p:to>
                                    </p:set>
                                    <p:anim calcmode="lin" valueType="num">
                                      <p:cBhvr additive="repl">
                                        <p:cTn id="57" dur="500" fill="hold"/>
                                        <p:tgtEl>
                                          <p:spTgt spid="98"/>
                                        </p:tgtEl>
                                        <p:attrNameLst>
                                          <p:attrName>ppt_x</p:attrName>
                                        </p:attrNameLst>
                                      </p:cBhvr>
                                      <p:tavLst>
                                        <p:tav tm="0">
                                          <p:val>
                                            <p:strVal val="#ppt_x-.2"/>
                                          </p:val>
                                        </p:tav>
                                        <p:tav tm="100000">
                                          <p:val>
                                            <p:strVal val="#ppt_x"/>
                                          </p:val>
                                        </p:tav>
                                      </p:tavLst>
                                    </p:anim>
                                    <p:anim calcmode="lin" valueType="num">
                                      <p:cBhvr additive="repl">
                                        <p:cTn id="58" dur="500" fill="hold"/>
                                        <p:tgtEl>
                                          <p:spTgt spid="98"/>
                                        </p:tgtEl>
                                        <p:attrNameLst>
                                          <p:attrName>ppt_y</p:attrName>
                                        </p:attrNameLst>
                                      </p:cBhvr>
                                      <p:tavLst>
                                        <p:tav tm="0">
                                          <p:val>
                                            <p:strVal val="#ppt_y"/>
                                          </p:val>
                                        </p:tav>
                                        <p:tav tm="100000">
                                          <p:val>
                                            <p:strVal val="#ppt_y"/>
                                          </p:val>
                                        </p:tav>
                                      </p:tavLst>
                                    </p:anim>
                                    <p:animEffect filter="wipe(right)" transition="in">
                                      <p:cBhvr additive="repl">
                                        <p:cTn id="59" dur="500"/>
                                        <p:tgtEl>
                                          <p:spTgt spid="98"/>
                                        </p:tgtEl>
                                      </p:cBhvr>
                                    </p:animEffect>
                                  </p:childTnLst>
                                </p:cTn>
                              </p:par>
                            </p:childTnLst>
                          </p:cTn>
                        </p:par>
                        <p:par>
                          <p:cTn id="60" fill="hold">
                            <p:stCondLst>
                              <p:cond delay="500"/>
                            </p:stCondLst>
                            <p:childTnLst>
                              <p:par>
                                <p:cTn id="61" nodeType="afterEffect" fill="hold" presetClass="entr" presetID="29">
                                  <p:stCondLst>
                                    <p:cond delay="500"/>
                                  </p:stCondLst>
                                  <p:childTnLst>
                                    <p:set>
                                      <p:cBhvr>
                                        <p:cTn id="62" dur="1" fill="hold">
                                          <p:stCondLst>
                                            <p:cond delay="0"/>
                                          </p:stCondLst>
                                        </p:cTn>
                                        <p:tgtEl>
                                          <p:spTgt spid="100"/>
                                        </p:tgtEl>
                                        <p:attrNameLst>
                                          <p:attrName>style.visibility</p:attrName>
                                        </p:attrNameLst>
                                      </p:cBhvr>
                                      <p:to>
                                        <p:strVal val="visible"/>
                                      </p:to>
                                    </p:set>
                                    <p:anim calcmode="lin" valueType="num">
                                      <p:cBhvr additive="repl">
                                        <p:cTn id="63" dur="500" fill="hold"/>
                                        <p:tgtEl>
                                          <p:spTgt spid="100"/>
                                        </p:tgtEl>
                                        <p:attrNameLst>
                                          <p:attrName>ppt_x</p:attrName>
                                        </p:attrNameLst>
                                      </p:cBhvr>
                                      <p:tavLst>
                                        <p:tav tm="0">
                                          <p:val>
                                            <p:strVal val="#ppt_x-.2"/>
                                          </p:val>
                                        </p:tav>
                                        <p:tav tm="100000">
                                          <p:val>
                                            <p:strVal val="#ppt_x"/>
                                          </p:val>
                                        </p:tav>
                                      </p:tavLst>
                                    </p:anim>
                                    <p:anim calcmode="lin" valueType="num">
                                      <p:cBhvr additive="repl">
                                        <p:cTn id="64" dur="500" fill="hold"/>
                                        <p:tgtEl>
                                          <p:spTgt spid="100"/>
                                        </p:tgtEl>
                                        <p:attrNameLst>
                                          <p:attrName>ppt_y</p:attrName>
                                        </p:attrNameLst>
                                      </p:cBhvr>
                                      <p:tavLst>
                                        <p:tav tm="0">
                                          <p:val>
                                            <p:strVal val="#ppt_y"/>
                                          </p:val>
                                        </p:tav>
                                        <p:tav tm="100000">
                                          <p:val>
                                            <p:strVal val="#ppt_y"/>
                                          </p:val>
                                        </p:tav>
                                      </p:tavLst>
                                    </p:anim>
                                    <p:animEffect filter="wipe(right)" transition="in">
                                      <p:cBhvr additive="repl">
                                        <p:cTn id="65" dur="500"/>
                                        <p:tgtEl>
                                          <p:spTgt spid="100"/>
                                        </p:tgtEl>
                                      </p:cBhvr>
                                    </p:animEffect>
                                  </p:childTnLst>
                                </p:cTn>
                              </p:par>
                            </p:childTnLst>
                          </p:cTn>
                        </p:par>
                        <p:par>
                          <p:cTn id="66" fill="hold">
                            <p:stCondLst>
                              <p:cond delay="1500"/>
                            </p:stCondLst>
                            <p:childTnLst>
                              <p:par>
                                <p:cTn id="67" nodeType="afterEffect" fill="hold" presetClass="entr" presetID="5" presetSubtype="10">
                                  <p:stCondLst>
                                    <p:cond delay="500"/>
                                  </p:stCondLst>
                                  <p:childTnLst>
                                    <p:set>
                                      <p:cBhvr>
                                        <p:cTn id="68" dur="1" fill="hold">
                                          <p:stCondLst>
                                            <p:cond delay="0"/>
                                          </p:stCondLst>
                                        </p:cTn>
                                        <p:tgtEl>
                                          <p:spTgt spid="96"/>
                                        </p:tgtEl>
                                        <p:attrNameLst>
                                          <p:attrName>style.visibility</p:attrName>
                                        </p:attrNameLst>
                                      </p:cBhvr>
                                      <p:to>
                                        <p:strVal val="visible"/>
                                      </p:to>
                                    </p:set>
                                    <p:animEffect filter="checkerboard(across)" transition="in">
                                      <p:cBhvr additive="repl">
                                        <p:cTn id="69" dur="500"/>
                                        <p:tgtEl>
                                          <p:spTgt spid="96"/>
                                        </p:tgtEl>
                                      </p:cBhvr>
                                    </p:animEffect>
                                  </p:childTnLst>
                                </p:cTn>
                              </p:par>
                            </p:childTnLst>
                          </p:cTn>
                        </p:par>
                      </p:childTnLst>
                    </p:cTn>
                  </p:par>
                  <p:par>
                    <p:cTn id="70" fill="hold">
                      <p:stCondLst>
                        <p:cond delay="indefinite"/>
                      </p:stCondLst>
                      <p:childTnLst>
                        <p:par>
                          <p:cTn id="71" fill="hold">
                            <p:stCondLst>
                              <p:cond delay="0"/>
                            </p:stCondLst>
                            <p:childTnLst>
                              <p:par>
                                <p:cTn id="72" nodeType="clickEffect" fill="hold" presetClass="entr" presetID="29">
                                  <p:stCondLst>
                                    <p:cond delay="0"/>
                                  </p:stCondLst>
                                  <p:childTnLst>
                                    <p:set>
                                      <p:cBhvr>
                                        <p:cTn id="73" dur="1" fill="hold">
                                          <p:stCondLst>
                                            <p:cond delay="0"/>
                                          </p:stCondLst>
                                        </p:cTn>
                                        <p:tgtEl>
                                          <p:spTgt spid="99"/>
                                        </p:tgtEl>
                                        <p:attrNameLst>
                                          <p:attrName>style.visibility</p:attrName>
                                        </p:attrNameLst>
                                      </p:cBhvr>
                                      <p:to>
                                        <p:strVal val="visible"/>
                                      </p:to>
                                    </p:set>
                                    <p:anim calcmode="lin" valueType="num">
                                      <p:cBhvr additive="repl">
                                        <p:cTn id="74" dur="500" fill="hold"/>
                                        <p:tgtEl>
                                          <p:spTgt spid="99"/>
                                        </p:tgtEl>
                                        <p:attrNameLst>
                                          <p:attrName>ppt_x</p:attrName>
                                        </p:attrNameLst>
                                      </p:cBhvr>
                                      <p:tavLst>
                                        <p:tav tm="0">
                                          <p:val>
                                            <p:strVal val="#ppt_x-.2"/>
                                          </p:val>
                                        </p:tav>
                                        <p:tav tm="100000">
                                          <p:val>
                                            <p:strVal val="#ppt_x"/>
                                          </p:val>
                                        </p:tav>
                                      </p:tavLst>
                                    </p:anim>
                                    <p:anim calcmode="lin" valueType="num">
                                      <p:cBhvr additive="repl">
                                        <p:cTn id="75" dur="500" fill="hold"/>
                                        <p:tgtEl>
                                          <p:spTgt spid="99"/>
                                        </p:tgtEl>
                                        <p:attrNameLst>
                                          <p:attrName>ppt_y</p:attrName>
                                        </p:attrNameLst>
                                      </p:cBhvr>
                                      <p:tavLst>
                                        <p:tav tm="0">
                                          <p:val>
                                            <p:strVal val="#ppt_y"/>
                                          </p:val>
                                        </p:tav>
                                        <p:tav tm="100000">
                                          <p:val>
                                            <p:strVal val="#ppt_y"/>
                                          </p:val>
                                        </p:tav>
                                      </p:tavLst>
                                    </p:anim>
                                    <p:animEffect filter="wipe(right)" transition="in">
                                      <p:cBhvr additive="repl">
                                        <p:cTn id="76" dur="500"/>
                                        <p:tgtEl>
                                          <p:spTgt spid="99"/>
                                        </p:tgtEl>
                                      </p:cBhvr>
                                    </p:animEffect>
                                  </p:childTnLst>
                                </p:cTn>
                              </p:par>
                            </p:childTnLst>
                          </p:cTn>
                        </p:par>
                        <p:par>
                          <p:cTn id="77" fill="hold">
                            <p:stCondLst>
                              <p:cond delay="500"/>
                            </p:stCondLst>
                            <p:childTnLst>
                              <p:par>
                                <p:cTn id="78" nodeType="afterEffect" fill="hold" presetClass="entr" presetID="29">
                                  <p:stCondLst>
                                    <p:cond delay="500"/>
                                  </p:stCondLst>
                                  <p:childTnLst>
                                    <p:set>
                                      <p:cBhvr>
                                        <p:cTn id="79" dur="1" fill="hold">
                                          <p:stCondLst>
                                            <p:cond delay="0"/>
                                          </p:stCondLst>
                                        </p:cTn>
                                        <p:tgtEl>
                                          <p:spTgt spid="102"/>
                                        </p:tgtEl>
                                        <p:attrNameLst>
                                          <p:attrName>style.visibility</p:attrName>
                                        </p:attrNameLst>
                                      </p:cBhvr>
                                      <p:to>
                                        <p:strVal val="visible"/>
                                      </p:to>
                                    </p:set>
                                    <p:anim calcmode="lin" valueType="num">
                                      <p:cBhvr additive="repl">
                                        <p:cTn id="80" dur="500" fill="hold"/>
                                        <p:tgtEl>
                                          <p:spTgt spid="102"/>
                                        </p:tgtEl>
                                        <p:attrNameLst>
                                          <p:attrName>ppt_x</p:attrName>
                                        </p:attrNameLst>
                                      </p:cBhvr>
                                      <p:tavLst>
                                        <p:tav tm="0">
                                          <p:val>
                                            <p:strVal val="#ppt_x-.2"/>
                                          </p:val>
                                        </p:tav>
                                        <p:tav tm="100000">
                                          <p:val>
                                            <p:strVal val="#ppt_x"/>
                                          </p:val>
                                        </p:tav>
                                      </p:tavLst>
                                    </p:anim>
                                    <p:anim calcmode="lin" valueType="num">
                                      <p:cBhvr additive="repl">
                                        <p:cTn id="81" dur="500" fill="hold"/>
                                        <p:tgtEl>
                                          <p:spTgt spid="102"/>
                                        </p:tgtEl>
                                        <p:attrNameLst>
                                          <p:attrName>ppt_y</p:attrName>
                                        </p:attrNameLst>
                                      </p:cBhvr>
                                      <p:tavLst>
                                        <p:tav tm="0">
                                          <p:val>
                                            <p:strVal val="#ppt_y"/>
                                          </p:val>
                                        </p:tav>
                                        <p:tav tm="100000">
                                          <p:val>
                                            <p:strVal val="#ppt_y"/>
                                          </p:val>
                                        </p:tav>
                                      </p:tavLst>
                                    </p:anim>
                                    <p:animEffect filter="wipe(right)" transition="in">
                                      <p:cBhvr additive="repl">
                                        <p:cTn id="82" dur="500"/>
                                        <p:tgtEl>
                                          <p:spTgt spid="102"/>
                                        </p:tgtEl>
                                      </p:cBhvr>
                                    </p:animEffect>
                                  </p:childTnLst>
                                </p:cTn>
                              </p:par>
                            </p:childTnLst>
                          </p:cTn>
                        </p:par>
                        <p:par>
                          <p:cTn id="83" fill="hold">
                            <p:stCondLst>
                              <p:cond delay="1500"/>
                            </p:stCondLst>
                            <p:childTnLst>
                              <p:par>
                                <p:cTn id="84" nodeType="afterEffect" fill="hold" presetClass="entr" presetID="29">
                                  <p:stCondLst>
                                    <p:cond delay="500"/>
                                  </p:stCondLst>
                                  <p:childTnLst>
                                    <p:set>
                                      <p:cBhvr>
                                        <p:cTn id="85" dur="1" fill="hold">
                                          <p:stCondLst>
                                            <p:cond delay="0"/>
                                          </p:stCondLst>
                                        </p:cTn>
                                        <p:tgtEl>
                                          <p:spTgt spid="101"/>
                                        </p:tgtEl>
                                        <p:attrNameLst>
                                          <p:attrName>style.visibility</p:attrName>
                                        </p:attrNameLst>
                                      </p:cBhvr>
                                      <p:to>
                                        <p:strVal val="visible"/>
                                      </p:to>
                                    </p:set>
                                    <p:anim calcmode="lin" valueType="num">
                                      <p:cBhvr additive="repl">
                                        <p:cTn id="86" dur="500" fill="hold"/>
                                        <p:tgtEl>
                                          <p:spTgt spid="101"/>
                                        </p:tgtEl>
                                        <p:attrNameLst>
                                          <p:attrName>ppt_x</p:attrName>
                                        </p:attrNameLst>
                                      </p:cBhvr>
                                      <p:tavLst>
                                        <p:tav tm="0">
                                          <p:val>
                                            <p:strVal val="#ppt_x-.2"/>
                                          </p:val>
                                        </p:tav>
                                        <p:tav tm="100000">
                                          <p:val>
                                            <p:strVal val="#ppt_x"/>
                                          </p:val>
                                        </p:tav>
                                      </p:tavLst>
                                    </p:anim>
                                    <p:anim calcmode="lin" valueType="num">
                                      <p:cBhvr additive="repl">
                                        <p:cTn id="87" dur="500" fill="hold"/>
                                        <p:tgtEl>
                                          <p:spTgt spid="101"/>
                                        </p:tgtEl>
                                        <p:attrNameLst>
                                          <p:attrName>ppt_y</p:attrName>
                                        </p:attrNameLst>
                                      </p:cBhvr>
                                      <p:tavLst>
                                        <p:tav tm="0">
                                          <p:val>
                                            <p:strVal val="#ppt_y"/>
                                          </p:val>
                                        </p:tav>
                                        <p:tav tm="100000">
                                          <p:val>
                                            <p:strVal val="#ppt_y"/>
                                          </p:val>
                                        </p:tav>
                                      </p:tavLst>
                                    </p:anim>
                                    <p:animEffect filter="wipe(right)" transition="in">
                                      <p:cBhvr additive="repl">
                                        <p:cTn id="88" dur="500"/>
                                        <p:tgtEl>
                                          <p:spTgt spid="101"/>
                                        </p:tgtEl>
                                      </p:cBhvr>
                                    </p:animEffect>
                                  </p:childTnLst>
                                </p:cTn>
                              </p:par>
                            </p:childTnLst>
                          </p:cTn>
                        </p:par>
                        <p:par>
                          <p:cTn id="89" fill="hold">
                            <p:stCondLst>
                              <p:cond delay="2500"/>
                            </p:stCondLst>
                            <p:childTnLst>
                              <p:par>
                                <p:cTn id="90" nodeType="afterEffect" fill="hold" presetClass="entr" presetID="5" presetSubtype="10">
                                  <p:stCondLst>
                                    <p:cond delay="500"/>
                                  </p:stCondLst>
                                  <p:childTnLst>
                                    <p:set>
                                      <p:cBhvr>
                                        <p:cTn id="91" dur="1" fill="hold">
                                          <p:stCondLst>
                                            <p:cond delay="0"/>
                                          </p:stCondLst>
                                        </p:cTn>
                                        <p:tgtEl>
                                          <p:spTgt spid="97"/>
                                        </p:tgtEl>
                                        <p:attrNameLst>
                                          <p:attrName>style.visibility</p:attrName>
                                        </p:attrNameLst>
                                      </p:cBhvr>
                                      <p:to>
                                        <p:strVal val="visible"/>
                                      </p:to>
                                    </p:set>
                                    <p:animEffect filter="checkerboard(across)" transition="in">
                                      <p:cBhvr additive="repl">
                                        <p:cTn id="92" dur="500"/>
                                        <p:tgtEl>
                                          <p:spTgt spid="97"/>
                                        </p:tgtEl>
                                      </p:cBhvr>
                                    </p:animEffect>
                                  </p:childTnLst>
                                </p:cTn>
                              </p:par>
                            </p:childTnLst>
                          </p:cTn>
                        </p:par>
                      </p:childTnLst>
                    </p:cTn>
                  </p:par>
                  <p:par>
                    <p:cTn id="93" fill="hold">
                      <p:stCondLst>
                        <p:cond delay="indefinite"/>
                      </p:stCondLst>
                      <p:childTnLst>
                        <p:par>
                          <p:cTn id="94" fill="hold">
                            <p:stCondLst>
                              <p:cond delay="0"/>
                            </p:stCondLst>
                            <p:childTnLst>
                              <p:par>
                                <p:cTn id="95" nodeType="clickEffect" fill="hold" presetClass="entr" presetID="2" presetSubtype="4">
                                  <p:stCondLst>
                                    <p:cond delay="0"/>
                                  </p:stCondLst>
                                  <p:childTnLst>
                                    <p:set>
                                      <p:cBhvr>
                                        <p:cTn id="96" dur="1" fill="hold">
                                          <p:stCondLst>
                                            <p:cond delay="0"/>
                                          </p:stCondLst>
                                        </p:cTn>
                                        <p:tgtEl>
                                          <p:spTgt spid="103"/>
                                        </p:tgtEl>
                                        <p:attrNameLst>
                                          <p:attrName>style.visibility</p:attrName>
                                        </p:attrNameLst>
                                      </p:cBhvr>
                                      <p:to>
                                        <p:strVal val="visible"/>
                                      </p:to>
                                    </p:set>
                                    <p:anim calcmode="lin" valueType="num">
                                      <p:cBhvr additive="repl">
                                        <p:cTn id="97" dur="500" fill="hold"/>
                                        <p:tgtEl>
                                          <p:spTgt spid="103"/>
                                        </p:tgtEl>
                                        <p:attrNameLst>
                                          <p:attrName>ppt_x</p:attrName>
                                        </p:attrNameLst>
                                      </p:cBhvr>
                                      <p:tavLst>
                                        <p:tav tm="0">
                                          <p:val>
                                            <p:strVal val="#ppt_x"/>
                                          </p:val>
                                        </p:tav>
                                        <p:tav tm="100000">
                                          <p:val>
                                            <p:strVal val="#ppt_x"/>
                                          </p:val>
                                        </p:tav>
                                      </p:tavLst>
                                    </p:anim>
                                    <p:anim calcmode="lin" valueType="num">
                                      <p:cBhvr additive="repl">
                                        <p:cTn id="98" dur="500" fill="hold"/>
                                        <p:tgtEl>
                                          <p:spTgt spid="1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Γενικά</a:t>
            </a:r>
            <a:endParaRPr b="0" lang="en-US" sz="2300" spc="-1" strike="noStrike">
              <a:solidFill>
                <a:srgbClr val="000000"/>
              </a:solidFill>
              <a:latin typeface="Arial"/>
            </a:endParaRPr>
          </a:p>
        </p:txBody>
      </p:sp>
      <p:sp>
        <p:nvSpPr>
          <p:cNvPr id="105" name="8 - TextBox"/>
          <p:cNvSpPr/>
          <p:nvPr/>
        </p:nvSpPr>
        <p:spPr>
          <a:xfrm>
            <a:off x="539640" y="771480"/>
            <a:ext cx="8208720" cy="501120"/>
          </a:xfrm>
          <a:prstGeom prst="rect">
            <a:avLst/>
          </a:prstGeom>
          <a:noFill/>
          <a:ln w="0">
            <a:noFill/>
          </a:ln>
        </p:spPr>
        <p:style>
          <a:lnRef idx="0"/>
          <a:fillRef idx="0"/>
          <a:effectRef idx="0"/>
          <a:fontRef idx="minor"/>
        </p:style>
        <p:txBody>
          <a:bodyPr lIns="90000" rIns="90000" tIns="45000" bIns="45000" anchor="t">
            <a:spAutoFit/>
          </a:bodyPr>
          <a:p>
            <a:pPr>
              <a:lnSpc>
                <a:spcPct val="150000"/>
              </a:lnSpc>
            </a:pPr>
            <a:r>
              <a:rPr b="0" lang="el-GR" sz="1800" spc="-1" strike="noStrike">
                <a:solidFill>
                  <a:srgbClr val="000000"/>
                </a:solidFill>
                <a:latin typeface="Arial"/>
              </a:rPr>
              <a:t>Οι Μ.Ε.Κ. χρησιμοποιούν, κυρίως υγρά και κατά δεύτερο λόγο, αέρια καύσιμα.</a:t>
            </a:r>
            <a:endParaRPr b="0" lang="en-US" sz="1800" spc="-1" strike="noStrike">
              <a:solidFill>
                <a:srgbClr val="000000"/>
              </a:solidFill>
              <a:latin typeface="Arial"/>
            </a:endParaRPr>
          </a:p>
        </p:txBody>
      </p:sp>
      <p:sp>
        <p:nvSpPr>
          <p:cNvPr id="106" name="9 - TextBox"/>
          <p:cNvSpPr/>
          <p:nvPr/>
        </p:nvSpPr>
        <p:spPr>
          <a:xfrm>
            <a:off x="395640" y="1347480"/>
            <a:ext cx="8280720" cy="3316320"/>
          </a:xfrm>
          <a:prstGeom prst="rect">
            <a:avLst/>
          </a:prstGeom>
          <a:noFill/>
          <a:ln w="0">
            <a:noFill/>
          </a:ln>
        </p:spPr>
        <p:style>
          <a:lnRef idx="0"/>
          <a:fillRef idx="0"/>
          <a:effectRef idx="0"/>
          <a:fontRef idx="minor"/>
        </p:style>
        <p:txBody>
          <a:bodyPr lIns="90000" rIns="90000" tIns="45000" bIns="45000" anchor="t">
            <a:spAutoFit/>
          </a:bodyPr>
          <a:p>
            <a:pPr algn="ctr">
              <a:lnSpc>
                <a:spcPts val="2801"/>
              </a:lnSpc>
              <a:spcAft>
                <a:spcPts val="1800"/>
              </a:spcAft>
            </a:pPr>
            <a:r>
              <a:rPr b="0" lang="el-GR" sz="1800" spc="-1" strike="noStrike">
                <a:solidFill>
                  <a:srgbClr val="000000"/>
                </a:solidFill>
                <a:latin typeface="Arial"/>
              </a:rPr>
              <a:t>Τα κυριότερα υγρά καύσιμα είναι:</a:t>
            </a:r>
            <a:endParaRPr b="0" lang="en-US" sz="1800" spc="-1" strike="noStrike">
              <a:solidFill>
                <a:srgbClr val="000000"/>
              </a:solidFill>
              <a:latin typeface="Arial"/>
            </a:endParaRPr>
          </a:p>
          <a:p>
            <a:pPr indent="-216000">
              <a:lnSpc>
                <a:spcPts val="2801"/>
              </a:lnSpc>
              <a:spcAft>
                <a:spcPts val="601"/>
              </a:spcAft>
              <a:buClr>
                <a:srgbClr val="000000"/>
              </a:buClr>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το ελαφρύ πετρέλαιο ή πετρέλαιο Ντήζελ για τους πετρελαιοκινητήρες (Diesel)</a:t>
            </a:r>
            <a:endParaRPr b="0" lang="en-US" sz="1800" spc="-1" strike="noStrike">
              <a:solidFill>
                <a:srgbClr val="000000"/>
              </a:solidFill>
              <a:latin typeface="Arial"/>
            </a:endParaRPr>
          </a:p>
          <a:p>
            <a:pPr indent="-216000">
              <a:lnSpc>
                <a:spcPts val="2801"/>
              </a:lnSpc>
              <a:spcAft>
                <a:spcPts val="601"/>
              </a:spcAft>
              <a:buClr>
                <a:srgbClr val="000000"/>
              </a:buClr>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η βενζίνη για τους βενζινοκινητήρες (κινητήρες Otto).</a:t>
            </a:r>
            <a:endParaRPr b="0" lang="en-US" sz="1800" spc="-1" strike="noStrike">
              <a:solidFill>
                <a:srgbClr val="000000"/>
              </a:solidFill>
              <a:latin typeface="Arial"/>
            </a:endParaRPr>
          </a:p>
          <a:p>
            <a:pPr algn="ctr">
              <a:lnSpc>
                <a:spcPts val="2801"/>
              </a:lnSpc>
            </a:pPr>
            <a:endParaRPr b="0" lang="en-US" sz="1800" spc="-1" strike="noStrike">
              <a:solidFill>
                <a:srgbClr val="000000"/>
              </a:solidFill>
              <a:latin typeface="Arial"/>
            </a:endParaRPr>
          </a:p>
          <a:p>
            <a:pPr algn="ctr">
              <a:lnSpc>
                <a:spcPts val="2801"/>
              </a:lnSpc>
            </a:pPr>
            <a:r>
              <a:rPr b="0" lang="el-GR" sz="1800" spc="-1" strike="noStrike">
                <a:solidFill>
                  <a:srgbClr val="000000"/>
                </a:solidFill>
                <a:latin typeface="Arial"/>
              </a:rPr>
              <a:t>Στους βενζινοκινητήρες, με ειδικές διατάξεις τροφοδοσίας του καυσίμου, μπορεί να χρησιμοποιηθεί εναλλακτικά και υγραέριο ή και φυσικό αέριο, οπότε στην, περίπτωση αυτή λειτουργούν ως υγραεριοκινητήρες ή κινητήρες φυσικού αερίου, αντίστοιχα.</a:t>
            </a:r>
            <a:endParaRPr b="0" lang="en-US" sz="1800" spc="-1" strike="noStrike">
              <a:solidFill>
                <a:srgbClr val="000000"/>
              </a:solidFill>
              <a:latin typeface="Arial"/>
            </a:endParaRPr>
          </a:p>
        </p:txBody>
      </p:sp>
    </p:spTree>
  </p:cSld>
  <p:transition>
    <p:pull dir="rd"/>
  </p:transition>
  <p:timing>
    <p:tnLst>
      <p:par>
        <p:cTn id="99" dur="indefinite" restart="never" nodeType="tmRoot">
          <p:childTnLst>
            <p:seq>
              <p:cTn id="100" dur="indefinite" nodeType="mainSeq">
                <p:childTnLst>
                  <p:par>
                    <p:cTn id="101" fill="hold">
                      <p:stCondLst>
                        <p:cond delay="indefinite"/>
                      </p:stCondLst>
                      <p:childTnLst>
                        <p:par>
                          <p:cTn id="102" fill="hold">
                            <p:stCondLst>
                              <p:cond delay="0"/>
                            </p:stCondLst>
                            <p:childTnLst>
                              <p:par>
                                <p:cTn id="103" nodeType="clickEffect" fill="hold" presetClass="entr" presetID="2" presetSubtype="4">
                                  <p:stCondLst>
                                    <p:cond delay="0"/>
                                  </p:stCondLst>
                                  <p:childTnLst>
                                    <p:set>
                                      <p:cBhvr>
                                        <p:cTn id="104" dur="1" fill="hold">
                                          <p:stCondLst>
                                            <p:cond delay="0"/>
                                          </p:stCondLst>
                                        </p:cTn>
                                        <p:tgtEl>
                                          <p:spTgt spid="106">
                                            <p:txEl>
                                              <p:pRg st="0" end="0"/>
                                            </p:txEl>
                                          </p:spTgt>
                                        </p:tgtEl>
                                        <p:attrNameLst>
                                          <p:attrName>style.visibility</p:attrName>
                                        </p:attrNameLst>
                                      </p:cBhvr>
                                      <p:to>
                                        <p:strVal val="visible"/>
                                      </p:to>
                                    </p:set>
                                    <p:anim calcmode="lin" valueType="num">
                                      <p:cBhvr additive="repl">
                                        <p:cTn id="105" dur="500" fill="hold"/>
                                        <p:tgtEl>
                                          <p:spTgt spid="106">
                                            <p:txEl>
                                              <p:pRg st="0" end="0"/>
                                            </p:txEl>
                                          </p:spTgt>
                                        </p:tgtEl>
                                        <p:attrNameLst>
                                          <p:attrName>ppt_x</p:attrName>
                                        </p:attrNameLst>
                                      </p:cBhvr>
                                      <p:tavLst>
                                        <p:tav tm="0">
                                          <p:val>
                                            <p:strVal val="#ppt_x"/>
                                          </p:val>
                                        </p:tav>
                                        <p:tav tm="100000">
                                          <p:val>
                                            <p:strVal val="#ppt_x"/>
                                          </p:val>
                                        </p:tav>
                                      </p:tavLst>
                                    </p:anim>
                                    <p:anim calcmode="lin" valueType="num">
                                      <p:cBhvr additive="repl">
                                        <p:cTn id="106" dur="500" fill="hold"/>
                                        <p:tgtEl>
                                          <p:spTgt spid="10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nodeType="clickEffect" fill="hold" presetClass="entr" presetID="2" presetSubtype="8">
                                  <p:stCondLst>
                                    <p:cond delay="0"/>
                                  </p:stCondLst>
                                  <p:childTnLst>
                                    <p:set>
                                      <p:cBhvr>
                                        <p:cTn id="110" dur="1" fill="hold">
                                          <p:stCondLst>
                                            <p:cond delay="0"/>
                                          </p:stCondLst>
                                        </p:cTn>
                                        <p:tgtEl>
                                          <p:spTgt spid="106">
                                            <p:txEl>
                                              <p:pRg st="1" end="1"/>
                                            </p:txEl>
                                          </p:spTgt>
                                        </p:tgtEl>
                                        <p:attrNameLst>
                                          <p:attrName>style.visibility</p:attrName>
                                        </p:attrNameLst>
                                      </p:cBhvr>
                                      <p:to>
                                        <p:strVal val="visible"/>
                                      </p:to>
                                    </p:set>
                                    <p:anim calcmode="lin" valueType="num">
                                      <p:cBhvr additive="repl">
                                        <p:cTn id="111" dur="500" fill="hold"/>
                                        <p:tgtEl>
                                          <p:spTgt spid="106">
                                            <p:txEl>
                                              <p:pRg st="1" end="1"/>
                                            </p:txEl>
                                          </p:spTgt>
                                        </p:tgtEl>
                                        <p:attrNameLst>
                                          <p:attrName>ppt_x</p:attrName>
                                        </p:attrNameLst>
                                      </p:cBhvr>
                                      <p:tavLst>
                                        <p:tav tm="0">
                                          <p:val>
                                            <p:strVal val="0-#ppt_w/2"/>
                                          </p:val>
                                        </p:tav>
                                        <p:tav tm="100000">
                                          <p:val>
                                            <p:strVal val="#ppt_x"/>
                                          </p:val>
                                        </p:tav>
                                      </p:tavLst>
                                    </p:anim>
                                    <p:anim calcmode="lin" valueType="num">
                                      <p:cBhvr additive="repl">
                                        <p:cTn id="112" dur="500" fill="hold"/>
                                        <p:tgtEl>
                                          <p:spTgt spid="10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nodeType="clickEffect" fill="hold" presetClass="entr" presetID="2" presetSubtype="8">
                                  <p:stCondLst>
                                    <p:cond delay="0"/>
                                  </p:stCondLst>
                                  <p:childTnLst>
                                    <p:set>
                                      <p:cBhvr>
                                        <p:cTn id="116" dur="1" fill="hold">
                                          <p:stCondLst>
                                            <p:cond delay="0"/>
                                          </p:stCondLst>
                                        </p:cTn>
                                        <p:tgtEl>
                                          <p:spTgt spid="106">
                                            <p:txEl>
                                              <p:pRg st="2" end="2"/>
                                            </p:txEl>
                                          </p:spTgt>
                                        </p:tgtEl>
                                        <p:attrNameLst>
                                          <p:attrName>style.visibility</p:attrName>
                                        </p:attrNameLst>
                                      </p:cBhvr>
                                      <p:to>
                                        <p:strVal val="visible"/>
                                      </p:to>
                                    </p:set>
                                    <p:anim calcmode="lin" valueType="num">
                                      <p:cBhvr additive="repl">
                                        <p:cTn id="117" dur="500" fill="hold"/>
                                        <p:tgtEl>
                                          <p:spTgt spid="106">
                                            <p:txEl>
                                              <p:pRg st="2" end="2"/>
                                            </p:txEl>
                                          </p:spTgt>
                                        </p:tgtEl>
                                        <p:attrNameLst>
                                          <p:attrName>ppt_x</p:attrName>
                                        </p:attrNameLst>
                                      </p:cBhvr>
                                      <p:tavLst>
                                        <p:tav tm="0">
                                          <p:val>
                                            <p:strVal val="0-#ppt_w/2"/>
                                          </p:val>
                                        </p:tav>
                                        <p:tav tm="100000">
                                          <p:val>
                                            <p:strVal val="#ppt_x"/>
                                          </p:val>
                                        </p:tav>
                                      </p:tavLst>
                                    </p:anim>
                                    <p:anim calcmode="lin" valueType="num">
                                      <p:cBhvr additive="repl">
                                        <p:cTn id="118" dur="500" fill="hold"/>
                                        <p:tgtEl>
                                          <p:spTgt spid="10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nodeType="clickEffect" fill="hold" presetClass="entr" presetID="5" presetSubtype="10">
                                  <p:stCondLst>
                                    <p:cond delay="0"/>
                                  </p:stCondLst>
                                  <p:childTnLst>
                                    <p:set>
                                      <p:cBhvr>
                                        <p:cTn id="122" dur="1" fill="hold">
                                          <p:stCondLst>
                                            <p:cond delay="0"/>
                                          </p:stCondLst>
                                        </p:cTn>
                                        <p:tgtEl>
                                          <p:spTgt spid="106">
                                            <p:txEl>
                                              <p:pRg st="4" end="4"/>
                                            </p:txEl>
                                          </p:spTgt>
                                        </p:tgtEl>
                                        <p:attrNameLst>
                                          <p:attrName>style.visibility</p:attrName>
                                        </p:attrNameLst>
                                      </p:cBhvr>
                                      <p:to>
                                        <p:strVal val="visible"/>
                                      </p:to>
                                    </p:set>
                                    <p:animEffect filter="checkerboard(across)" transition="in">
                                      <p:cBhvr additive="repl">
                                        <p:cTn id="123" dur="500"/>
                                        <p:tgtEl>
                                          <p:spTgt spid="106">
                                            <p:txEl>
                                              <p:pRg st="4" end="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Συμπίεση &amp; Εκτόνωση</a:t>
            </a:r>
            <a:endParaRPr b="0" lang="en-US" sz="2300" spc="-1" strike="noStrike">
              <a:solidFill>
                <a:srgbClr val="000000"/>
              </a:solidFill>
              <a:latin typeface="Arial"/>
            </a:endParaRPr>
          </a:p>
        </p:txBody>
      </p:sp>
      <p:sp>
        <p:nvSpPr>
          <p:cNvPr id="108" name="8 - TextBox"/>
          <p:cNvSpPr/>
          <p:nvPr/>
        </p:nvSpPr>
        <p:spPr>
          <a:xfrm>
            <a:off x="683640" y="771480"/>
            <a:ext cx="7920360" cy="1186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Ο Σκωτσέζος βοτανολόγος Robert Brown, το 1827, εξετάζοντας στο μικροσκόπιο κόκκους γύρης μέσα σε μία σταγόνα νερό, παρατήρησε ότι αυτοί εκτελούσαν διαρκώς μια άτακτη κίνηση, φαινόμενο το οποίο ονομάστηκε «κίνηση Brown».  </a:t>
            </a:r>
            <a:endParaRPr b="0" lang="en-US" sz="1800" spc="-1" strike="noStrike">
              <a:solidFill>
                <a:srgbClr val="000000"/>
              </a:solidFill>
              <a:latin typeface="Arial"/>
            </a:endParaRPr>
          </a:p>
        </p:txBody>
      </p:sp>
      <p:pic>
        <p:nvPicPr>
          <p:cNvPr id="109" name="5 - Εικόνα" descr="Untitled-1.jpg"/>
          <p:cNvPicPr/>
          <p:nvPr/>
        </p:nvPicPr>
        <p:blipFill>
          <a:blip r:embed="rId1"/>
          <a:srcRect l="0" t="3444" r="0" b="4111"/>
          <a:stretch/>
        </p:blipFill>
        <p:spPr>
          <a:xfrm>
            <a:off x="2411640" y="2139840"/>
            <a:ext cx="4104000" cy="2448000"/>
          </a:xfrm>
          <a:prstGeom prst="rect">
            <a:avLst/>
          </a:prstGeom>
          <a:ln cap="sq" w="88900">
            <a:solidFill>
              <a:srgbClr val="ffffff"/>
            </a:solidFill>
            <a:miter/>
          </a:ln>
          <a:effectLst>
            <a:outerShdw algn="tl" blurRad="5508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Tree>
  </p:cSld>
  <p:transition>
    <p:pull dir="rd"/>
  </p:transition>
  <p:timing>
    <p:tnLst>
      <p:par>
        <p:cTn id="124" dur="indefinite" restart="never" nodeType="tmRoot">
          <p:childTnLst>
            <p:seq>
              <p:cTn id="125" dur="indefinite" nodeType="mainSeq">
                <p:childTnLst>
                  <p:par>
                    <p:cTn id="126" fill="hold">
                      <p:stCondLst>
                        <p:cond delay="indefinite"/>
                      </p:stCondLst>
                      <p:childTnLst>
                        <p:par>
                          <p:cTn id="127" fill="hold">
                            <p:stCondLst>
                              <p:cond delay="0"/>
                            </p:stCondLst>
                            <p:childTnLst>
                              <p:par>
                                <p:cTn id="128" nodeType="clickEffect" fill="hold" presetClass="entr" presetID="2" presetSubtype="4">
                                  <p:stCondLst>
                                    <p:cond delay="0"/>
                                  </p:stCondLst>
                                  <p:childTnLst>
                                    <p:set>
                                      <p:cBhvr>
                                        <p:cTn id="129" dur="1" fill="hold">
                                          <p:stCondLst>
                                            <p:cond delay="0"/>
                                          </p:stCondLst>
                                        </p:cTn>
                                        <p:tgtEl>
                                          <p:spTgt spid="108"/>
                                        </p:tgtEl>
                                        <p:attrNameLst>
                                          <p:attrName>style.visibility</p:attrName>
                                        </p:attrNameLst>
                                      </p:cBhvr>
                                      <p:to>
                                        <p:strVal val="visible"/>
                                      </p:to>
                                    </p:set>
                                    <p:anim calcmode="lin" valueType="num">
                                      <p:cBhvr additive="repl">
                                        <p:cTn id="130" dur="500" fill="hold"/>
                                        <p:tgtEl>
                                          <p:spTgt spid="108"/>
                                        </p:tgtEl>
                                        <p:attrNameLst>
                                          <p:attrName>ppt_x</p:attrName>
                                        </p:attrNameLst>
                                      </p:cBhvr>
                                      <p:tavLst>
                                        <p:tav tm="0">
                                          <p:val>
                                            <p:strVal val="#ppt_x"/>
                                          </p:val>
                                        </p:tav>
                                        <p:tav tm="100000">
                                          <p:val>
                                            <p:strVal val="#ppt_x"/>
                                          </p:val>
                                        </p:tav>
                                      </p:tavLst>
                                    </p:anim>
                                    <p:anim calcmode="lin" valueType="num">
                                      <p:cBhvr additive="repl">
                                        <p:cTn id="131" dur="500" fill="hold"/>
                                        <p:tgtEl>
                                          <p:spTgt spid="108"/>
                                        </p:tgtEl>
                                        <p:attrNameLst>
                                          <p:attrName>ppt_y</p:attrName>
                                        </p:attrNameLst>
                                      </p:cBhvr>
                                      <p:tavLst>
                                        <p:tav tm="0">
                                          <p:val>
                                            <p:strVal val="1+#ppt_h/2"/>
                                          </p:val>
                                        </p:tav>
                                        <p:tav tm="100000">
                                          <p:val>
                                            <p:strVal val="#ppt_y"/>
                                          </p:val>
                                        </p:tav>
                                      </p:tavLst>
                                    </p:anim>
                                  </p:childTnLst>
                                </p:cTn>
                              </p:par>
                              <p:par>
                                <p:cTn id="132" nodeType="withEffect" fill="hold" presetClass="entr" presetID="3" presetSubtype="10">
                                  <p:stCondLst>
                                    <p:cond delay="0"/>
                                  </p:stCondLst>
                                  <p:childTnLst>
                                    <p:set>
                                      <p:cBhvr>
                                        <p:cTn id="133" dur="1" fill="hold">
                                          <p:stCondLst>
                                            <p:cond delay="0"/>
                                          </p:stCondLst>
                                        </p:cTn>
                                        <p:tgtEl>
                                          <p:spTgt spid="109"/>
                                        </p:tgtEl>
                                        <p:attrNameLst>
                                          <p:attrName>style.visibility</p:attrName>
                                        </p:attrNameLst>
                                      </p:cBhvr>
                                      <p:to>
                                        <p:strVal val="visible"/>
                                      </p:to>
                                    </p:set>
                                    <p:animEffect filter="blinds(horizontal)" transition="in">
                                      <p:cBhvr additive="repl">
                                        <p:cTn id="134" dur="500"/>
                                        <p:tgtEl>
                                          <p:spTgt spid="1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Συμπίεση &amp; Εκτόνωση</a:t>
            </a:r>
            <a:endParaRPr b="0" lang="en-US" sz="2300" spc="-1" strike="noStrike">
              <a:solidFill>
                <a:srgbClr val="000000"/>
              </a:solidFill>
              <a:latin typeface="Arial"/>
            </a:endParaRPr>
          </a:p>
        </p:txBody>
      </p:sp>
      <p:sp>
        <p:nvSpPr>
          <p:cNvPr id="111" name="8 - TextBox"/>
          <p:cNvSpPr/>
          <p:nvPr/>
        </p:nvSpPr>
        <p:spPr>
          <a:xfrm>
            <a:off x="683640" y="627480"/>
            <a:ext cx="619236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 </a:t>
            </a:r>
            <a:r>
              <a:rPr b="0" lang="el-GR" sz="1800" spc="-1" strike="noStrike">
                <a:solidFill>
                  <a:srgbClr val="000000"/>
                </a:solidFill>
                <a:latin typeface="Arial"/>
              </a:rPr>
              <a:t>μία ποσότητα αερίου, είναι εγκλωβισμένη σε ένα δοχείο με θερμομονωτικά τοιχώματα.</a:t>
            </a:r>
            <a:endParaRPr b="0" lang="en-US" sz="1800" spc="-1" strike="noStrike">
              <a:solidFill>
                <a:srgbClr val="000000"/>
              </a:solidFill>
              <a:latin typeface="Arial"/>
            </a:endParaRPr>
          </a:p>
        </p:txBody>
      </p:sp>
      <p:pic>
        <p:nvPicPr>
          <p:cNvPr id="112" name="7 - Εικόνα" descr="Untitled-1b.jpg"/>
          <p:cNvPicPr/>
          <p:nvPr/>
        </p:nvPicPr>
        <p:blipFill>
          <a:blip r:embed="rId1"/>
          <a:stretch/>
        </p:blipFill>
        <p:spPr>
          <a:xfrm>
            <a:off x="7092360" y="898920"/>
            <a:ext cx="1295640" cy="1384560"/>
          </a:xfrm>
          <a:prstGeom prst="rect">
            <a:avLst/>
          </a:prstGeom>
          <a:ln cap="sq" w="88900">
            <a:solidFill>
              <a:srgbClr val="ffffff"/>
            </a:solidFill>
            <a:miter/>
          </a:ln>
          <a:effectLst>
            <a:outerShdw algn="tl" blurRad="5508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
        <p:nvSpPr>
          <p:cNvPr id="113" name="9 - TextBox"/>
          <p:cNvSpPr/>
          <p:nvPr/>
        </p:nvSpPr>
        <p:spPr>
          <a:xfrm>
            <a:off x="539640" y="2715840"/>
            <a:ext cx="8136720" cy="9126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Αυτή ακριβώς η πρόσκρουση των σωματιδίων στα τοιχώματα, σημαίνει ότι ασκούνται δυνάμεις οι οποίες είναι συνεχείς, έχουν πολύ μικρή τιμή και η κάθε μία από αυτές ασκεί πίεση σε κάθε μονάδα επιφάνειας των τοιχωμάτων.</a:t>
            </a:r>
            <a:endParaRPr b="0" lang="en-US" sz="1800" spc="-1" strike="noStrike">
              <a:solidFill>
                <a:srgbClr val="000000"/>
              </a:solidFill>
              <a:latin typeface="Arial"/>
            </a:endParaRPr>
          </a:p>
        </p:txBody>
      </p:sp>
      <p:sp>
        <p:nvSpPr>
          <p:cNvPr id="114" name="10 - TextBox"/>
          <p:cNvSpPr/>
          <p:nvPr/>
        </p:nvSpPr>
        <p:spPr>
          <a:xfrm>
            <a:off x="683640" y="1275480"/>
            <a:ext cx="6192360" cy="1186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 </a:t>
            </a:r>
            <a:r>
              <a:rPr b="0" lang="el-GR" sz="1800" spc="-1" strike="noStrike">
                <a:solidFill>
                  <a:srgbClr val="000000"/>
                </a:solidFill>
                <a:latin typeface="Arial"/>
              </a:rPr>
              <a:t>εκατομμύρια μόρια σε κάθε κλάσμα του δευτερολέπτου, με διάφορες ταχύτητες κινούμενα αδιάκοπα, προσκρούουν στα τοιχώματα του δοχείου και η κάθε κρούση τους θεωρείται «εντελώς ελαστική».</a:t>
            </a:r>
            <a:endParaRPr b="0" lang="en-US" sz="1800" spc="-1" strike="noStrike">
              <a:solidFill>
                <a:srgbClr val="000000"/>
              </a:solidFill>
              <a:latin typeface="Arial"/>
            </a:endParaRPr>
          </a:p>
        </p:txBody>
      </p:sp>
      <p:sp>
        <p:nvSpPr>
          <p:cNvPr id="115" name="11 - TextBox"/>
          <p:cNvSpPr/>
          <p:nvPr/>
        </p:nvSpPr>
        <p:spPr>
          <a:xfrm>
            <a:off x="539640" y="3808800"/>
            <a:ext cx="8136720" cy="9126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Όλες αυτές οι δυνάμεις διαμορφώνουν μία τελική συνισταμένη δύναμη, που ανά μονάδα επιφάνειας είναι σταθερή σε κάθε τοίχωμα του κυλίνδρου και φυσικά, και στην επιφάνεια του εμβόλου.</a:t>
            </a:r>
            <a:endParaRPr b="0" lang="en-US" sz="1800" spc="-1" strike="noStrike">
              <a:solidFill>
                <a:srgbClr val="000000"/>
              </a:solidFill>
              <a:latin typeface="Arial"/>
            </a:endParaRPr>
          </a:p>
        </p:txBody>
      </p:sp>
    </p:spTree>
  </p:cSld>
  <p:transition>
    <p:pull dir="rd"/>
  </p:transition>
  <p:timing>
    <p:tnLst>
      <p:par>
        <p:cTn id="135" dur="indefinite" restart="never" nodeType="tmRoot">
          <p:childTnLst>
            <p:seq>
              <p:cTn id="136" dur="indefinite" nodeType="mainSeq">
                <p:childTnLst>
                  <p:par>
                    <p:cTn id="137" fill="hold">
                      <p:stCondLst>
                        <p:cond delay="indefinite"/>
                      </p:stCondLst>
                      <p:childTnLst>
                        <p:par>
                          <p:cTn id="138" fill="hold">
                            <p:stCondLst>
                              <p:cond delay="0"/>
                            </p:stCondLst>
                            <p:childTnLst>
                              <p:par>
                                <p:cTn id="139" nodeType="clickEffect" fill="hold" presetClass="entr" presetID="2" presetSubtype="4">
                                  <p:stCondLst>
                                    <p:cond delay="0"/>
                                  </p:stCondLst>
                                  <p:childTnLst>
                                    <p:set>
                                      <p:cBhvr>
                                        <p:cTn id="140" dur="1" fill="hold">
                                          <p:stCondLst>
                                            <p:cond delay="0"/>
                                          </p:stCondLst>
                                        </p:cTn>
                                        <p:tgtEl>
                                          <p:spTgt spid="111"/>
                                        </p:tgtEl>
                                        <p:attrNameLst>
                                          <p:attrName>style.visibility</p:attrName>
                                        </p:attrNameLst>
                                      </p:cBhvr>
                                      <p:to>
                                        <p:strVal val="visible"/>
                                      </p:to>
                                    </p:set>
                                    <p:anim calcmode="lin" valueType="num">
                                      <p:cBhvr additive="repl">
                                        <p:cTn id="141" dur="500" fill="hold"/>
                                        <p:tgtEl>
                                          <p:spTgt spid="111"/>
                                        </p:tgtEl>
                                        <p:attrNameLst>
                                          <p:attrName>ppt_x</p:attrName>
                                        </p:attrNameLst>
                                      </p:cBhvr>
                                      <p:tavLst>
                                        <p:tav tm="0">
                                          <p:val>
                                            <p:strVal val="#ppt_x"/>
                                          </p:val>
                                        </p:tav>
                                        <p:tav tm="100000">
                                          <p:val>
                                            <p:strVal val="#ppt_x"/>
                                          </p:val>
                                        </p:tav>
                                      </p:tavLst>
                                    </p:anim>
                                    <p:anim calcmode="lin" valueType="num">
                                      <p:cBhvr additive="repl">
                                        <p:cTn id="142" dur="500" fill="hold"/>
                                        <p:tgtEl>
                                          <p:spTgt spid="111"/>
                                        </p:tgtEl>
                                        <p:attrNameLst>
                                          <p:attrName>ppt_y</p:attrName>
                                        </p:attrNameLst>
                                      </p:cBhvr>
                                      <p:tavLst>
                                        <p:tav tm="0">
                                          <p:val>
                                            <p:strVal val="1+#ppt_h/2"/>
                                          </p:val>
                                        </p:tav>
                                        <p:tav tm="100000">
                                          <p:val>
                                            <p:strVal val="#ppt_y"/>
                                          </p:val>
                                        </p:tav>
                                      </p:tavLst>
                                    </p:anim>
                                  </p:childTnLst>
                                </p:cTn>
                              </p:par>
                              <p:par>
                                <p:cTn id="143" nodeType="withEffect" fill="hold" presetClass="entr" presetID="5" presetSubtype="10">
                                  <p:stCondLst>
                                    <p:cond delay="0"/>
                                  </p:stCondLst>
                                  <p:childTnLst>
                                    <p:set>
                                      <p:cBhvr>
                                        <p:cTn id="144" dur="1" fill="hold">
                                          <p:stCondLst>
                                            <p:cond delay="0"/>
                                          </p:stCondLst>
                                        </p:cTn>
                                        <p:tgtEl>
                                          <p:spTgt spid="112"/>
                                        </p:tgtEl>
                                        <p:attrNameLst>
                                          <p:attrName>style.visibility</p:attrName>
                                        </p:attrNameLst>
                                      </p:cBhvr>
                                      <p:to>
                                        <p:strVal val="visible"/>
                                      </p:to>
                                    </p:set>
                                    <p:animEffect filter="checkerboard(across)" transition="in">
                                      <p:cBhvr additive="repl">
                                        <p:cTn id="145" dur="500"/>
                                        <p:tgtEl>
                                          <p:spTgt spid="112"/>
                                        </p:tgtEl>
                                      </p:cBhvr>
                                    </p:animEffect>
                                  </p:childTnLst>
                                </p:cTn>
                              </p:par>
                            </p:childTnLst>
                          </p:cTn>
                        </p:par>
                      </p:childTnLst>
                    </p:cTn>
                  </p:par>
                  <p:par>
                    <p:cTn id="146" fill="hold">
                      <p:stCondLst>
                        <p:cond delay="indefinite"/>
                      </p:stCondLst>
                      <p:childTnLst>
                        <p:par>
                          <p:cTn id="147" fill="hold">
                            <p:stCondLst>
                              <p:cond delay="0"/>
                            </p:stCondLst>
                            <p:childTnLst>
                              <p:par>
                                <p:cTn id="148" nodeType="clickEffect" fill="hold" presetClass="entr" presetID="2" presetSubtype="4">
                                  <p:stCondLst>
                                    <p:cond delay="0"/>
                                  </p:stCondLst>
                                  <p:childTnLst>
                                    <p:set>
                                      <p:cBhvr>
                                        <p:cTn id="149" dur="1" fill="hold">
                                          <p:stCondLst>
                                            <p:cond delay="0"/>
                                          </p:stCondLst>
                                        </p:cTn>
                                        <p:tgtEl>
                                          <p:spTgt spid="114"/>
                                        </p:tgtEl>
                                        <p:attrNameLst>
                                          <p:attrName>style.visibility</p:attrName>
                                        </p:attrNameLst>
                                      </p:cBhvr>
                                      <p:to>
                                        <p:strVal val="visible"/>
                                      </p:to>
                                    </p:set>
                                    <p:anim calcmode="lin" valueType="num">
                                      <p:cBhvr additive="repl">
                                        <p:cTn id="150" dur="500" fill="hold"/>
                                        <p:tgtEl>
                                          <p:spTgt spid="114"/>
                                        </p:tgtEl>
                                        <p:attrNameLst>
                                          <p:attrName>ppt_x</p:attrName>
                                        </p:attrNameLst>
                                      </p:cBhvr>
                                      <p:tavLst>
                                        <p:tav tm="0">
                                          <p:val>
                                            <p:strVal val="#ppt_x"/>
                                          </p:val>
                                        </p:tav>
                                        <p:tav tm="100000">
                                          <p:val>
                                            <p:strVal val="#ppt_x"/>
                                          </p:val>
                                        </p:tav>
                                      </p:tavLst>
                                    </p:anim>
                                    <p:anim calcmode="lin" valueType="num">
                                      <p:cBhvr additive="repl">
                                        <p:cTn id="151" dur="500" fill="hold"/>
                                        <p:tgtEl>
                                          <p:spTgt spid="114"/>
                                        </p:tgtEl>
                                        <p:attrNameLst>
                                          <p:attrName>ppt_y</p:attrName>
                                        </p:attrNameLst>
                                      </p:cBhvr>
                                      <p:tavLst>
                                        <p:tav tm="0">
                                          <p:val>
                                            <p:strVal val="1+#ppt_h/2"/>
                                          </p:val>
                                        </p:tav>
                                        <p:tav tm="100000">
                                          <p:val>
                                            <p:strVal val="#ppt_y"/>
                                          </p:val>
                                        </p:tav>
                                      </p:tavLst>
                                    </p:anim>
                                  </p:childTnLst>
                                </p:cTn>
                              </p:par>
                            </p:childTnLst>
                          </p:cTn>
                        </p:par>
                      </p:childTnLst>
                    </p:cTn>
                  </p:par>
                  <p:par>
                    <p:cTn id="152" fill="hold">
                      <p:stCondLst>
                        <p:cond delay="indefinite"/>
                      </p:stCondLst>
                      <p:childTnLst>
                        <p:par>
                          <p:cTn id="153" fill="hold">
                            <p:stCondLst>
                              <p:cond delay="0"/>
                            </p:stCondLst>
                            <p:childTnLst>
                              <p:par>
                                <p:cTn id="154" nodeType="clickEffect" fill="hold" presetClass="entr" presetID="2" presetSubtype="4">
                                  <p:stCondLst>
                                    <p:cond delay="0"/>
                                  </p:stCondLst>
                                  <p:childTnLst>
                                    <p:set>
                                      <p:cBhvr>
                                        <p:cTn id="155" dur="1" fill="hold">
                                          <p:stCondLst>
                                            <p:cond delay="0"/>
                                          </p:stCondLst>
                                        </p:cTn>
                                        <p:tgtEl>
                                          <p:spTgt spid="113"/>
                                        </p:tgtEl>
                                        <p:attrNameLst>
                                          <p:attrName>style.visibility</p:attrName>
                                        </p:attrNameLst>
                                      </p:cBhvr>
                                      <p:to>
                                        <p:strVal val="visible"/>
                                      </p:to>
                                    </p:set>
                                    <p:anim calcmode="lin" valueType="num">
                                      <p:cBhvr additive="repl">
                                        <p:cTn id="156" dur="500" fill="hold"/>
                                        <p:tgtEl>
                                          <p:spTgt spid="113"/>
                                        </p:tgtEl>
                                        <p:attrNameLst>
                                          <p:attrName>ppt_x</p:attrName>
                                        </p:attrNameLst>
                                      </p:cBhvr>
                                      <p:tavLst>
                                        <p:tav tm="0">
                                          <p:val>
                                            <p:strVal val="#ppt_x"/>
                                          </p:val>
                                        </p:tav>
                                        <p:tav tm="100000">
                                          <p:val>
                                            <p:strVal val="#ppt_x"/>
                                          </p:val>
                                        </p:tav>
                                      </p:tavLst>
                                    </p:anim>
                                    <p:anim calcmode="lin" valueType="num">
                                      <p:cBhvr additive="repl">
                                        <p:cTn id="157" dur="500" fill="hold"/>
                                        <p:tgtEl>
                                          <p:spTgt spid="113"/>
                                        </p:tgtEl>
                                        <p:attrNameLst>
                                          <p:attrName>ppt_y</p:attrName>
                                        </p:attrNameLst>
                                      </p:cBhvr>
                                      <p:tavLst>
                                        <p:tav tm="0">
                                          <p:val>
                                            <p:strVal val="1+#ppt_h/2"/>
                                          </p:val>
                                        </p:tav>
                                        <p:tav tm="100000">
                                          <p:val>
                                            <p:strVal val="#ppt_y"/>
                                          </p:val>
                                        </p:tav>
                                      </p:tavLst>
                                    </p:anim>
                                  </p:childTnLst>
                                </p:cTn>
                              </p:par>
                            </p:childTnLst>
                          </p:cTn>
                        </p:par>
                      </p:childTnLst>
                    </p:cTn>
                  </p:par>
                  <p:par>
                    <p:cTn id="158" fill="hold">
                      <p:stCondLst>
                        <p:cond delay="indefinite"/>
                      </p:stCondLst>
                      <p:childTnLst>
                        <p:par>
                          <p:cTn id="159" fill="hold">
                            <p:stCondLst>
                              <p:cond delay="0"/>
                            </p:stCondLst>
                            <p:childTnLst>
                              <p:par>
                                <p:cTn id="160" nodeType="clickEffect" fill="hold" presetClass="entr" presetID="2" presetSubtype="4">
                                  <p:stCondLst>
                                    <p:cond delay="0"/>
                                  </p:stCondLst>
                                  <p:childTnLst>
                                    <p:set>
                                      <p:cBhvr>
                                        <p:cTn id="161" dur="1" fill="hold">
                                          <p:stCondLst>
                                            <p:cond delay="0"/>
                                          </p:stCondLst>
                                        </p:cTn>
                                        <p:tgtEl>
                                          <p:spTgt spid="115"/>
                                        </p:tgtEl>
                                        <p:attrNameLst>
                                          <p:attrName>style.visibility</p:attrName>
                                        </p:attrNameLst>
                                      </p:cBhvr>
                                      <p:to>
                                        <p:strVal val="visible"/>
                                      </p:to>
                                    </p:set>
                                    <p:anim calcmode="lin" valueType="num">
                                      <p:cBhvr additive="repl">
                                        <p:cTn id="162" dur="500" fill="hold"/>
                                        <p:tgtEl>
                                          <p:spTgt spid="115"/>
                                        </p:tgtEl>
                                        <p:attrNameLst>
                                          <p:attrName>ppt_x</p:attrName>
                                        </p:attrNameLst>
                                      </p:cBhvr>
                                      <p:tavLst>
                                        <p:tav tm="0">
                                          <p:val>
                                            <p:strVal val="#ppt_x"/>
                                          </p:val>
                                        </p:tav>
                                        <p:tav tm="100000">
                                          <p:val>
                                            <p:strVal val="#ppt_x"/>
                                          </p:val>
                                        </p:tav>
                                      </p:tavLst>
                                    </p:anim>
                                    <p:anim calcmode="lin" valueType="num">
                                      <p:cBhvr additive="repl">
                                        <p:cTn id="163" dur="500" fill="hold"/>
                                        <p:tgtEl>
                                          <p:spTgt spid="1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Συμπίεση &amp; Εκτόνωση</a:t>
            </a:r>
            <a:endParaRPr b="0" lang="en-US" sz="2300" spc="-1" strike="noStrike">
              <a:solidFill>
                <a:srgbClr val="000000"/>
              </a:solidFill>
              <a:latin typeface="Arial"/>
            </a:endParaRPr>
          </a:p>
        </p:txBody>
      </p:sp>
      <p:sp>
        <p:nvSpPr>
          <p:cNvPr id="117" name="8 - TextBox"/>
          <p:cNvSpPr/>
          <p:nvPr/>
        </p:nvSpPr>
        <p:spPr>
          <a:xfrm>
            <a:off x="683640" y="627480"/>
            <a:ext cx="7920360" cy="3488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700" spc="-1" strike="noStrike">
                <a:solidFill>
                  <a:srgbClr val="000000"/>
                </a:solidFill>
                <a:latin typeface="Arial"/>
              </a:rPr>
              <a:t>Συμπεραίνονται, λοιπόν, τα ακόλουθα:.</a:t>
            </a:r>
            <a:endParaRPr b="0" lang="en-US" sz="1700" spc="-1" strike="noStrike">
              <a:solidFill>
                <a:srgbClr val="000000"/>
              </a:solidFill>
              <a:latin typeface="Arial"/>
            </a:endParaRPr>
          </a:p>
        </p:txBody>
      </p:sp>
      <p:sp>
        <p:nvSpPr>
          <p:cNvPr id="118" name="10 - TextBox"/>
          <p:cNvSpPr/>
          <p:nvPr/>
        </p:nvSpPr>
        <p:spPr>
          <a:xfrm>
            <a:off x="611640" y="1131480"/>
            <a:ext cx="7920360" cy="3168000"/>
          </a:xfrm>
          <a:prstGeom prst="rect">
            <a:avLst/>
          </a:prstGeom>
          <a:noFill/>
          <a:ln w="0">
            <a:noFill/>
          </a:ln>
        </p:spPr>
        <p:style>
          <a:lnRef idx="0"/>
          <a:fillRef idx="0"/>
          <a:effectRef idx="0"/>
          <a:fontRef idx="minor"/>
        </p:style>
        <p:txBody>
          <a:bodyPr lIns="90000" rIns="90000" tIns="45000" bIns="45000" anchor="t">
            <a:spAutoFit/>
          </a:bodyPr>
          <a:p>
            <a:pPr>
              <a:lnSpc>
                <a:spcPct val="100000"/>
              </a:lnSpc>
              <a:spcAft>
                <a:spcPts val="1199"/>
              </a:spcAft>
            </a:pPr>
            <a:r>
              <a:rPr b="0" lang="el-GR" sz="1800" spc="-1" strike="noStrike">
                <a:solidFill>
                  <a:srgbClr val="000000"/>
                </a:solidFill>
                <a:latin typeface="Arial"/>
              </a:rPr>
              <a:t>1. Η πίεση του αερίου στα τοιχώματα του δοχείου οφείλεται αφενός στη μοριακή κίνηση και αφετέρου στις συνεχείς κρούσεις των μορίων του στα τοιχώματα αυτά.</a:t>
            </a:r>
            <a:endParaRPr b="0" lang="en-US" sz="1800" spc="-1" strike="noStrike">
              <a:solidFill>
                <a:srgbClr val="000000"/>
              </a:solidFill>
              <a:latin typeface="Arial"/>
            </a:endParaRPr>
          </a:p>
          <a:p>
            <a:pPr>
              <a:lnSpc>
                <a:spcPct val="100000"/>
              </a:lnSpc>
              <a:spcAft>
                <a:spcPts val="1199"/>
              </a:spcAft>
            </a:pPr>
            <a:r>
              <a:rPr b="0" lang="el-GR" sz="1800" spc="-1" strike="noStrike">
                <a:solidFill>
                  <a:srgbClr val="000000"/>
                </a:solidFill>
                <a:latin typeface="Arial"/>
              </a:rPr>
              <a:t>2. Αν κάποιο από τα τοιχώματα του δοχείου είναι ελεύθερο και επιτρέπει στο έμβολο να κινείται, από την πίεση που ασκεί το αέριο, είναι δυνατόν αυτό να μπει σε κίνηση, οπότε το αέριο παράγει έργο, προσκρούοντας στο τοίχωμα.</a:t>
            </a:r>
            <a:endParaRPr b="0" lang="en-US" sz="1800" spc="-1" strike="noStrike">
              <a:solidFill>
                <a:srgbClr val="000000"/>
              </a:solidFill>
              <a:latin typeface="Arial"/>
            </a:endParaRPr>
          </a:p>
          <a:p>
            <a:pPr algn="ctr">
              <a:lnSpc>
                <a:spcPct val="100000"/>
              </a:lnSpc>
              <a:spcBef>
                <a:spcPts val="2401"/>
              </a:spcBef>
              <a:spcAft>
                <a:spcPts val="1199"/>
              </a:spcAft>
            </a:pPr>
            <a:r>
              <a:rPr b="0" lang="el-GR" sz="1800" spc="-1" strike="noStrike">
                <a:solidFill>
                  <a:srgbClr val="000000"/>
                </a:solidFill>
                <a:latin typeface="Arial"/>
              </a:rPr>
              <a:t>Αν επιχειρηθεί με το έμβολο η μείωση του όγκου του αερίου, θα υπάρχει από το εσωτερικό του αερίου δύναμη, που αντιστέκεται και έτσι παράγεται έργο που καταναλώνεται.</a:t>
            </a:r>
            <a:endParaRPr b="0" lang="en-US" sz="1800" spc="-1" strike="noStrike">
              <a:solidFill>
                <a:srgbClr val="000000"/>
              </a:solidFill>
              <a:latin typeface="Arial"/>
            </a:endParaRPr>
          </a:p>
        </p:txBody>
      </p:sp>
    </p:spTree>
  </p:cSld>
  <p:transition>
    <p:pull dir="rd"/>
  </p:transition>
  <p:timing>
    <p:tnLst>
      <p:par>
        <p:cTn id="164" dur="indefinite" restart="never" nodeType="tmRoot">
          <p:childTnLst>
            <p:seq>
              <p:cTn id="165" dur="indefinite" nodeType="mainSeq">
                <p:childTnLst>
                  <p:par>
                    <p:cTn id="166" fill="hold">
                      <p:stCondLst>
                        <p:cond delay="indefinite"/>
                      </p:stCondLst>
                      <p:childTnLst>
                        <p:par>
                          <p:cTn id="167" fill="hold">
                            <p:stCondLst>
                              <p:cond delay="0"/>
                            </p:stCondLst>
                            <p:childTnLst>
                              <p:par>
                                <p:cTn id="168" nodeType="clickEffect" fill="hold" presetClass="entr" presetID="2" presetSubtype="8">
                                  <p:stCondLst>
                                    <p:cond delay="0"/>
                                  </p:stCondLst>
                                  <p:childTnLst>
                                    <p:set>
                                      <p:cBhvr>
                                        <p:cTn id="169" dur="1" fill="hold">
                                          <p:stCondLst>
                                            <p:cond delay="0"/>
                                          </p:stCondLst>
                                        </p:cTn>
                                        <p:tgtEl>
                                          <p:spTgt spid="118">
                                            <p:txEl>
                                              <p:pRg st="0" end="0"/>
                                            </p:txEl>
                                          </p:spTgt>
                                        </p:tgtEl>
                                        <p:attrNameLst>
                                          <p:attrName>style.visibility</p:attrName>
                                        </p:attrNameLst>
                                      </p:cBhvr>
                                      <p:to>
                                        <p:strVal val="visible"/>
                                      </p:to>
                                    </p:set>
                                    <p:anim calcmode="lin" valueType="num">
                                      <p:cBhvr additive="repl">
                                        <p:cTn id="170" dur="500" fill="hold"/>
                                        <p:tgtEl>
                                          <p:spTgt spid="118">
                                            <p:txEl>
                                              <p:pRg st="0" end="0"/>
                                            </p:txEl>
                                          </p:spTgt>
                                        </p:tgtEl>
                                        <p:attrNameLst>
                                          <p:attrName>ppt_x</p:attrName>
                                        </p:attrNameLst>
                                      </p:cBhvr>
                                      <p:tavLst>
                                        <p:tav tm="0">
                                          <p:val>
                                            <p:strVal val="0-#ppt_w/2"/>
                                          </p:val>
                                        </p:tav>
                                        <p:tav tm="100000">
                                          <p:val>
                                            <p:strVal val="#ppt_x"/>
                                          </p:val>
                                        </p:tav>
                                      </p:tavLst>
                                    </p:anim>
                                    <p:anim calcmode="lin" valueType="num">
                                      <p:cBhvr additive="repl">
                                        <p:cTn id="171" dur="500" fill="hold"/>
                                        <p:tgtEl>
                                          <p:spTgt spid="1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2" fill="hold">
                      <p:stCondLst>
                        <p:cond delay="indefinite"/>
                      </p:stCondLst>
                      <p:childTnLst>
                        <p:par>
                          <p:cTn id="173" fill="hold">
                            <p:stCondLst>
                              <p:cond delay="0"/>
                            </p:stCondLst>
                            <p:childTnLst>
                              <p:par>
                                <p:cTn id="174" nodeType="clickEffect" fill="hold" presetClass="entr" presetID="2" presetSubtype="8">
                                  <p:stCondLst>
                                    <p:cond delay="0"/>
                                  </p:stCondLst>
                                  <p:childTnLst>
                                    <p:set>
                                      <p:cBhvr>
                                        <p:cTn id="175" dur="1" fill="hold">
                                          <p:stCondLst>
                                            <p:cond delay="0"/>
                                          </p:stCondLst>
                                        </p:cTn>
                                        <p:tgtEl>
                                          <p:spTgt spid="118">
                                            <p:txEl>
                                              <p:pRg st="1" end="1"/>
                                            </p:txEl>
                                          </p:spTgt>
                                        </p:tgtEl>
                                        <p:attrNameLst>
                                          <p:attrName>style.visibility</p:attrName>
                                        </p:attrNameLst>
                                      </p:cBhvr>
                                      <p:to>
                                        <p:strVal val="visible"/>
                                      </p:to>
                                    </p:set>
                                    <p:anim calcmode="lin" valueType="num">
                                      <p:cBhvr additive="repl">
                                        <p:cTn id="176" dur="500" fill="hold"/>
                                        <p:tgtEl>
                                          <p:spTgt spid="118">
                                            <p:txEl>
                                              <p:pRg st="1" end="1"/>
                                            </p:txEl>
                                          </p:spTgt>
                                        </p:tgtEl>
                                        <p:attrNameLst>
                                          <p:attrName>ppt_x</p:attrName>
                                        </p:attrNameLst>
                                      </p:cBhvr>
                                      <p:tavLst>
                                        <p:tav tm="0">
                                          <p:val>
                                            <p:strVal val="0-#ppt_w/2"/>
                                          </p:val>
                                        </p:tav>
                                        <p:tav tm="100000">
                                          <p:val>
                                            <p:strVal val="#ppt_x"/>
                                          </p:val>
                                        </p:tav>
                                      </p:tavLst>
                                    </p:anim>
                                    <p:anim calcmode="lin" valueType="num">
                                      <p:cBhvr additive="repl">
                                        <p:cTn id="177" dur="500" fill="hold"/>
                                        <p:tgtEl>
                                          <p:spTgt spid="11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8" fill="hold">
                      <p:stCondLst>
                        <p:cond delay="indefinite"/>
                      </p:stCondLst>
                      <p:childTnLst>
                        <p:par>
                          <p:cTn id="179" fill="hold">
                            <p:stCondLst>
                              <p:cond delay="0"/>
                            </p:stCondLst>
                            <p:childTnLst>
                              <p:par>
                                <p:cTn id="180" nodeType="clickEffect" fill="hold" presetClass="entr" presetID="2" presetSubtype="8">
                                  <p:stCondLst>
                                    <p:cond delay="0"/>
                                  </p:stCondLst>
                                  <p:childTnLst>
                                    <p:set>
                                      <p:cBhvr>
                                        <p:cTn id="181" dur="1" fill="hold">
                                          <p:stCondLst>
                                            <p:cond delay="0"/>
                                          </p:stCondLst>
                                        </p:cTn>
                                        <p:tgtEl>
                                          <p:spTgt spid="118">
                                            <p:txEl>
                                              <p:pRg st="2" end="2"/>
                                            </p:txEl>
                                          </p:spTgt>
                                        </p:tgtEl>
                                        <p:attrNameLst>
                                          <p:attrName>style.visibility</p:attrName>
                                        </p:attrNameLst>
                                      </p:cBhvr>
                                      <p:to>
                                        <p:strVal val="visible"/>
                                      </p:to>
                                    </p:set>
                                    <p:anim calcmode="lin" valueType="num">
                                      <p:cBhvr additive="repl">
                                        <p:cTn id="182" dur="500" fill="hold"/>
                                        <p:tgtEl>
                                          <p:spTgt spid="118">
                                            <p:txEl>
                                              <p:pRg st="2" end="2"/>
                                            </p:txEl>
                                          </p:spTgt>
                                        </p:tgtEl>
                                        <p:attrNameLst>
                                          <p:attrName>ppt_x</p:attrName>
                                        </p:attrNameLst>
                                      </p:cBhvr>
                                      <p:tavLst>
                                        <p:tav tm="0">
                                          <p:val>
                                            <p:strVal val="0-#ppt_w/2"/>
                                          </p:val>
                                        </p:tav>
                                        <p:tav tm="100000">
                                          <p:val>
                                            <p:strVal val="#ppt_x"/>
                                          </p:val>
                                        </p:tav>
                                      </p:tavLst>
                                    </p:anim>
                                    <p:anim calcmode="lin" valueType="num">
                                      <p:cBhvr additive="repl">
                                        <p:cTn id="183" dur="500" fill="hold"/>
                                        <p:tgtEl>
                                          <p:spTgt spid="11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Συμπίεση &amp; Εκτόνωση</a:t>
            </a:r>
            <a:endParaRPr b="0" lang="en-US" sz="2300" spc="-1" strike="noStrike">
              <a:solidFill>
                <a:srgbClr val="000000"/>
              </a:solidFill>
              <a:latin typeface="Arial"/>
            </a:endParaRPr>
          </a:p>
        </p:txBody>
      </p:sp>
      <p:pic>
        <p:nvPicPr>
          <p:cNvPr id="120" name="6 - Εικόνα" descr="Untitled-1a.jpg"/>
          <p:cNvPicPr/>
          <p:nvPr/>
        </p:nvPicPr>
        <p:blipFill>
          <a:blip r:embed="rId1"/>
          <a:stretch/>
        </p:blipFill>
        <p:spPr>
          <a:xfrm>
            <a:off x="539640" y="915480"/>
            <a:ext cx="2310840" cy="2025360"/>
          </a:xfrm>
          <a:prstGeom prst="rect">
            <a:avLst/>
          </a:prstGeom>
          <a:ln cap="sq" w="88900">
            <a:solidFill>
              <a:srgbClr val="ffffff"/>
            </a:solidFill>
            <a:miter/>
          </a:ln>
          <a:effectLst>
            <a:outerShdw algn="tl" blurRad="5508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pic>
        <p:nvPicPr>
          <p:cNvPr id="121" name="5 - Εικόνα" descr="Untitled-1d.jpg"/>
          <p:cNvPicPr/>
          <p:nvPr/>
        </p:nvPicPr>
        <p:blipFill>
          <a:blip r:embed="rId2"/>
          <a:stretch/>
        </p:blipFill>
        <p:spPr>
          <a:xfrm>
            <a:off x="6300360" y="941040"/>
            <a:ext cx="2311920" cy="2026080"/>
          </a:xfrm>
          <a:prstGeom prst="rect">
            <a:avLst/>
          </a:prstGeom>
          <a:ln cap="sq" w="88900">
            <a:solidFill>
              <a:srgbClr val="ffffff"/>
            </a:solidFill>
            <a:miter/>
          </a:ln>
          <a:effectLst>
            <a:outerShdw algn="tl" blurRad="5508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pic>
        <p:nvPicPr>
          <p:cNvPr id="122" name="7 - Εικόνα" descr="Untitled-1c.jpg"/>
          <p:cNvPicPr/>
          <p:nvPr/>
        </p:nvPicPr>
        <p:blipFill>
          <a:blip r:embed="rId3"/>
          <a:stretch/>
        </p:blipFill>
        <p:spPr>
          <a:xfrm>
            <a:off x="3420000" y="915480"/>
            <a:ext cx="2311920" cy="2026080"/>
          </a:xfrm>
          <a:prstGeom prst="rect">
            <a:avLst/>
          </a:prstGeom>
          <a:ln cap="sq" w="88900">
            <a:solidFill>
              <a:srgbClr val="ffffff"/>
            </a:solidFill>
            <a:miter/>
          </a:ln>
          <a:effectLst>
            <a:outerShdw algn="tl" blurRad="55080" dir="5400000" dist="18000" rotWithShape="0">
              <a:srgbClr val="000000">
                <a:alpha val="40000"/>
              </a:srgbClr>
            </a:outerShdw>
          </a:effectLst>
          <a:scene3d>
            <a:camera prst="orthographicFront"/>
            <a:lightRig dir="t" rig="twoPt">
              <a:rot lat="0" lon="0" rev="7200000"/>
            </a:lightRig>
          </a:scene3d>
          <a:sp3d>
            <a:bevelT w="25400" h="19050"/>
            <a:contourClr>
              <a:srgbClr val="ffffff"/>
            </a:contourClr>
          </a:sp3d>
        </p:spPr>
      </p:pic>
      <p:sp>
        <p:nvSpPr>
          <p:cNvPr id="123" name="9 - TextBox"/>
          <p:cNvSpPr/>
          <p:nvPr/>
        </p:nvSpPr>
        <p:spPr>
          <a:xfrm>
            <a:off x="323640" y="3075840"/>
            <a:ext cx="2736000" cy="1368360"/>
          </a:xfrm>
          <a:prstGeom prst="rect">
            <a:avLst/>
          </a:prstGeom>
          <a:gradFill rotWithShape="0">
            <a:gsLst>
              <a:gs pos="0">
                <a:srgbClr val="005f90"/>
              </a:gs>
              <a:gs pos="100000">
                <a:srgbClr val="b0d5f8"/>
              </a:gs>
            </a:gsLst>
            <a:path path="circle">
              <a:fillToRect l="50000" t="100000" r="50000" b="0"/>
            </a:path>
          </a:gradFill>
          <a:ln>
            <a:solidFill>
              <a:srgbClr val="0074a0"/>
            </a:solidFill>
            <a:round/>
          </a:ln>
          <a:effectLst>
            <a:outerShdw algn="ctr" blurRad="57240" dir="5400000" dist="38160" rotWithShape="0">
              <a:schemeClr val="phClr">
                <a:shade val="9000"/>
                <a:satMod val="105000"/>
                <a:alpha val="48000"/>
              </a:schemeClr>
            </a:outerShdw>
          </a:effectLst>
        </p:spPr>
        <p:style>
          <a:lnRef idx="1">
            <a:schemeClr val="accent2"/>
          </a:lnRef>
          <a:fillRef idx="3">
            <a:schemeClr val="accent2"/>
          </a:fillRef>
          <a:effectRef idx="2">
            <a:schemeClr val="accent2"/>
          </a:effectRef>
          <a:fontRef idx="minor"/>
        </p:style>
        <p:txBody>
          <a:bodyPr lIns="90000" rIns="90000" tIns="45000" bIns="45000" anchor="t">
            <a:spAutoFit/>
          </a:bodyPr>
          <a:p>
            <a:pPr algn="ctr">
              <a:lnSpc>
                <a:spcPct val="100000"/>
              </a:lnSpc>
            </a:pPr>
            <a:r>
              <a:rPr b="0" lang="el-GR" sz="1400" spc="-1" strike="noStrike">
                <a:solidFill>
                  <a:srgbClr val="000000"/>
                </a:solidFill>
                <a:latin typeface="Arial"/>
              </a:rPr>
              <a:t>Στο επάνω μέρος του εμβόλου ενός κυλίνδρου υπάρχει σταθερή θερμοκρασία, ενώ κατεβαίνοντας, αυξάνεται η πίεση και μειώνεται ο όγκος του αέρα στον κύλινδρο.</a:t>
            </a:r>
            <a:endParaRPr b="0" lang="en-US" sz="1400" spc="-1" strike="noStrike">
              <a:solidFill>
                <a:srgbClr val="000000"/>
              </a:solidFill>
              <a:latin typeface="Arial"/>
            </a:endParaRPr>
          </a:p>
        </p:txBody>
      </p:sp>
      <p:sp>
        <p:nvSpPr>
          <p:cNvPr id="124" name="10 - TextBox"/>
          <p:cNvSpPr/>
          <p:nvPr/>
        </p:nvSpPr>
        <p:spPr>
          <a:xfrm>
            <a:off x="3204000" y="3075840"/>
            <a:ext cx="2736000" cy="1368360"/>
          </a:xfrm>
          <a:prstGeom prst="rect">
            <a:avLst/>
          </a:prstGeom>
          <a:gradFill rotWithShape="0">
            <a:gsLst>
              <a:gs pos="0">
                <a:srgbClr val="008890"/>
              </a:gs>
              <a:gs pos="100000">
                <a:srgbClr val="b0f3f8"/>
              </a:gs>
            </a:gsLst>
            <a:path path="circle">
              <a:fillToRect l="50000" t="100000" r="50000" b="0"/>
            </a:path>
          </a:gradFill>
          <a:ln>
            <a:solidFill>
              <a:srgbClr val="069ba2"/>
            </a:solidFill>
            <a:round/>
          </a:ln>
          <a:effectLst>
            <a:outerShdw algn="ctr" blurRad="57240" dir="5400000" dist="38160" rotWithShape="0">
              <a:schemeClr val="phClr">
                <a:shade val="9000"/>
                <a:satMod val="105000"/>
                <a:alpha val="48000"/>
              </a:schemeClr>
            </a:outerShdw>
          </a:effectLst>
        </p:spPr>
        <p:style>
          <a:lnRef idx="1">
            <a:schemeClr val="accent3"/>
          </a:lnRef>
          <a:fillRef idx="3">
            <a:schemeClr val="accent3"/>
          </a:fillRef>
          <a:effectRef idx="2">
            <a:schemeClr val="accent3"/>
          </a:effectRef>
          <a:fontRef idx="minor"/>
        </p:style>
        <p:txBody>
          <a:bodyPr lIns="90000" rIns="90000" tIns="45000" bIns="45000" anchor="t">
            <a:spAutoFit/>
          </a:bodyPr>
          <a:p>
            <a:pPr algn="ctr">
              <a:lnSpc>
                <a:spcPct val="100000"/>
              </a:lnSpc>
            </a:pPr>
            <a:r>
              <a:rPr b="0" lang="el-GR" sz="1400" spc="-1" strike="noStrike">
                <a:solidFill>
                  <a:srgbClr val="000000"/>
                </a:solidFill>
                <a:latin typeface="Arial"/>
              </a:rPr>
              <a:t>Η προς τα κάτω κίνηση του εμβόλου έχει ως αποτέλεσμα τη μείωση του όγκου του αέρα στον κύλινδρο με ταυτόχρονη συμπίεση των σωματιδίων του αέρα.</a:t>
            </a:r>
            <a:endParaRPr b="0" lang="en-US" sz="1400" spc="-1" strike="noStrike">
              <a:solidFill>
                <a:srgbClr val="000000"/>
              </a:solidFill>
              <a:latin typeface="Arial"/>
            </a:endParaRPr>
          </a:p>
        </p:txBody>
      </p:sp>
      <p:sp>
        <p:nvSpPr>
          <p:cNvPr id="125" name="11 - TextBox"/>
          <p:cNvSpPr/>
          <p:nvPr/>
        </p:nvSpPr>
        <p:spPr>
          <a:xfrm>
            <a:off x="6084000" y="3075840"/>
            <a:ext cx="2736000" cy="1368360"/>
          </a:xfrm>
          <a:prstGeom prst="rect">
            <a:avLst/>
          </a:prstGeom>
          <a:gradFill rotWithShape="0">
            <a:gsLst>
              <a:gs pos="0">
                <a:srgbClr val="008b60"/>
              </a:gs>
              <a:gs pos="100000">
                <a:srgbClr val="b1f3d5"/>
              </a:gs>
            </a:gsLst>
            <a:path path="circle">
              <a:fillToRect l="50000" t="100000" r="50000" b="0"/>
            </a:path>
          </a:gradFill>
          <a:ln>
            <a:solidFill>
              <a:srgbClr val="099b73"/>
            </a:solidFill>
            <a:round/>
          </a:ln>
          <a:effectLst>
            <a:outerShdw algn="ctr" blurRad="57240" dir="5400000" dist="38160" rotWithShape="0">
              <a:schemeClr val="phClr">
                <a:shade val="9000"/>
                <a:satMod val="105000"/>
                <a:alpha val="48000"/>
              </a:schemeClr>
            </a:outerShdw>
          </a:effectLst>
        </p:spPr>
        <p:style>
          <a:lnRef idx="1">
            <a:schemeClr val="accent4"/>
          </a:lnRef>
          <a:fillRef idx="3">
            <a:schemeClr val="accent4"/>
          </a:fillRef>
          <a:effectRef idx="2">
            <a:schemeClr val="accent4"/>
          </a:effectRef>
          <a:fontRef idx="minor"/>
        </p:style>
        <p:txBody>
          <a:bodyPr lIns="90000" rIns="90000" tIns="45000" bIns="45000" anchor="t">
            <a:spAutoFit/>
          </a:bodyPr>
          <a:p>
            <a:pPr algn="ctr">
              <a:lnSpc>
                <a:spcPct val="100000"/>
              </a:lnSpc>
            </a:pPr>
            <a:r>
              <a:rPr b="0" lang="el-GR" sz="1400" spc="-1" strike="noStrike">
                <a:solidFill>
                  <a:srgbClr val="000000"/>
                </a:solidFill>
                <a:latin typeface="Arial"/>
              </a:rPr>
              <a:t>Στη φάση της εκτόνωσης, το έμβολο έχει επανέλθει στο άνω μέρος του κυλίνδρου και με σταθερή την πίεση έχει αυξηθεί η θερμοκρασία των σωματιδίων του αέρα.</a:t>
            </a:r>
            <a:endParaRPr b="0" lang="en-US" sz="1400" spc="-1" strike="noStrike">
              <a:solidFill>
                <a:srgbClr val="000000"/>
              </a:solidFill>
              <a:latin typeface="Arial"/>
            </a:endParaRPr>
          </a:p>
        </p:txBody>
      </p:sp>
    </p:spTree>
  </p:cSld>
  <p:transition>
    <p:pull dir="rd"/>
  </p:transition>
  <p:timing>
    <p:tnLst>
      <p:par>
        <p:cTn id="184" dur="indefinite" restart="never" nodeType="tmRoot">
          <p:childTnLst>
            <p:seq>
              <p:cTn id="185" dur="indefinite" nodeType="mainSeq">
                <p:childTnLst>
                  <p:par>
                    <p:cTn id="186" fill="hold">
                      <p:stCondLst>
                        <p:cond delay="indefinite"/>
                      </p:stCondLst>
                      <p:childTnLst>
                        <p:par>
                          <p:cTn id="187" fill="hold">
                            <p:stCondLst>
                              <p:cond delay="0"/>
                            </p:stCondLst>
                            <p:childTnLst>
                              <p:par>
                                <p:cTn id="188" nodeType="clickEffect" fill="hold" presetClass="entr" presetID="5" presetSubtype="10">
                                  <p:stCondLst>
                                    <p:cond delay="0"/>
                                  </p:stCondLst>
                                  <p:childTnLst>
                                    <p:set>
                                      <p:cBhvr>
                                        <p:cTn id="189" dur="1" fill="hold">
                                          <p:stCondLst>
                                            <p:cond delay="0"/>
                                          </p:stCondLst>
                                        </p:cTn>
                                        <p:tgtEl>
                                          <p:spTgt spid="120"/>
                                        </p:tgtEl>
                                        <p:attrNameLst>
                                          <p:attrName>style.visibility</p:attrName>
                                        </p:attrNameLst>
                                      </p:cBhvr>
                                      <p:to>
                                        <p:strVal val="visible"/>
                                      </p:to>
                                    </p:set>
                                    <p:animEffect filter="checkerboard(across)" transition="in">
                                      <p:cBhvr additive="repl">
                                        <p:cTn id="190" dur="500"/>
                                        <p:tgtEl>
                                          <p:spTgt spid="120"/>
                                        </p:tgtEl>
                                      </p:cBhvr>
                                    </p:animEffect>
                                  </p:childTnLst>
                                </p:cTn>
                              </p:par>
                              <p:par>
                                <p:cTn id="191" nodeType="withEffect" fill="hold" presetClass="entr" presetID="5" presetSubtype="10">
                                  <p:stCondLst>
                                    <p:cond delay="1000"/>
                                  </p:stCondLst>
                                  <p:childTnLst>
                                    <p:set>
                                      <p:cBhvr>
                                        <p:cTn id="192" dur="1" fill="hold">
                                          <p:stCondLst>
                                            <p:cond delay="0"/>
                                          </p:stCondLst>
                                        </p:cTn>
                                        <p:tgtEl>
                                          <p:spTgt spid="123"/>
                                        </p:tgtEl>
                                        <p:attrNameLst>
                                          <p:attrName>style.visibility</p:attrName>
                                        </p:attrNameLst>
                                      </p:cBhvr>
                                      <p:to>
                                        <p:strVal val="visible"/>
                                      </p:to>
                                    </p:set>
                                    <p:animEffect filter="checkerboard(across)" transition="in">
                                      <p:cBhvr additive="repl">
                                        <p:cTn id="193" dur="500"/>
                                        <p:tgtEl>
                                          <p:spTgt spid="123"/>
                                        </p:tgtEl>
                                      </p:cBhvr>
                                    </p:animEffect>
                                  </p:childTnLst>
                                </p:cTn>
                              </p:par>
                            </p:childTnLst>
                          </p:cTn>
                        </p:par>
                      </p:childTnLst>
                    </p:cTn>
                  </p:par>
                  <p:par>
                    <p:cTn id="194" fill="hold">
                      <p:stCondLst>
                        <p:cond delay="indefinite"/>
                      </p:stCondLst>
                      <p:childTnLst>
                        <p:par>
                          <p:cTn id="195" fill="hold">
                            <p:stCondLst>
                              <p:cond delay="0"/>
                            </p:stCondLst>
                            <p:childTnLst>
                              <p:par>
                                <p:cTn id="196" nodeType="clickEffect" fill="hold" presetClass="entr" presetID="5" presetSubtype="10">
                                  <p:stCondLst>
                                    <p:cond delay="0"/>
                                  </p:stCondLst>
                                  <p:childTnLst>
                                    <p:set>
                                      <p:cBhvr>
                                        <p:cTn id="197" dur="1" fill="hold">
                                          <p:stCondLst>
                                            <p:cond delay="0"/>
                                          </p:stCondLst>
                                        </p:cTn>
                                        <p:tgtEl>
                                          <p:spTgt spid="122"/>
                                        </p:tgtEl>
                                        <p:attrNameLst>
                                          <p:attrName>style.visibility</p:attrName>
                                        </p:attrNameLst>
                                      </p:cBhvr>
                                      <p:to>
                                        <p:strVal val="visible"/>
                                      </p:to>
                                    </p:set>
                                    <p:animEffect filter="checkerboard(across)" transition="in">
                                      <p:cBhvr additive="repl">
                                        <p:cTn id="198" dur="500"/>
                                        <p:tgtEl>
                                          <p:spTgt spid="122"/>
                                        </p:tgtEl>
                                      </p:cBhvr>
                                    </p:animEffect>
                                  </p:childTnLst>
                                </p:cTn>
                              </p:par>
                              <p:par>
                                <p:cTn id="199" nodeType="withEffect" fill="hold" presetClass="entr" presetID="5" presetSubtype="10">
                                  <p:stCondLst>
                                    <p:cond delay="1000"/>
                                  </p:stCondLst>
                                  <p:childTnLst>
                                    <p:set>
                                      <p:cBhvr>
                                        <p:cTn id="200" dur="1" fill="hold">
                                          <p:stCondLst>
                                            <p:cond delay="0"/>
                                          </p:stCondLst>
                                        </p:cTn>
                                        <p:tgtEl>
                                          <p:spTgt spid="124"/>
                                        </p:tgtEl>
                                        <p:attrNameLst>
                                          <p:attrName>style.visibility</p:attrName>
                                        </p:attrNameLst>
                                      </p:cBhvr>
                                      <p:to>
                                        <p:strVal val="visible"/>
                                      </p:to>
                                    </p:set>
                                    <p:animEffect filter="checkerboard(across)" transition="in">
                                      <p:cBhvr additive="repl">
                                        <p:cTn id="201" dur="500"/>
                                        <p:tgtEl>
                                          <p:spTgt spid="124"/>
                                        </p:tgtEl>
                                      </p:cBhvr>
                                    </p:animEffect>
                                  </p:childTnLst>
                                </p:cTn>
                              </p:par>
                            </p:childTnLst>
                          </p:cTn>
                        </p:par>
                      </p:childTnLst>
                    </p:cTn>
                  </p:par>
                  <p:par>
                    <p:cTn id="202" fill="hold">
                      <p:stCondLst>
                        <p:cond delay="indefinite"/>
                      </p:stCondLst>
                      <p:childTnLst>
                        <p:par>
                          <p:cTn id="203" fill="hold">
                            <p:stCondLst>
                              <p:cond delay="0"/>
                            </p:stCondLst>
                            <p:childTnLst>
                              <p:par>
                                <p:cTn id="204" nodeType="clickEffect" fill="hold" presetClass="entr" presetID="5" presetSubtype="10">
                                  <p:stCondLst>
                                    <p:cond delay="0"/>
                                  </p:stCondLst>
                                  <p:childTnLst>
                                    <p:set>
                                      <p:cBhvr>
                                        <p:cTn id="205" dur="1" fill="hold">
                                          <p:stCondLst>
                                            <p:cond delay="0"/>
                                          </p:stCondLst>
                                        </p:cTn>
                                        <p:tgtEl>
                                          <p:spTgt spid="121"/>
                                        </p:tgtEl>
                                        <p:attrNameLst>
                                          <p:attrName>style.visibility</p:attrName>
                                        </p:attrNameLst>
                                      </p:cBhvr>
                                      <p:to>
                                        <p:strVal val="visible"/>
                                      </p:to>
                                    </p:set>
                                    <p:animEffect filter="checkerboard(across)" transition="in">
                                      <p:cBhvr additive="repl">
                                        <p:cTn id="206" dur="500"/>
                                        <p:tgtEl>
                                          <p:spTgt spid="121"/>
                                        </p:tgtEl>
                                      </p:cBhvr>
                                    </p:animEffect>
                                  </p:childTnLst>
                                </p:cTn>
                              </p:par>
                              <p:par>
                                <p:cTn id="207" nodeType="withEffect" fill="hold" presetClass="entr" presetID="5" presetSubtype="10">
                                  <p:stCondLst>
                                    <p:cond delay="1000"/>
                                  </p:stCondLst>
                                  <p:childTnLst>
                                    <p:set>
                                      <p:cBhvr>
                                        <p:cTn id="208" dur="1" fill="hold">
                                          <p:stCondLst>
                                            <p:cond delay="0"/>
                                          </p:stCondLst>
                                        </p:cTn>
                                        <p:tgtEl>
                                          <p:spTgt spid="125"/>
                                        </p:tgtEl>
                                        <p:attrNameLst>
                                          <p:attrName>style.visibility</p:attrName>
                                        </p:attrNameLst>
                                      </p:cBhvr>
                                      <p:to>
                                        <p:strVal val="visible"/>
                                      </p:to>
                                    </p:set>
                                    <p:animEffect filter="checkerboard(across)" transition="in">
                                      <p:cBhvr additive="repl">
                                        <p:cTn id="209" dur="500"/>
                                        <p:tgtEl>
                                          <p:spTgt spid="1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Συμπίεση &amp; Εκτόνωση</a:t>
            </a:r>
            <a:endParaRPr b="0" lang="en-US" sz="2300" spc="-1" strike="noStrike">
              <a:solidFill>
                <a:srgbClr val="000000"/>
              </a:solidFill>
              <a:latin typeface="Arial"/>
            </a:endParaRPr>
          </a:p>
        </p:txBody>
      </p:sp>
      <p:sp>
        <p:nvSpPr>
          <p:cNvPr id="127" name="8 - TextBox"/>
          <p:cNvSpPr/>
          <p:nvPr/>
        </p:nvSpPr>
        <p:spPr>
          <a:xfrm>
            <a:off x="539640" y="627480"/>
            <a:ext cx="7920360" cy="1186560"/>
          </a:xfrm>
          <a:prstGeom prst="rect">
            <a:avLst/>
          </a:prstGeom>
          <a:gradFill rotWithShape="0">
            <a:gsLst>
              <a:gs pos="0">
                <a:srgbClr val="8be9f1"/>
              </a:gs>
              <a:gs pos="100000">
                <a:srgbClr val="f7fdff"/>
              </a:gs>
            </a:gsLst>
            <a:path path="circle">
              <a:fillToRect l="50000" t="100000" r="50000" b="0"/>
            </a:path>
          </a:gradFill>
          <a:ln>
            <a:solidFill>
              <a:srgbClr val="069ba2"/>
            </a:solidFill>
            <a:round/>
          </a:ln>
          <a:effectLst>
            <a:outerShdw algn="ctr" blurRad="57240" dir="5400000" dist="38160" rotWithShape="0">
              <a:schemeClr val="phClr">
                <a:shade val="9000"/>
                <a:satMod val="105000"/>
                <a:alpha val="48000"/>
              </a:schemeClr>
            </a:outerShdw>
          </a:effectLst>
        </p:spPr>
        <p:style>
          <a:lnRef idx="1">
            <a:schemeClr val="accent3"/>
          </a:lnRef>
          <a:fillRef idx="2">
            <a:schemeClr val="accent3"/>
          </a:fillRef>
          <a:effectRef idx="1">
            <a:schemeClr val="accent3"/>
          </a:effectRef>
          <a:fontRef idx="minor"/>
        </p:style>
        <p:txBody>
          <a:bodyPr lIns="90000" rIns="90000" tIns="45000" bIns="45000" anchor="t">
            <a:spAutoFit/>
          </a:bodyPr>
          <a:p>
            <a:pPr algn="ctr">
              <a:lnSpc>
                <a:spcPct val="100000"/>
              </a:lnSpc>
            </a:pPr>
            <a:endParaRPr b="0" lang="en-US" sz="800" spc="-1" strike="noStrike">
              <a:solidFill>
                <a:srgbClr val="000000"/>
              </a:solidFill>
              <a:latin typeface="Arial"/>
            </a:endParaRPr>
          </a:p>
          <a:p>
            <a:pPr algn="ctr">
              <a:lnSpc>
                <a:spcPct val="100000"/>
              </a:lnSpc>
            </a:pPr>
            <a:r>
              <a:rPr b="0" lang="el-GR" sz="1800" spc="-1" strike="noStrike">
                <a:solidFill>
                  <a:schemeClr val="dk1"/>
                </a:solidFill>
                <a:latin typeface="Arial"/>
              </a:rPr>
              <a:t>Η φάση, κατά την οποία το έμβολο μειώνει τον όγκο του αερίου μέσα σε ένα κύλινδρο, ονομάζεται συμπίεση, και είναι η φάση εκείνη, κατά την οποία αυξάνεται η πίεση και καταναλώνεται έργο.</a:t>
            </a:r>
            <a:endParaRPr b="0" lang="en-US" sz="1800" spc="-1" strike="noStrike">
              <a:solidFill>
                <a:srgbClr val="000000"/>
              </a:solidFill>
              <a:latin typeface="Arial"/>
            </a:endParaRPr>
          </a:p>
          <a:p>
            <a:pPr algn="ctr">
              <a:lnSpc>
                <a:spcPct val="100000"/>
              </a:lnSpc>
            </a:pPr>
            <a:endParaRPr b="0" lang="en-US" sz="1000" spc="-1" strike="noStrike">
              <a:solidFill>
                <a:srgbClr val="000000"/>
              </a:solidFill>
              <a:latin typeface="Arial"/>
            </a:endParaRPr>
          </a:p>
        </p:txBody>
      </p:sp>
      <p:sp>
        <p:nvSpPr>
          <p:cNvPr id="128" name="10 - TextBox"/>
          <p:cNvSpPr/>
          <p:nvPr/>
        </p:nvSpPr>
        <p:spPr>
          <a:xfrm>
            <a:off x="539640" y="2307600"/>
            <a:ext cx="7920360" cy="1186560"/>
          </a:xfrm>
          <a:prstGeom prst="rect">
            <a:avLst/>
          </a:prstGeom>
          <a:gradFill rotWithShape="0">
            <a:gsLst>
              <a:gs pos="0">
                <a:srgbClr val="8ce9c2"/>
              </a:gs>
              <a:gs pos="100000">
                <a:srgbClr val="f7fefc"/>
              </a:gs>
            </a:gsLst>
            <a:path path="circle">
              <a:fillToRect l="50000" t="100000" r="50000" b="0"/>
            </a:path>
          </a:gradFill>
          <a:ln>
            <a:solidFill>
              <a:srgbClr val="099b73"/>
            </a:solidFill>
            <a:round/>
          </a:ln>
          <a:effectLst>
            <a:outerShdw algn="ctr" blurRad="57240" dir="5400000" dist="38160" rotWithShape="0">
              <a:schemeClr val="phClr">
                <a:shade val="9000"/>
                <a:satMod val="105000"/>
                <a:alpha val="48000"/>
              </a:schemeClr>
            </a:outerShdw>
          </a:effectLst>
        </p:spPr>
        <p:style>
          <a:lnRef idx="1">
            <a:schemeClr val="accent4"/>
          </a:lnRef>
          <a:fillRef idx="2">
            <a:schemeClr val="accent4"/>
          </a:fillRef>
          <a:effectRef idx="1">
            <a:schemeClr val="accent4"/>
          </a:effectRef>
          <a:fontRef idx="minor"/>
        </p:style>
        <p:txBody>
          <a:bodyPr lIns="90000" rIns="90000" tIns="45000" bIns="45000" anchor="t">
            <a:spAutoFit/>
          </a:bodyPr>
          <a:p>
            <a:pPr algn="ctr">
              <a:lnSpc>
                <a:spcPct val="100000"/>
              </a:lnSpc>
            </a:pPr>
            <a:endParaRPr b="0" lang="en-US" sz="800" spc="-1" strike="noStrike">
              <a:solidFill>
                <a:srgbClr val="000000"/>
              </a:solidFill>
              <a:latin typeface="Arial"/>
            </a:endParaRPr>
          </a:p>
          <a:p>
            <a:pPr algn="ctr">
              <a:lnSpc>
                <a:spcPct val="100000"/>
              </a:lnSpc>
            </a:pPr>
            <a:r>
              <a:rPr b="0" lang="el-GR" sz="1800" spc="-1" strike="noStrike">
                <a:solidFill>
                  <a:schemeClr val="dk1"/>
                </a:solidFill>
                <a:latin typeface="Arial"/>
              </a:rPr>
              <a:t>Η φάση, κατά την οποία το έμβολο αυξάνει τον όγκο του αερίου μέσα σε ένα κύλινδρο, ονομάζεται εκτόνωση, και είναι η φάση εκείνη, κατά την οποία μειώνεται η πίεση και παράγεται έργο.</a:t>
            </a:r>
            <a:endParaRPr b="0" lang="en-US" sz="1800" spc="-1" strike="noStrike">
              <a:solidFill>
                <a:srgbClr val="000000"/>
              </a:solidFill>
              <a:latin typeface="Arial"/>
            </a:endParaRPr>
          </a:p>
          <a:p>
            <a:pPr algn="ctr">
              <a:lnSpc>
                <a:spcPct val="100000"/>
              </a:lnSpc>
            </a:pPr>
            <a:endParaRPr b="0" lang="en-US" sz="1000" spc="-1" strike="noStrike">
              <a:solidFill>
                <a:srgbClr val="000000"/>
              </a:solidFill>
              <a:latin typeface="Arial"/>
            </a:endParaRPr>
          </a:p>
        </p:txBody>
      </p:sp>
      <p:sp>
        <p:nvSpPr>
          <p:cNvPr id="129" name="11 - TextBox"/>
          <p:cNvSpPr/>
          <p:nvPr/>
        </p:nvSpPr>
        <p:spPr>
          <a:xfrm>
            <a:off x="539640" y="3870360"/>
            <a:ext cx="7920360" cy="851400"/>
          </a:xfrm>
          <a:prstGeom prst="rect">
            <a:avLst/>
          </a:prstGeom>
          <a:solidFill>
            <a:srgbClr val="ffffff"/>
          </a:solidFill>
          <a:ln>
            <a:solidFill>
              <a:srgbClr val="0f6fc6"/>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a:lnSpc>
                <a:spcPct val="100000"/>
              </a:lnSpc>
            </a:pPr>
            <a:endParaRPr b="0" lang="en-US" sz="600" spc="-1" strike="noStrike">
              <a:solidFill>
                <a:srgbClr val="000000"/>
              </a:solidFill>
              <a:latin typeface="Arial"/>
            </a:endParaRPr>
          </a:p>
          <a:p>
            <a:pPr algn="ctr">
              <a:lnSpc>
                <a:spcPct val="100000"/>
              </a:lnSpc>
            </a:pPr>
            <a:r>
              <a:rPr b="0" lang="el-GR" sz="1800" spc="-1" strike="noStrike">
                <a:solidFill>
                  <a:schemeClr val="dk1"/>
                </a:solidFill>
                <a:latin typeface="Arial"/>
              </a:rPr>
              <a:t>Συμπερασματικά, το αέριο κατά τη φάση της συμπίεσης καταναλίσκει έργο, ενώ κατά τη φάση της εκτόνωσης παράγει έργο.</a:t>
            </a:r>
            <a:endParaRPr b="0" lang="en-US" sz="1800" spc="-1" strike="noStrike">
              <a:solidFill>
                <a:srgbClr val="000000"/>
              </a:solidFill>
              <a:latin typeface="Arial"/>
            </a:endParaRPr>
          </a:p>
          <a:p>
            <a:pPr algn="ctr">
              <a:lnSpc>
                <a:spcPct val="100000"/>
              </a:lnSpc>
            </a:pPr>
            <a:endParaRPr b="0" lang="en-US" sz="800" spc="-1" strike="noStrike">
              <a:solidFill>
                <a:srgbClr val="000000"/>
              </a:solidFill>
              <a:latin typeface="Arial"/>
            </a:endParaRPr>
          </a:p>
        </p:txBody>
      </p:sp>
    </p:spTree>
  </p:cSld>
  <p:transition>
    <p:pull dir="rd"/>
  </p:transition>
  <p:timing>
    <p:tnLst>
      <p:par>
        <p:cTn id="210" dur="indefinite" restart="never" nodeType="tmRoot">
          <p:childTnLst>
            <p:seq>
              <p:cTn id="211" dur="indefinite" nodeType="mainSeq">
                <p:childTnLst>
                  <p:par>
                    <p:cTn id="212" fill="hold">
                      <p:stCondLst>
                        <p:cond delay="indefinite"/>
                      </p:stCondLst>
                      <p:childTnLst>
                        <p:par>
                          <p:cTn id="213" fill="hold">
                            <p:stCondLst>
                              <p:cond delay="0"/>
                            </p:stCondLst>
                            <p:childTnLst>
                              <p:par>
                                <p:cTn id="214" nodeType="clickEffect" fill="hold" presetClass="entr" presetID="5" presetSubtype="10">
                                  <p:stCondLst>
                                    <p:cond delay="0"/>
                                  </p:stCondLst>
                                  <p:childTnLst>
                                    <p:set>
                                      <p:cBhvr>
                                        <p:cTn id="215" dur="1" fill="hold">
                                          <p:stCondLst>
                                            <p:cond delay="0"/>
                                          </p:stCondLst>
                                        </p:cTn>
                                        <p:tgtEl>
                                          <p:spTgt spid="127"/>
                                        </p:tgtEl>
                                        <p:attrNameLst>
                                          <p:attrName>style.visibility</p:attrName>
                                        </p:attrNameLst>
                                      </p:cBhvr>
                                      <p:to>
                                        <p:strVal val="visible"/>
                                      </p:to>
                                    </p:set>
                                    <p:animEffect filter="checkerboard(across)" transition="in">
                                      <p:cBhvr additive="repl">
                                        <p:cTn id="216" dur="500"/>
                                        <p:tgtEl>
                                          <p:spTgt spid="127"/>
                                        </p:tgtEl>
                                      </p:cBhvr>
                                    </p:animEffect>
                                  </p:childTnLst>
                                </p:cTn>
                              </p:par>
                            </p:childTnLst>
                          </p:cTn>
                        </p:par>
                      </p:childTnLst>
                    </p:cTn>
                  </p:par>
                  <p:par>
                    <p:cTn id="217" fill="hold">
                      <p:stCondLst>
                        <p:cond delay="indefinite"/>
                      </p:stCondLst>
                      <p:childTnLst>
                        <p:par>
                          <p:cTn id="218" fill="hold">
                            <p:stCondLst>
                              <p:cond delay="0"/>
                            </p:stCondLst>
                            <p:childTnLst>
                              <p:par>
                                <p:cTn id="219" nodeType="clickEffect" fill="hold" presetClass="entr" presetID="5" presetSubtype="10">
                                  <p:stCondLst>
                                    <p:cond delay="0"/>
                                  </p:stCondLst>
                                  <p:childTnLst>
                                    <p:set>
                                      <p:cBhvr>
                                        <p:cTn id="220" dur="1" fill="hold">
                                          <p:stCondLst>
                                            <p:cond delay="0"/>
                                          </p:stCondLst>
                                        </p:cTn>
                                        <p:tgtEl>
                                          <p:spTgt spid="128"/>
                                        </p:tgtEl>
                                        <p:attrNameLst>
                                          <p:attrName>style.visibility</p:attrName>
                                        </p:attrNameLst>
                                      </p:cBhvr>
                                      <p:to>
                                        <p:strVal val="visible"/>
                                      </p:to>
                                    </p:set>
                                    <p:animEffect filter="checkerboard(across)" transition="in">
                                      <p:cBhvr additive="repl">
                                        <p:cTn id="221" dur="500"/>
                                        <p:tgtEl>
                                          <p:spTgt spid="128"/>
                                        </p:tgtEl>
                                      </p:cBhvr>
                                    </p:animEffect>
                                  </p:childTnLst>
                                </p:cTn>
                              </p:par>
                            </p:childTnLst>
                          </p:cTn>
                        </p:par>
                      </p:childTnLst>
                    </p:cTn>
                  </p:par>
                  <p:par>
                    <p:cTn id="222" fill="hold">
                      <p:stCondLst>
                        <p:cond delay="indefinite"/>
                      </p:stCondLst>
                      <p:childTnLst>
                        <p:par>
                          <p:cTn id="223" fill="hold">
                            <p:stCondLst>
                              <p:cond delay="0"/>
                            </p:stCondLst>
                            <p:childTnLst>
                              <p:par>
                                <p:cTn id="224" nodeType="clickEffect" fill="hold" presetClass="entr" presetID="4" presetSubtype="16">
                                  <p:stCondLst>
                                    <p:cond delay="0"/>
                                  </p:stCondLst>
                                  <p:childTnLst>
                                    <p:set>
                                      <p:cBhvr>
                                        <p:cTn id="225" dur="1" fill="hold">
                                          <p:stCondLst>
                                            <p:cond delay="0"/>
                                          </p:stCondLst>
                                        </p:cTn>
                                        <p:tgtEl>
                                          <p:spTgt spid="129"/>
                                        </p:tgtEl>
                                        <p:attrNameLst>
                                          <p:attrName>style.visibility</p:attrName>
                                        </p:attrNameLst>
                                      </p:cBhvr>
                                      <p:to>
                                        <p:strVal val="visible"/>
                                      </p:to>
                                    </p:set>
                                    <p:animEffect filter="box(in)" transition="in">
                                      <p:cBhvr additive="repl">
                                        <p:cTn id="226" dur="500"/>
                                        <p:tgtEl>
                                          <p:spTgt spid="1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Flow</Template>
  <TotalTime>222</TotalTime>
  <Application>LibreOffice/7.4.7.2$Linux_X86_64 LibreOffice_project/40$Build-2</Application>
  <AppVersion>15.0000</AppVersion>
  <Words>713</Words>
  <Paragraphs>59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2015-09-27T16:42:25Z</dcterms:created>
  <dc:creator>xps</dc:creator>
  <dc:description/>
  <dc:language>en-US</dc:language>
  <cp:lastModifiedBy>xps</cp:lastModifiedBy>
  <dcterms:modified xsi:type="dcterms:W3CDTF">2015-11-01T10:57:57Z</dcterms:modified>
  <cp:revision>34</cp:revision>
  <dc:subject/>
  <dc:title>Μ.Ε.Κ.  Ι</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Προβολή στην οθόνη (16:9)</vt:lpwstr>
  </property>
  <property fmtid="{D5CDD505-2E9C-101B-9397-08002B2CF9AE}" pid="3" name="Slides">
    <vt:r8>10</vt:r8>
  </property>
</Properties>
</file>