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</p:sldIdLst>
  <p:sldSz cx="9144000" cy="51435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50A9F7-1B6B-4680-8087-261B5FBD6BF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FEE5EB-DA8F-4AFE-87F5-1EBD0B4BA2F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7E8C46-B7EA-4EED-8C2D-2A97FF82C91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323964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602208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45720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323964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602208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7879DD-5A4A-4D89-A24F-AA401847E35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457200" y="-20520"/>
            <a:ext cx="8229240" cy="166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149EC6-275A-4447-AB7A-945CB91CEFA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323964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602208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/>
          </p:nvPr>
        </p:nvSpPr>
        <p:spPr>
          <a:xfrm>
            <a:off x="45720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/>
          </p:nvPr>
        </p:nvSpPr>
        <p:spPr>
          <a:xfrm>
            <a:off x="323964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/>
          </p:nvPr>
        </p:nvSpPr>
        <p:spPr>
          <a:xfrm>
            <a:off x="602208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90A324-612E-47DC-9163-436125FD107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79A9D4-777F-4320-964E-67CF7B735E6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FD7A7F-22E3-4430-B5AE-7069DC31756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-20520"/>
            <a:ext cx="8229240" cy="166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15AD6B-4B06-4668-8896-423374E8586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F7D738-6CF8-43B8-A917-F404223223E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BBD706-7F21-4962-B609-65DE4D983FC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9F4B8D-4F63-43B2-A51F-3595F7D232F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4aa2d6"/>
            </a:gs>
            <a:gs pos="100000">
              <a:srgbClr val="002b36"/>
            </a:gs>
          </a:gsLst>
          <a:path path="circle">
            <a:fillToRect l="50000" t="55000" r="50000" b="45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6 - Ελεύθερη σχεδίαση"/>
          <p:cNvSpPr/>
          <p:nvPr/>
        </p:nvSpPr>
        <p:spPr>
          <a:xfrm>
            <a:off x="-9360" y="-5400"/>
            <a:ext cx="9162720" cy="78084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" name="7 - Ελεύθερη σχεδίαση"/>
          <p:cNvSpPr/>
          <p:nvPr/>
        </p:nvSpPr>
        <p:spPr>
          <a:xfrm>
            <a:off x="4381560" y="-5400"/>
            <a:ext cx="4762080" cy="47844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33520" y="1028880"/>
            <a:ext cx="7851240" cy="1371240"/>
          </a:xfrm>
          <a:prstGeom prst="rect">
            <a:avLst/>
          </a:prstGeom>
          <a:noFill/>
          <a:ln w="0">
            <a:noFill/>
          </a:ln>
        </p:spPr>
        <p:txBody>
          <a:bodyPr lIns="90000" rIns="18360" tIns="0" bIns="0" anchor="b">
            <a:normAutofit fontScale="82000"/>
          </a:bodyPr>
          <a:p>
            <a:pPr indent="0" algn="r">
              <a:lnSpc>
                <a:spcPct val="100000"/>
              </a:lnSpc>
              <a:buNone/>
            </a:pPr>
            <a:r>
              <a:rPr b="1" lang="el-GR" sz="5600" spc="-1" strike="noStrike">
                <a:solidFill>
                  <a:srgbClr val="50e0ea"/>
                </a:solidFill>
                <a:latin typeface="Calibri"/>
              </a:rPr>
              <a:t>Kλικ για επεξεργασία του τίτλου</a:t>
            </a:r>
            <a:endParaRPr b="0" lang="el-GR" sz="5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57200" y="4767120"/>
            <a:ext cx="2133360" cy="27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lnSpc>
                <a:spcPct val="100000"/>
              </a:lnSpc>
              <a:buNone/>
              <a:defRPr b="0" lang="el-GR" sz="1200" spc="-1" strike="noStrike">
                <a:solidFill>
                  <a:srgbClr val="d1eaed"/>
                </a:solidFill>
                <a:latin typeface="Constantia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l-GR" sz="1200" spc="-1" strike="noStrike">
                <a:solidFill>
                  <a:srgbClr val="d1eaed"/>
                </a:solidFill>
                <a:latin typeface="Constantia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2666880" y="4767120"/>
            <a:ext cx="3352320" cy="27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7924680" y="4767120"/>
            <a:ext cx="761760" cy="27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l-GR" sz="1200" spc="-1" strike="noStrike">
                <a:solidFill>
                  <a:srgbClr val="d1eaed"/>
                </a:solidFill>
                <a:latin typeface="Constanti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1EDE6EE-1E2C-4418-BD2F-3FD991817EFD}" type="slidenum">
              <a:rPr b="0" lang="el-GR" sz="1200" spc="-1" strike="noStrike">
                <a:solidFill>
                  <a:srgbClr val="d1eaed"/>
                </a:solidFill>
                <a:latin typeface="Constanti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600" spc="-1" strike="noStrike">
                <a:solidFill>
                  <a:srgbClr val="ffffff"/>
                </a:solidFill>
                <a:latin typeface="Arial"/>
              </a:rPr>
              <a:t>Click to edit the outline text format</a:t>
            </a:r>
            <a:endParaRPr b="0" lang="el-GR" sz="26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100" spc="-1" strike="noStrike">
                <a:solidFill>
                  <a:srgbClr val="ffffff"/>
                </a:solidFill>
                <a:latin typeface="Arial"/>
              </a:rPr>
              <a:t>Second Outline Level</a:t>
            </a:r>
            <a:endParaRPr b="0" lang="el-GR" sz="21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Third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Fourth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Fifth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Sixth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Seventh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 tx="0" ty="0" sx="64772" sy="64772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6 - Ελεύθερη σχεδίαση"/>
          <p:cNvSpPr/>
          <p:nvPr/>
        </p:nvSpPr>
        <p:spPr>
          <a:xfrm>
            <a:off x="-9360" y="-5400"/>
            <a:ext cx="9162720" cy="78084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4" name="7 - Ελεύθερη σχεδίαση"/>
          <p:cNvSpPr/>
          <p:nvPr/>
        </p:nvSpPr>
        <p:spPr>
          <a:xfrm>
            <a:off x="4381560" y="-5400"/>
            <a:ext cx="4762080" cy="47844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l-GR" sz="2300" spc="-1" strike="noStrike">
                <a:solidFill>
                  <a:srgbClr val="04617b"/>
                </a:solidFill>
                <a:latin typeface="Calibri"/>
              </a:rPr>
              <a:t>Ιστορική αναδρομή - Εισαγωγή</a:t>
            </a:r>
            <a:endParaRPr b="0" lang="el-GR" sz="23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el-GR" sz="2600" spc="-1" strike="noStrike">
                <a:solidFill>
                  <a:srgbClr val="000000"/>
                </a:solidFill>
                <a:latin typeface="Arial"/>
              </a:rPr>
              <a:t>Kλικ για επεξεργασία των στυλ του υποδείγματος</a:t>
            </a: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  <a:p>
            <a:pPr lvl="1" marL="640080" indent="-246960">
              <a:lnSpc>
                <a:spcPct val="100000"/>
              </a:lnSpc>
              <a:spcBef>
                <a:spcPts val="479"/>
              </a:spcBef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el-GR" sz="2400" spc="-1" strike="noStrike">
                <a:solidFill>
                  <a:srgbClr val="000000"/>
                </a:solidFill>
                <a:latin typeface="Arial"/>
              </a:rPr>
              <a:t>Δεύτερου επιπέδου</a:t>
            </a:r>
            <a:endParaRPr b="0" lang="el-GR" sz="2400" spc="-1" strike="noStrike">
              <a:solidFill>
                <a:srgbClr val="000000"/>
              </a:solidFill>
              <a:latin typeface="Arial"/>
            </a:endParaRPr>
          </a:p>
          <a:p>
            <a:pPr lvl="2" marL="914400" indent="-246960">
              <a:lnSpc>
                <a:spcPct val="100000"/>
              </a:lnSpc>
              <a:spcBef>
                <a:spcPts val="420"/>
              </a:spcBef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el-GR" sz="2100" spc="-1" strike="noStrike">
                <a:solidFill>
                  <a:srgbClr val="000000"/>
                </a:solidFill>
                <a:latin typeface="Arial"/>
              </a:rPr>
              <a:t>Τρίτου επιπέδου</a:t>
            </a:r>
            <a:endParaRPr b="0" lang="el-GR" sz="2100" spc="-1" strike="noStrike">
              <a:solidFill>
                <a:srgbClr val="000000"/>
              </a:solidFill>
              <a:latin typeface="Arial"/>
            </a:endParaRPr>
          </a:p>
          <a:p>
            <a:pPr lvl="3" marL="1188720" indent="-210240">
              <a:lnSpc>
                <a:spcPct val="100000"/>
              </a:lnSpc>
              <a:spcBef>
                <a:spcPts val="400"/>
              </a:spcBef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Τέταρτου επιπέδου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  <a:p>
            <a:pPr lvl="4" marL="1463040" indent="-210240">
              <a:lnSpc>
                <a:spcPct val="100000"/>
              </a:lnSpc>
              <a:spcBef>
                <a:spcPts val="400"/>
              </a:spcBef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Πέμπτου επιπέδου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6 - TextBox"/>
          <p:cNvSpPr/>
          <p:nvPr/>
        </p:nvSpPr>
        <p:spPr>
          <a:xfrm>
            <a:off x="467640" y="4875840"/>
            <a:ext cx="8208720" cy="27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i="1" lang="el-GR" sz="1200" spc="-1" strike="noStrike">
                <a:solidFill>
                  <a:srgbClr val="000000"/>
                </a:solidFill>
                <a:latin typeface="Constantia"/>
              </a:rPr>
              <a:t>Σαλής Αναστάσιος – Μηχανολόγος 1</a:t>
            </a:r>
            <a:r>
              <a:rPr b="0" i="1" lang="el-GR" sz="1200" spc="-1" strike="noStrike" baseline="30000">
                <a:solidFill>
                  <a:srgbClr val="000000"/>
                </a:solidFill>
                <a:latin typeface="Constantia"/>
              </a:rPr>
              <a:t>ου</a:t>
            </a:r>
            <a:r>
              <a:rPr b="0" i="1" lang="el-GR" sz="1200" spc="-1" strike="noStrike">
                <a:solidFill>
                  <a:srgbClr val="000000"/>
                </a:solidFill>
                <a:latin typeface="Constantia"/>
              </a:rPr>
              <a:t> ΕΠΑ.Λ.  Δράμας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533520" y="339480"/>
            <a:ext cx="7851240" cy="935640"/>
          </a:xfrm>
          <a:prstGeom prst="rect">
            <a:avLst/>
          </a:prstGeom>
          <a:noFill/>
          <a:ln w="0">
            <a:noFill/>
          </a:ln>
        </p:spPr>
        <p:txBody>
          <a:bodyPr lIns="90000" rIns="18360" tIns="0" bIns="0" anchor="b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1" lang="el-GR" sz="5600" spc="-1" strike="noStrike">
                <a:solidFill>
                  <a:srgbClr val="50e0ea"/>
                </a:solidFill>
                <a:latin typeface="Calibri"/>
              </a:rPr>
              <a:t>Μ.Ε.Κ.  Ι</a:t>
            </a:r>
            <a:endParaRPr b="0" lang="el-GR" sz="5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395640" y="1131480"/>
            <a:ext cx="8142840" cy="2376000"/>
          </a:xfrm>
          <a:prstGeom prst="rect">
            <a:avLst/>
          </a:prstGeom>
          <a:noFill/>
          <a:ln w="0">
            <a:noFill/>
          </a:ln>
        </p:spPr>
        <p:txBody>
          <a:bodyPr lIns="0" rIns="18360" tIns="45000" bIns="45000" anchor="t">
            <a:normAutofit fontScale="93000"/>
          </a:bodyPr>
          <a:p>
            <a:pPr indent="0" algn="r">
              <a:lnSpc>
                <a:spcPct val="150000"/>
              </a:lnSpc>
              <a:buNone/>
              <a:tabLst>
                <a:tab algn="l" pos="0"/>
              </a:tabLst>
            </a:pPr>
            <a:r>
              <a:rPr b="0" lang="el-GR" sz="4000" spc="-1" strike="noStrike">
                <a:solidFill>
                  <a:srgbClr val="ffffff"/>
                </a:solidFill>
                <a:latin typeface="Arial"/>
              </a:rPr>
              <a:t>Κεφάλαιο  </a:t>
            </a:r>
            <a:r>
              <a:rPr b="0" lang="en-US" sz="4000" spc="-1" strike="noStrike">
                <a:solidFill>
                  <a:srgbClr val="ffffff"/>
                </a:solidFill>
                <a:latin typeface="Arial"/>
              </a:rPr>
              <a:t>2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Aft>
                <a:spcPts val="1800"/>
              </a:spcAft>
              <a:buNone/>
              <a:tabLst>
                <a:tab algn="l" pos="0"/>
              </a:tabLst>
            </a:pPr>
            <a:r>
              <a:rPr b="1" lang="el-GR" sz="3200" spc="-1" strike="noStrike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rPr>
              <a:t>Πυκνότητα –  Ειδικό Βάρος – Ειδικός Όγκος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3200" spc="-1" strike="noStrike">
                <a:solidFill>
                  <a:srgbClr val="ffffff"/>
                </a:solidFill>
                <a:latin typeface="Arial"/>
              </a:rPr>
              <a:t>Φυσικές έννοιες &amp; Κινητήριες Μηχανές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3 - TextBox"/>
          <p:cNvSpPr/>
          <p:nvPr/>
        </p:nvSpPr>
        <p:spPr>
          <a:xfrm>
            <a:off x="611640" y="3579840"/>
            <a:ext cx="7920360" cy="124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el-GR" sz="2400" spc="-1" strike="noStrike">
                <a:solidFill>
                  <a:srgbClr val="ffffff"/>
                </a:solidFill>
                <a:latin typeface="Constantia"/>
              </a:rPr>
              <a:t>ΣΑΛΗΣ  ΑΝΑΣΤΑΣΙΟΣ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f2f2f2"/>
                </a:solidFill>
                <a:latin typeface="Constantia"/>
              </a:rPr>
              <a:t>MSc in Management and Information Systems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rgbClr val="ffffff"/>
                </a:solidFill>
                <a:latin typeface="Constantia"/>
              </a:rPr>
              <a:t>Μηχανολόγος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600" spc="-1" strike="noStrike">
                <a:solidFill>
                  <a:srgbClr val="ffffff"/>
                </a:solidFill>
                <a:latin typeface="Constantia"/>
              </a:rPr>
              <a:t>Εκπαιδευτικός  1</a:t>
            </a:r>
            <a:r>
              <a:rPr b="0" lang="el-GR" sz="1600" spc="-1" strike="noStrike" baseline="30000">
                <a:solidFill>
                  <a:srgbClr val="ffffff"/>
                </a:solidFill>
                <a:latin typeface="Constantia"/>
              </a:rPr>
              <a:t>ου</a:t>
            </a:r>
            <a:r>
              <a:rPr b="0" lang="el-GR" sz="1600" spc="-1" strike="noStrike">
                <a:solidFill>
                  <a:srgbClr val="ffffff"/>
                </a:solidFill>
                <a:latin typeface="Constantia"/>
              </a:rPr>
              <a:t>  ΕΠΑ.Λ.  Δράμας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Πυκνότητα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3 - TextBox"/>
          <p:cNvSpPr/>
          <p:nvPr/>
        </p:nvSpPr>
        <p:spPr>
          <a:xfrm>
            <a:off x="683640" y="771480"/>
            <a:ext cx="7920360" cy="1385640"/>
          </a:xfrm>
          <a:prstGeom prst="rect">
            <a:avLst/>
          </a:prstGeom>
          <a:gradFill rotWithShape="0">
            <a:gsLst>
              <a:gs pos="0">
                <a:srgbClr val="191919"/>
              </a:gs>
              <a:gs pos="100000">
                <a:srgbClr val="bcbcbc"/>
              </a:gs>
            </a:gsLst>
            <a:path path="circle">
              <a:fillToRect l="50000" t="100000" r="50000" b="0"/>
            </a:path>
          </a:gradFill>
          <a:ln>
            <a:solidFill>
              <a:srgbClr val="000000"/>
            </a:solidFill>
            <a:round/>
          </a:ln>
          <a:effectLst>
            <a:outerShdw algn="ctr" blurRad="57240" dir="5400000" dist="38160" rotWithShape="0">
              <a:schemeClr val="phClr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chemeClr val="lt1"/>
                </a:solidFill>
                <a:latin typeface="Arial"/>
              </a:rPr>
              <a:t>Η </a:t>
            </a:r>
            <a:r>
              <a:rPr b="1" lang="el-GR" sz="2000" spc="-1" strike="noStrike">
                <a:solidFill>
                  <a:schemeClr val="lt1"/>
                </a:solidFill>
                <a:latin typeface="Arial"/>
              </a:rPr>
              <a:t>πυκνότητα</a:t>
            </a:r>
            <a:r>
              <a:rPr b="0" lang="el-GR" sz="2000" spc="-1" strike="noStrike">
                <a:solidFill>
                  <a:schemeClr val="lt1"/>
                </a:solidFill>
                <a:latin typeface="Arial"/>
              </a:rPr>
              <a:t> ενός υλικού είναι το πηλίκο της μάζας m του υλικού δια του όγκου V, που αυτό καταλαμβάνει.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6 - TextBox"/>
          <p:cNvSpPr/>
          <p:nvPr/>
        </p:nvSpPr>
        <p:spPr>
          <a:xfrm>
            <a:off x="683640" y="2400480"/>
            <a:ext cx="7920360" cy="173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Δηλαδή 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ρ = m / V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Στο διεθνές σύστημα (SI) η μονάδα μέτρησης της πυκνότητας είναι το χιλιόγραμμο ανά κυβικό μέτρο (kg/m</a:t>
            </a:r>
            <a:r>
              <a:rPr b="0" lang="el-GR" sz="2000" spc="-1" strike="noStrike" baseline="30000">
                <a:solidFill>
                  <a:srgbClr val="000000"/>
                </a:solidFill>
                <a:latin typeface="Arial"/>
              </a:rPr>
              <a:t>3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).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Ειδικό Βάρος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5 - TextBox"/>
          <p:cNvSpPr/>
          <p:nvPr/>
        </p:nvSpPr>
        <p:spPr>
          <a:xfrm>
            <a:off x="611640" y="1707480"/>
            <a:ext cx="7920360" cy="1247760"/>
          </a:xfrm>
          <a:prstGeom prst="rect">
            <a:avLst/>
          </a:prstGeom>
          <a:gradFill rotWithShape="0">
            <a:gsLst>
              <a:gs pos="0">
                <a:srgbClr val="191919"/>
              </a:gs>
              <a:gs pos="100000">
                <a:srgbClr val="bcbcbc"/>
              </a:gs>
            </a:gsLst>
            <a:path path="circle">
              <a:fillToRect l="50000" t="100000" r="50000" b="0"/>
            </a:path>
          </a:gradFill>
          <a:ln>
            <a:solidFill>
              <a:srgbClr val="000000"/>
            </a:solidFill>
            <a:round/>
          </a:ln>
          <a:effectLst>
            <a:outerShdw algn="ctr" blurRad="57240" dir="5400000" dist="38160" rotWithShape="0">
              <a:schemeClr val="phClr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endParaRPr b="0" lang="en-US" sz="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chemeClr val="lt1"/>
                </a:solidFill>
                <a:latin typeface="Arial"/>
              </a:rPr>
              <a:t>Δηλαδή, </a:t>
            </a:r>
            <a:r>
              <a:rPr b="1" lang="el-GR" sz="2000" spc="-1" strike="noStrike">
                <a:solidFill>
                  <a:schemeClr val="lt1"/>
                </a:solidFill>
                <a:latin typeface="Arial"/>
              </a:rPr>
              <a:t>ειδικό βάρος γ </a:t>
            </a:r>
            <a:r>
              <a:rPr b="0" lang="el-GR" sz="2000" spc="-1" strike="noStrike">
                <a:solidFill>
                  <a:schemeClr val="lt1"/>
                </a:solidFill>
                <a:latin typeface="Arial"/>
              </a:rPr>
              <a:t>ενός σώματος είναι το πηλίκο του μέτρου του βάρους του σώματος B δια του όγκου V που το σώμα καταλαμβάνει.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800" spc="-1" strike="noStrike">
                <a:solidFill>
                  <a:schemeClr val="lt1"/>
                </a:solidFill>
                <a:latin typeface="Arial"/>
              </a:rPr>
              <a:t> </a:t>
            </a:r>
            <a:endParaRPr b="0" lang="en-US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10 - TextBox"/>
          <p:cNvSpPr/>
          <p:nvPr/>
        </p:nvSpPr>
        <p:spPr>
          <a:xfrm>
            <a:off x="611640" y="555480"/>
            <a:ext cx="7992360" cy="10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Αν στον παραπάνω ορισμό της πυκνότητας, αντί της μάζας θεωρήσουμε το μέτρο του βάρους του σώματος, τότε έχουμε τον ορισμό του ειδικού βάρους γ.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6 - TextBox"/>
          <p:cNvSpPr/>
          <p:nvPr/>
        </p:nvSpPr>
        <p:spPr>
          <a:xfrm>
            <a:off x="611640" y="3049560"/>
            <a:ext cx="7992360" cy="173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Δηλαδή 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γ = B / V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Στο διεθνές σύστημα (SI) η μονάδα μέτρησης του ειδικού βάρους είναι το Νιούτον ανά κυβικό μέτρο (N/m</a:t>
            </a:r>
            <a:r>
              <a:rPr b="0" lang="el-GR" sz="2000" spc="-1" strike="noStrike" baseline="30000">
                <a:solidFill>
                  <a:srgbClr val="000000"/>
                </a:solidFill>
                <a:latin typeface="Arial"/>
              </a:rPr>
              <a:t>3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).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4" dur="indefinite" restart="never" nodeType="tmRoot">
          <p:childTnLst>
            <p:seq>
              <p:cTn id="15" dur="indefinite" nodeType="mainSeq">
                <p:childTnLst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2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nodeType="withEffect" fill="hold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nodeType="withEffect" fill="hold" presetClass="entr" presetID="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9" dur="500" fill="hold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" dur="500" fill="hold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Ειδικός Όγκος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3 - TextBox"/>
          <p:cNvSpPr/>
          <p:nvPr/>
        </p:nvSpPr>
        <p:spPr>
          <a:xfrm>
            <a:off x="611640" y="699480"/>
            <a:ext cx="7920360" cy="1126080"/>
          </a:xfrm>
          <a:prstGeom prst="rect">
            <a:avLst/>
          </a:prstGeom>
          <a:gradFill rotWithShape="0">
            <a:gsLst>
              <a:gs pos="0">
                <a:srgbClr val="191919"/>
              </a:gs>
              <a:gs pos="100000">
                <a:srgbClr val="bcbcbc"/>
              </a:gs>
            </a:gsLst>
            <a:path path="circle">
              <a:fillToRect l="50000" t="100000" r="50000" b="0"/>
            </a:path>
          </a:gradFill>
          <a:ln>
            <a:solidFill>
              <a:srgbClr val="000000"/>
            </a:solidFill>
            <a:round/>
          </a:ln>
          <a:effectLst>
            <a:outerShdw algn="ctr" blurRad="57240" dir="5400000" dist="38160" rotWithShape="0">
              <a:schemeClr val="phClr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endParaRPr b="0" lang="en-US" sz="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chemeClr val="lt1"/>
                </a:solidFill>
                <a:latin typeface="Arial"/>
              </a:rPr>
              <a:t>Ο </a:t>
            </a:r>
            <a:r>
              <a:rPr b="1" lang="el-GR" sz="2000" spc="-1" strike="noStrike">
                <a:solidFill>
                  <a:schemeClr val="lt1"/>
                </a:solidFill>
                <a:latin typeface="Arial"/>
              </a:rPr>
              <a:t>ειδικός όγκος υ </a:t>
            </a:r>
            <a:r>
              <a:rPr b="0" lang="el-GR" sz="2000" spc="-1" strike="noStrike">
                <a:solidFill>
                  <a:schemeClr val="lt1"/>
                </a:solidFill>
                <a:latin typeface="Arial"/>
              </a:rPr>
              <a:t>είναι το αντίστροφο της πυκνότητας ρ, δηλαδή είναι ο όγκος V τον οποίο καταλαμβάνει η μονάδα της μάζας m του σώματος.</a:t>
            </a:r>
            <a:r>
              <a:rPr b="0" lang="el-GR" sz="800" spc="-1" strike="noStrike">
                <a:solidFill>
                  <a:schemeClr val="lt1"/>
                </a:solidFill>
                <a:latin typeface="Arial"/>
              </a:rPr>
              <a:t> </a:t>
            </a:r>
            <a:endParaRPr b="0" lang="en-US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6 - TextBox"/>
          <p:cNvSpPr/>
          <p:nvPr/>
        </p:nvSpPr>
        <p:spPr>
          <a:xfrm>
            <a:off x="611640" y="2139840"/>
            <a:ext cx="3888000" cy="246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Δηλαδή, ισχύει 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υ = V / m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ρ = 1 / υ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ή διαφορετικά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υ = 1 / ρ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7 - TextBox"/>
          <p:cNvSpPr/>
          <p:nvPr/>
        </p:nvSpPr>
        <p:spPr>
          <a:xfrm>
            <a:off x="5220000" y="2668680"/>
            <a:ext cx="3312000" cy="161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Στο διεθνές σύστημα (SI) η μονάδα μέτρησης του ειδικού όγκου είναι το κυβικό μέτρο ανά χιλιόγραμμο (m</a:t>
            </a:r>
            <a:r>
              <a:rPr b="0" lang="el-GR" sz="2000" spc="-1" strike="noStrike" baseline="30000">
                <a:solidFill>
                  <a:srgbClr val="000000"/>
                </a:solidFill>
                <a:latin typeface="Arial"/>
              </a:rPr>
              <a:t>3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/kg).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41" dur="indefinite" restart="never" nodeType="tmRoot">
          <p:childTnLst>
            <p:seq>
              <p:cTn id="42" dur="indefinite" nodeType="mainSeq">
                <p:childTnLst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4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2" dur="500" fill="hold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3" dur="500" fill="hold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nodeType="withEffect" fill="hold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7" dur="500" fill="hold"/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nodeType="afterEffect" fill="hold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1" dur="500" fill="hold"/>
                                        <p:tgtEl>
                                          <p:spTgt spid="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500" fill="hold"/>
                                        <p:tgtEl>
                                          <p:spTgt spid="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7" dur="500" fill="hold"/>
                                        <p:tgtEl>
                                          <p:spTgt spid="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" dur="500" fill="hold"/>
                                        <p:tgtEl>
                                          <p:spTgt spid="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nodeType="withEffect" fill="hold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Πυκνότητα – Ειδικό βάρος – Ειδικός Όγκος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5 - TextBox"/>
          <p:cNvSpPr/>
          <p:nvPr/>
        </p:nvSpPr>
        <p:spPr>
          <a:xfrm>
            <a:off x="611640" y="699480"/>
            <a:ext cx="7920360" cy="252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Η πυκνότητα και ο ειδικός όγκος των αερίων δεν είναι μεγέθη σταθερά, αλλά αντίθετα, εξαρτώνται πάντοτε από την πίεση και τη θερμοκρασία.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Η εξάρτηση είναι τέτοια, ώστε όσο μικρότερη είναι η πίεση και μεγαλύτερη η θερμοκρασία, τόσο αραιότερο γίνεται το αέριο και συνεπώς, η πυκνότητα μειώνεται ή ο ειδικός όγκος αυξάνει.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79" dur="indefinite" restart="never" nodeType="tmRoot">
          <p:childTnLst>
            <p:seq>
              <p:cTn id="80" dur="indefinite" nodeType="mainSeq"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5" dur="5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6" dur="5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1" dur="500" fill="hold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2" dur="500" fill="hold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Πυκνότητα – Ειδικό βάρος – Ειδικός Όγκος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11 - Ορθογώνιο"/>
          <p:cNvSpPr/>
          <p:nvPr/>
        </p:nvSpPr>
        <p:spPr>
          <a:xfrm>
            <a:off x="1547640" y="1563480"/>
            <a:ext cx="58140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Τ Ε Λ Ο Σ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15 - Τόξο"/>
          <p:cNvSpPr/>
          <p:nvPr/>
        </p:nvSpPr>
        <p:spPr>
          <a:xfrm>
            <a:off x="2915640" y="1995840"/>
            <a:ext cx="2376000" cy="359640"/>
          </a:xfrm>
          <a:prstGeom prst="arc">
            <a:avLst>
              <a:gd name="adj1" fmla="val 12076736"/>
              <a:gd name="adj2" fmla="val 0"/>
            </a:avLst>
          </a:prstGeom>
          <a:noFill/>
          <a:ln w="12700">
            <a:solidFill>
              <a:srgbClr val="09529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  <p:transition>
    <p:pull dir="rd"/>
  </p:transition>
  <p:timing>
    <p:tnLst>
      <p:par>
        <p:cTn id="93" dur="indefinite" restart="never" nodeType="tmRoot">
          <p:childTnLst>
            <p:seq>
              <p:cTn id="94" dur="indefinite" nodeType="mainSeq"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nodeType="with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9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0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01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nodeType="withEffect" fill="hold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05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6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fmla="y-sin(pi*$)/3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7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9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8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27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9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81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Ροή">
  <a:themeElements>
    <a:clrScheme name="Ροή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Ροή">
  <a:themeElements>
    <a:clrScheme name="Ροή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403</TotalTime>
  <Application>LibreOffice/7.4.7.2$Linux_X86_64 LibreOffice_project/40$Build-2</Application>
  <AppVersion>15.0000</AppVersion>
  <Words>312</Words>
  <Paragraphs>46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2015-09-27T16:42:25Z</dcterms:created>
  <dc:creator>xps</dc:creator>
  <dc:description/>
  <dc:language>en-US</dc:language>
  <cp:lastModifiedBy>xps</cp:lastModifiedBy>
  <dcterms:modified xsi:type="dcterms:W3CDTF">2015-10-25T09:27:38Z</dcterms:modified>
  <cp:revision>62</cp:revision>
  <dc:subject/>
  <dc:title>Μ.Ε.Κ.  Ι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Προβολή στην οθόνη (16:9)</vt:lpwstr>
  </property>
  <property fmtid="{D5CDD505-2E9C-101B-9397-08002B2CF9AE}" pid="3" name="Slides">
    <vt:r8>6</vt:r8>
  </property>
</Properties>
</file>