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A6D2AD-13A6-4F7C-AF28-FE9AB6EA8F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4E800A-B60F-4C49-8E37-2F184055DD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87982D1-4C39-4224-85A7-667FEEC774E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E6B033-09C2-447D-8F11-A77CCB3788C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8F536C-F798-4408-A2C8-51A96D02920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26DF6C-ADF2-407D-A6A3-9DBF728B9C1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CCB3DD-3AC4-4212-9E2D-46EFC846129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52C7C6-4DCD-4E21-A2E9-0245E94964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7F2F81-4B4D-4CA6-8C98-1E668F8D087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EDD200-8F8A-460E-BB8A-E5A6E2A688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D2804E-1818-42DF-8866-21B4A4284E2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FB449C-A313-4EEE-B3A4-F730580BA6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90DEB7E-19C9-4F1A-B1CF-0B66B67698A3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376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 fontScale="93000"/>
          </a:bodyPr>
          <a:p>
            <a:pPr indent="0" algn="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Aft>
                <a:spcPts val="1800"/>
              </a:spcAft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rPr>
              <a:t>Θερμοκρασία- Σχετική &amp; Απόλυτη Θερμ.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539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Σχετική και Απόλυτη Θερμοκρασία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10 - TextBox"/>
          <p:cNvSpPr/>
          <p:nvPr/>
        </p:nvSpPr>
        <p:spPr>
          <a:xfrm>
            <a:off x="611640" y="1851840"/>
            <a:ext cx="7920360" cy="27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διεθνές σύστημα (SI) χρησιμοποιείται η κλίμακα Κέλβιν για δε τη μετατροπή των βαθμών Κελσίου σε βαθμούς Κέλβιν μπορεί να χρησιμοποιηθεί η απλή σχέση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K = °C + 273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για τη μετατροπή των βαθμών Φαρενάιτ σε βαθμούς Ρανκίν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R = ° F + 460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5 - TextBox"/>
          <p:cNvSpPr/>
          <p:nvPr/>
        </p:nvSpPr>
        <p:spPr>
          <a:xfrm>
            <a:off x="611640" y="483480"/>
            <a:ext cx="7920360" cy="11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601"/>
              </a:spcAft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Η απόλυτη θερμοκρασία μετράται σε δύο κλίμακες: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την κλίμακα Kelvin (Κέλβιν) που συμβολίζεται με το γράμμα K και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spcAft>
                <a:spcPts val="601"/>
              </a:spcAft>
              <a:buClr>
                <a:srgbClr val="000000"/>
              </a:buClr>
              <a:buFont typeface="Wingdings" charset="2"/>
              <a:buChar char=""/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την κλίμακα Rankine (Ρανκίν) που συμβολίζεται με το γράμμα R.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78" dur="indefinite" restart="never" nodeType="tmRoot">
          <p:childTnLst>
            <p:seq>
              <p:cTn id="179" dur="indefinite" nodeType="mainSeq">
                <p:childTnLst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4" dur="5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5" dur="500" fill="hold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86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nodeType="afterEffect" fill="hold" presetClass="entr" presetID="29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0" dur="5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1" dur="500" fill="hold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92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7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8" dur="500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3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4" dur="500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05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0" dur="5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1" dur="500" fill="hold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500"/>
                            </p:stCondLst>
                            <p:childTnLst>
                              <p:par>
                                <p:cTn id="213" nodeType="afterEffect" fill="hold" presetClass="entr" presetID="29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5" dur="500" fill="hold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6" dur="500" fill="hold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17" dur="5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Θερμοκρασία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218" dur="indefinite" restart="never" nodeType="tmRoot">
          <p:childTnLst>
            <p:seq>
              <p:cTn id="219" dur="indefinite" nodeType="mainSeq"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2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30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1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2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3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Θερμοκρασία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3 - TextBox"/>
          <p:cNvSpPr/>
          <p:nvPr/>
        </p:nvSpPr>
        <p:spPr>
          <a:xfrm>
            <a:off x="683640" y="771480"/>
            <a:ext cx="7920360" cy="169056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Θερμοκρασία είναι το φυσικό εκείνο μέγεθος, το οποίο χαρακτηρίζει πόσο θερμό (ζεστό) ή πόσο ψυχρό (κρύο) είναι ένα σώμα, σε σχέση με κάποιο άλλο.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6 - TextBox"/>
          <p:cNvSpPr/>
          <p:nvPr/>
        </p:nvSpPr>
        <p:spPr>
          <a:xfrm>
            <a:off x="683640" y="3107880"/>
            <a:ext cx="79203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Το αίτιο που δημιουργεί το αίσθημα του ψυχρού ή του θερμού είναι η θερμότητα, μια, δηλαδή, από τις βασικές μορφές ενέργειας, η οποία είτε προσδίδεται σε ένα σώμα, είτε αφαιρείται απ' αυτό.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Θερμοκρασία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5 - TextBox"/>
          <p:cNvSpPr/>
          <p:nvPr/>
        </p:nvSpPr>
        <p:spPr>
          <a:xfrm>
            <a:off x="611640" y="699480"/>
            <a:ext cx="79203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Αν, για παράδειγμα, έχουμε δύο σώματα το ένα από τα οποία είναι ψυχρό και το άλλο θερμό, και τα φέρουμε σε επαφή, θα διαπιστώσουμε τα εξής: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3 - TextBox"/>
          <p:cNvSpPr/>
          <p:nvPr/>
        </p:nvSpPr>
        <p:spPr>
          <a:xfrm>
            <a:off x="611640" y="1916280"/>
            <a:ext cx="7920360" cy="176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■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Λίγη ώρα αφότου τα δύο σώματα ήρθαν σε επαφή, το μεν θερμό σώμα εμφανίζεται λιγότερο θερμό, το δε ψυχρό σώμα λιγότερο ψυχρό.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■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Μετά από αρκετή ώρα, και τα δύο σώματα αποκτούν την ίδια θερμοκρασία.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Θερμόμετρα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5 - TextBox"/>
          <p:cNvSpPr/>
          <p:nvPr/>
        </p:nvSpPr>
        <p:spPr>
          <a:xfrm>
            <a:off x="611640" y="2204280"/>
            <a:ext cx="792036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λειτουργία του βασίζεται στις γνωστές ιδιότητες των σωμάτων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 algn="ctr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τη διαστολή και τη συστολή –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που εκδηλώνονται όταν αυξάνει ή όταν μειώνεται η θερμοκρασία τους αντίστοιχα.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3 - TextBox"/>
          <p:cNvSpPr/>
          <p:nvPr/>
        </p:nvSpPr>
        <p:spPr>
          <a:xfrm>
            <a:off x="611640" y="652680"/>
            <a:ext cx="7920360" cy="69948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Η θερμοκρασία μετράται με ειδικό όργανο, το οποίο ονομάζεται θερμόμετρο.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34" dur="indefinite" restart="never" nodeType="tmRoot">
          <p:childTnLst>
            <p:seq>
              <p:cTn id="35" dur="indefinite" nodeType="mainSeq">
                <p:childTnLst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4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Θερμόμετρα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6 - TextBox"/>
          <p:cNvSpPr/>
          <p:nvPr/>
        </p:nvSpPr>
        <p:spPr>
          <a:xfrm>
            <a:off x="611640" y="699480"/>
            <a:ext cx="7920360" cy="301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Μέτρηση πολύ χαμηλών θερμοκρασιών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Τα θερμόμετρα διακρίνονται σε κοινά ή υδραργυρικά και σε οινοπνεύματος.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Μέτρηση υψηλών θερμοκρασιών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8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Χρησιμοποιούνται τα ηλεκτρικά θερμόμετρα τα οποία βασίζονται, είτε στην αρχή του θερμοηλεκτρικού φαινομένου, είτε στην αρχή της μεταβολής της ηλεκτρικής αντίστασης τη θερμοκρασία.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3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Βαθμονόμηση των Θερμομέτρων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5 - TextBox"/>
          <p:cNvSpPr/>
          <p:nvPr/>
        </p:nvSpPr>
        <p:spPr>
          <a:xfrm>
            <a:off x="611640" y="699480"/>
            <a:ext cx="7920360" cy="265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βαθμονόμηση των θερμομέτρων γίνεται σε βαθμούς Celsius (Κελσίου) και συμβολίζονται ως °C,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ή σε βαθμούς Fahrenheit (Φαρενάιτ) και συμβολίζονται ως °F.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βαθμοί Κελσίου χρησιμοποιούνται στο μετρικό σύστημα, ενώ οι βαθμοί Φαρενάιτ στο αγγλικό σύστημα μονάδων.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73" dur="indefinite" restart="never" nodeType="tmRoot">
          <p:childTnLst>
            <p:seq>
              <p:cTn id="74" dur="indefinite" nodeType="mainSeq">
                <p:childTnLst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Βαθμονόμηση των Θερμομέτρων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5 - TextBox"/>
          <p:cNvSpPr/>
          <p:nvPr/>
        </p:nvSpPr>
        <p:spPr>
          <a:xfrm>
            <a:off x="611640" y="699480"/>
            <a:ext cx="7920360" cy="344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Πως γίνετε η βαθμονόμηση του θερμομέτρου του Κελσίου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;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Στο θερμόμετρο του Κελσίου,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το μηδέν της κλίμακας (0 °C), αντιστοιχεί στη θερμοκρασία πήξης του αποσταγμένου νερ</a:t>
            </a:r>
            <a:r>
              <a:rPr b="0" lang="el-GR" sz="2000" spc="-1" strike="noStrike">
                <a:solidFill>
                  <a:srgbClr val="00b050"/>
                </a:solidFill>
                <a:latin typeface="Arial"/>
              </a:rPr>
              <a:t>ού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ενώ το σημείο των </a:t>
            </a:r>
            <a:r>
              <a:rPr b="0" lang="el-GR" sz="2000" spc="-1" strike="noStrike">
                <a:solidFill>
                  <a:srgbClr val="0070c0"/>
                </a:solidFill>
                <a:latin typeface="Arial"/>
              </a:rPr>
              <a:t>100 °C αντιστοιχεί στο σημείο βρασμού του αποσταγμένου νερού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, πάντα υπό συνθήκες ατμοσφαιρικής πίεσης.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Το διάστημα μεταξύ των δύο αυτών σημείων υποδιαιρείται σε 100 ίσα μέρη, τα οποία ονομάζονται βαθμοί Κελσίου.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93" dur="indefinite" restart="never" nodeType="tmRoot">
          <p:childTnLst>
            <p:seq>
              <p:cTn id="94" dur="indefinite" nodeType="mainSeq">
                <p:childTnLst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9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0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05" dur="500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0" dur="500" fill="hold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1" dur="500" fill="hold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Βαθμονόμηση των Θερμομέτρων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5 - TextBox"/>
          <p:cNvSpPr/>
          <p:nvPr/>
        </p:nvSpPr>
        <p:spPr>
          <a:xfrm>
            <a:off x="611640" y="699480"/>
            <a:ext cx="7920360" cy="385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Για το θερμόμετρο Φαρενάιτ, οι αντίστοιχοι βαθμοί είναι </a:t>
            </a:r>
            <a:r>
              <a:rPr b="0" lang="el-GR" sz="2000" spc="-1" strike="noStrike">
                <a:solidFill>
                  <a:srgbClr val="ff0000"/>
                </a:solidFill>
                <a:latin typeface="Arial"/>
              </a:rPr>
              <a:t>32 °F για το σημείο πήξης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και </a:t>
            </a:r>
            <a:r>
              <a:rPr b="0" lang="el-GR" sz="2000" spc="-1" strike="noStrike">
                <a:solidFill>
                  <a:srgbClr val="0070c0"/>
                </a:solidFill>
                <a:latin typeface="Arial"/>
              </a:rPr>
              <a:t>212 °F για το σημείο βρασμού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Στην κλίμακα Φαρενάιτ, το διάστημα μεταξύ των δύο αυτών σημείων υποδιαιρείται σε 180 ίσα μέρη, τα οποία ονομάζονται βαθμοί Φαρενάιτ.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σχέσεις που συνδέουν τις δύο αυτές βασικές κλίμακες μέτρησης της θερμοκρασίας, είναι: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001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°F = (9/5) · °C + 32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001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ή διαφορετικά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001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°C = (5/9) · (°F - 32)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12" dur="indefinite" restart="never" nodeType="tmRoot">
          <p:childTnLst>
            <p:seq>
              <p:cTn id="113" dur="indefinite" nodeType="mainSeq">
                <p:childTnLst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9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4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5" dur="500" fill="hold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0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1" dur="500" fill="hold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6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500" fill="hold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38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4" dur="500" fill="hold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9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0" dur="500" fill="hold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51" dur="5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Σχετική και Απόλυτη Θερμοκρασία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10 - TextBox"/>
          <p:cNvSpPr/>
          <p:nvPr/>
        </p:nvSpPr>
        <p:spPr>
          <a:xfrm>
            <a:off x="611640" y="206784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Η σχετική θερμοκρασία συμβολίζεται με το γράμμα 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5 - TextBox"/>
          <p:cNvSpPr/>
          <p:nvPr/>
        </p:nvSpPr>
        <p:spPr>
          <a:xfrm>
            <a:off x="611640" y="652680"/>
            <a:ext cx="7920360" cy="130932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Κάθε θερμοκρασία, η οποία μετράται από το μηδέν της κλίμακας Κελσίου ή της κλίμακας Φαρενάιτ, ονομάζεται 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σχετική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, και μπορεί να είναι είτε θετική, (αν είναι πάνω από το μηδέν), είτε αρνητική, (αν είναι κάτω από αυτό).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6 - TextBox"/>
          <p:cNvSpPr/>
          <p:nvPr/>
        </p:nvSpPr>
        <p:spPr>
          <a:xfrm>
            <a:off x="611640" y="397188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i="1" lang="el-GR" sz="2000" spc="-1" strike="noStrike">
                <a:solidFill>
                  <a:srgbClr val="000000"/>
                </a:solidFill>
                <a:latin typeface="Arial"/>
              </a:rPr>
              <a:t>Η απόλυτη θερμοκρασία συμβολίζεται με το γράμμα T.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7 - TextBox"/>
          <p:cNvSpPr/>
          <p:nvPr/>
        </p:nvSpPr>
        <p:spPr>
          <a:xfrm>
            <a:off x="611640" y="3035880"/>
            <a:ext cx="7920360" cy="699480"/>
          </a:xfrm>
          <a:prstGeom prst="rect">
            <a:avLst/>
          </a:prstGeom>
          <a:solidFill>
            <a:srgbClr val="ffffff"/>
          </a:solidFill>
          <a:ln>
            <a:solidFill>
              <a:srgbClr val="10cf9b"/>
            </a:solidFill>
            <a:rou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Κάθε θερμοκρασία που μετράται με αρχή το απόλυτο μηδέν, ονομάζεται 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απόλυτη θερμοκρασία 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και έχει πάντοτε θετικές τιμές.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52" dur="indefinite" restart="never" nodeType="tmRoot">
          <p:childTnLst>
            <p:seq>
              <p:cTn id="153" dur="indefinite" nodeType="mainSeq">
                <p:childTnLst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6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7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460</TotalTime>
  <Application>LibreOffice/7.4.7.2$Linux_X86_64 LibreOffice_project/40$Build-2</Application>
  <AppVersion>15.0000</AppVersion>
  <Words>655</Words>
  <Paragraphs>74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2015-10-19T17:39:09Z</dcterms:modified>
  <cp:revision>69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11</vt:r8>
  </property>
</Properties>
</file>