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jpeg" ContentType="image/jpe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2.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19.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51435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0C1F79AC-FFDC-4929-8489-3E751A2575A9}"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9" name="PlaceHolder 2"/>
          <p:cNvSpPr>
            <a:spLocks noGrp="1"/>
          </p:cNvSpPr>
          <p:nvPr>
            <p:ph/>
          </p:nvPr>
        </p:nvSpPr>
        <p:spPr>
          <a:xfrm>
            <a:off x="457200" y="55548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30" name="PlaceHolder 3"/>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E22FEA0A-37F6-45E4-B88A-4AF947E650D2}"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2"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33"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34"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35" name="PlaceHolder 5"/>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7D995084-8BC3-4CEF-837A-6605C81313CE}"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7" name="PlaceHolder 2"/>
          <p:cNvSpPr>
            <a:spLocks noGrp="1"/>
          </p:cNvSpPr>
          <p:nvPr>
            <p:ph/>
          </p:nvPr>
        </p:nvSpPr>
        <p:spPr>
          <a:xfrm>
            <a:off x="45720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38" name="PlaceHolder 3"/>
          <p:cNvSpPr>
            <a:spLocks noGrp="1"/>
          </p:cNvSpPr>
          <p:nvPr>
            <p:ph/>
          </p:nvPr>
        </p:nvSpPr>
        <p:spPr>
          <a:xfrm>
            <a:off x="323964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39" name="PlaceHolder 4"/>
          <p:cNvSpPr>
            <a:spLocks noGrp="1"/>
          </p:cNvSpPr>
          <p:nvPr>
            <p:ph/>
          </p:nvPr>
        </p:nvSpPr>
        <p:spPr>
          <a:xfrm>
            <a:off x="602208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40" name="PlaceHolder 5"/>
          <p:cNvSpPr>
            <a:spLocks noGrp="1"/>
          </p:cNvSpPr>
          <p:nvPr>
            <p:ph/>
          </p:nvPr>
        </p:nvSpPr>
        <p:spPr>
          <a:xfrm>
            <a:off x="45720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41" name="PlaceHolder 6"/>
          <p:cNvSpPr>
            <a:spLocks noGrp="1"/>
          </p:cNvSpPr>
          <p:nvPr>
            <p:ph/>
          </p:nvPr>
        </p:nvSpPr>
        <p:spPr>
          <a:xfrm>
            <a:off x="323964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42" name="PlaceHolder 7"/>
          <p:cNvSpPr>
            <a:spLocks noGrp="1"/>
          </p:cNvSpPr>
          <p:nvPr>
            <p:ph/>
          </p:nvPr>
        </p:nvSpPr>
        <p:spPr>
          <a:xfrm>
            <a:off x="602208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304755FC-89BD-43CF-8EF2-974C907D0AB9}"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49" name="PlaceHolder 2"/>
          <p:cNvSpPr>
            <a:spLocks noGrp="1"/>
          </p:cNvSpPr>
          <p:nvPr>
            <p:ph type="subTitle"/>
          </p:nvPr>
        </p:nvSpPr>
        <p:spPr>
          <a:xfrm>
            <a:off x="457200" y="555480"/>
            <a:ext cx="8229240" cy="418752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1" name="PlaceHolder 2"/>
          <p:cNvSpPr>
            <a:spLocks noGrp="1"/>
          </p:cNvSpPr>
          <p:nvPr>
            <p:ph/>
          </p:nvPr>
        </p:nvSpPr>
        <p:spPr>
          <a:xfrm>
            <a:off x="457200" y="555480"/>
            <a:ext cx="822924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3"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54"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0520"/>
            <a:ext cx="8229240" cy="16682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8"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59"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60"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8" name="PlaceHolder 2"/>
          <p:cNvSpPr>
            <a:spLocks noGrp="1"/>
          </p:cNvSpPr>
          <p:nvPr>
            <p:ph type="subTitle"/>
          </p:nvPr>
        </p:nvSpPr>
        <p:spPr>
          <a:xfrm>
            <a:off x="457200" y="555480"/>
            <a:ext cx="8229240" cy="418752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199082C-5723-4336-A406-1B82A9892F7D}"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62"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63"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64" name="PlaceHolder 4"/>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66"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67"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68" name="PlaceHolder 4"/>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0" name="PlaceHolder 2"/>
          <p:cNvSpPr>
            <a:spLocks noGrp="1"/>
          </p:cNvSpPr>
          <p:nvPr>
            <p:ph/>
          </p:nvPr>
        </p:nvSpPr>
        <p:spPr>
          <a:xfrm>
            <a:off x="457200" y="55548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71" name="PlaceHolder 3"/>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3"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74"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75"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76" name="PlaceHolder 5"/>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8" name="PlaceHolder 2"/>
          <p:cNvSpPr>
            <a:spLocks noGrp="1"/>
          </p:cNvSpPr>
          <p:nvPr>
            <p:ph/>
          </p:nvPr>
        </p:nvSpPr>
        <p:spPr>
          <a:xfrm>
            <a:off x="45720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79" name="PlaceHolder 3"/>
          <p:cNvSpPr>
            <a:spLocks noGrp="1"/>
          </p:cNvSpPr>
          <p:nvPr>
            <p:ph/>
          </p:nvPr>
        </p:nvSpPr>
        <p:spPr>
          <a:xfrm>
            <a:off x="323964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80" name="PlaceHolder 4"/>
          <p:cNvSpPr>
            <a:spLocks noGrp="1"/>
          </p:cNvSpPr>
          <p:nvPr>
            <p:ph/>
          </p:nvPr>
        </p:nvSpPr>
        <p:spPr>
          <a:xfrm>
            <a:off x="602208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81" name="PlaceHolder 5"/>
          <p:cNvSpPr>
            <a:spLocks noGrp="1"/>
          </p:cNvSpPr>
          <p:nvPr>
            <p:ph/>
          </p:nvPr>
        </p:nvSpPr>
        <p:spPr>
          <a:xfrm>
            <a:off x="45720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82" name="PlaceHolder 6"/>
          <p:cNvSpPr>
            <a:spLocks noGrp="1"/>
          </p:cNvSpPr>
          <p:nvPr>
            <p:ph/>
          </p:nvPr>
        </p:nvSpPr>
        <p:spPr>
          <a:xfrm>
            <a:off x="323964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83" name="PlaceHolder 7"/>
          <p:cNvSpPr>
            <a:spLocks noGrp="1"/>
          </p:cNvSpPr>
          <p:nvPr>
            <p:ph/>
          </p:nvPr>
        </p:nvSpPr>
        <p:spPr>
          <a:xfrm>
            <a:off x="602208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0" name="PlaceHolder 2"/>
          <p:cNvSpPr>
            <a:spLocks noGrp="1"/>
          </p:cNvSpPr>
          <p:nvPr>
            <p:ph/>
          </p:nvPr>
        </p:nvSpPr>
        <p:spPr>
          <a:xfrm>
            <a:off x="457200" y="555480"/>
            <a:ext cx="822924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2E058760-8F05-4F9B-A9AD-484CCC666118}"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2"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13"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6089408A-2545-454E-9D7B-D3756C40B5C3}"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59341056-1964-4BE6-A891-570FB1B357B3}"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0520"/>
            <a:ext cx="8229240" cy="16682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102D5D5E-EF64-4EB1-8765-1EF1CB3008B3}"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7"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18"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19"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30BC4825-069C-4789-8ABA-FA7617B630E2}"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1"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22"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23" name="PlaceHolder 4"/>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52C29D75-46D8-4BA5-8868-CFF069E564E8}"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5"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26"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27" name="PlaceHolder 4"/>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74B0C377-1053-427C-9132-830A61E0E588}"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aa2d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0" name="6 - Ελεύθερη σχεδίαση"/>
          <p:cNvSpPr/>
          <p:nvPr/>
        </p:nvSpPr>
        <p:spPr>
          <a:xfrm>
            <a:off x="-9360" y="-5400"/>
            <a:ext cx="9162720" cy="78084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1" name="7 - Ελεύθερη σχεδίαση"/>
          <p:cNvSpPr/>
          <p:nvPr/>
        </p:nvSpPr>
        <p:spPr>
          <a:xfrm>
            <a:off x="4381560" y="-5400"/>
            <a:ext cx="4762080" cy="47844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2" name="PlaceHolder 1"/>
          <p:cNvSpPr>
            <a:spLocks noGrp="1"/>
          </p:cNvSpPr>
          <p:nvPr>
            <p:ph type="title"/>
          </p:nvPr>
        </p:nvSpPr>
        <p:spPr>
          <a:xfrm>
            <a:off x="533520" y="1028880"/>
            <a:ext cx="7851240" cy="1371240"/>
          </a:xfrm>
          <a:prstGeom prst="rect">
            <a:avLst/>
          </a:prstGeom>
          <a:noFill/>
          <a:ln w="0">
            <a:noFill/>
          </a:ln>
        </p:spPr>
        <p:txBody>
          <a:bodyPr lIns="90000" rIns="18360" tIns="0" bIns="0" anchor="b">
            <a:normAutofit fontScale="82000"/>
          </a:bodyPr>
          <a:p>
            <a:pPr indent="0" algn="r">
              <a:lnSpc>
                <a:spcPct val="100000"/>
              </a:lnSpc>
              <a:buNone/>
            </a:pPr>
            <a:r>
              <a:rPr b="1" lang="el-GR" sz="5600" spc="-1" strike="noStrike">
                <a:solidFill>
                  <a:srgbClr val="50e0ea"/>
                </a:solidFill>
                <a:latin typeface="Calibri"/>
              </a:rPr>
              <a:t>Kλικ για επεξεργασία του τίτλου</a:t>
            </a:r>
            <a:endParaRPr b="0" lang="el-GR" sz="5600" spc="-1" strike="noStrike">
              <a:solidFill>
                <a:srgbClr val="ffffff"/>
              </a:solidFill>
              <a:latin typeface="Constantia"/>
            </a:endParaRPr>
          </a:p>
        </p:txBody>
      </p:sp>
      <p:sp>
        <p:nvSpPr>
          <p:cNvPr id="3" name="PlaceHolder 2"/>
          <p:cNvSpPr>
            <a:spLocks noGrp="1"/>
          </p:cNvSpPr>
          <p:nvPr>
            <p:ph type="dt" idx="1"/>
          </p:nvPr>
        </p:nvSpPr>
        <p:spPr>
          <a:xfrm>
            <a:off x="457200" y="4767120"/>
            <a:ext cx="2133360" cy="273600"/>
          </a:xfrm>
          <a:prstGeom prst="rect">
            <a:avLst/>
          </a:prstGeom>
          <a:noFill/>
          <a:ln w="0">
            <a:noFill/>
          </a:ln>
        </p:spPr>
        <p:txBody>
          <a:bodyPr lIns="0" rIns="0" tIns="0" bIns="0" anchor="b">
            <a:noAutofit/>
          </a:bodyPr>
          <a:lstStyle>
            <a:lvl1pPr indent="0">
              <a:lnSpc>
                <a:spcPct val="100000"/>
              </a:lnSpc>
              <a:buNone/>
              <a:defRPr b="0" lang="el-GR" sz="1200" spc="-1" strike="noStrike">
                <a:solidFill>
                  <a:srgbClr val="d1eaed"/>
                </a:solidFill>
                <a:latin typeface="Constantia"/>
              </a:defRPr>
            </a:lvl1pPr>
          </a:lstStyle>
          <a:p>
            <a:pPr indent="0">
              <a:lnSpc>
                <a:spcPct val="100000"/>
              </a:lnSpc>
              <a:buNone/>
            </a:pPr>
            <a:r>
              <a:rPr b="0" lang="el-GR" sz="1200" spc="-1" strike="noStrike">
                <a:solidFill>
                  <a:srgbClr val="d1eaed"/>
                </a:solidFill>
                <a:latin typeface="Constantia"/>
              </a:rPr>
              <a:t>&lt;date/time&gt;</a:t>
            </a:r>
            <a:endParaRPr b="0" lang="en-US" sz="1200" spc="-1" strike="noStrike">
              <a:solidFill>
                <a:srgbClr val="000000"/>
              </a:solidFill>
              <a:latin typeface="Times New Roman"/>
            </a:endParaRPr>
          </a:p>
        </p:txBody>
      </p:sp>
      <p:sp>
        <p:nvSpPr>
          <p:cNvPr id="4" name="PlaceHolder 3"/>
          <p:cNvSpPr>
            <a:spLocks noGrp="1"/>
          </p:cNvSpPr>
          <p:nvPr>
            <p:ph type="ftr" idx="2"/>
          </p:nvPr>
        </p:nvSpPr>
        <p:spPr>
          <a:xfrm>
            <a:off x="2666880" y="4767120"/>
            <a:ext cx="3352320" cy="273600"/>
          </a:xfrm>
          <a:prstGeom prst="rect">
            <a:avLst/>
          </a:prstGeom>
          <a:noFill/>
          <a:ln w="0">
            <a:noFill/>
          </a:ln>
        </p:spPr>
        <p:txBody>
          <a:bodyPr lIns="0" rIns="0" tIns="0" bIns="0" anchor="b">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5" name="PlaceHolder 4"/>
          <p:cNvSpPr>
            <a:spLocks noGrp="1"/>
          </p:cNvSpPr>
          <p:nvPr>
            <p:ph type="sldNum" idx="3"/>
          </p:nvPr>
        </p:nvSpPr>
        <p:spPr>
          <a:xfrm>
            <a:off x="7924680" y="4767120"/>
            <a:ext cx="761760" cy="273600"/>
          </a:xfrm>
          <a:prstGeom prst="rect">
            <a:avLst/>
          </a:prstGeom>
          <a:noFill/>
          <a:ln w="0">
            <a:noFill/>
          </a:ln>
        </p:spPr>
        <p:txBody>
          <a:bodyPr lIns="0" rIns="0" tIns="0" bIns="0" anchor="b">
            <a:noAutofit/>
          </a:bodyPr>
          <a:lstStyle>
            <a:lvl1pPr indent="0" algn="r">
              <a:lnSpc>
                <a:spcPct val="100000"/>
              </a:lnSpc>
              <a:buNone/>
              <a:defRPr b="0" lang="el-GR" sz="1200" spc="-1" strike="noStrike">
                <a:solidFill>
                  <a:srgbClr val="d1eaed"/>
                </a:solidFill>
                <a:latin typeface="Constantia"/>
              </a:defRPr>
            </a:lvl1pPr>
          </a:lstStyle>
          <a:p>
            <a:pPr indent="0" algn="r">
              <a:lnSpc>
                <a:spcPct val="100000"/>
              </a:lnSpc>
              <a:buNone/>
            </a:pPr>
            <a:fld id="{25ADB23B-34F3-40B4-B530-7F84568F7DDA}" type="slidenum">
              <a:rPr b="0" lang="el-GR" sz="1200" spc="-1" strike="noStrike">
                <a:solidFill>
                  <a:srgbClr val="d1eaed"/>
                </a:solidFill>
                <a:latin typeface="Constantia"/>
              </a:rPr>
              <a:t>&lt;number&gt;</a:t>
            </a:fld>
            <a:endParaRPr b="0" lang="en-US" sz="1200" spc="-1" strike="noStrike">
              <a:solidFill>
                <a:srgbClr val="000000"/>
              </a:solidFill>
              <a:latin typeface="Times New Roman"/>
            </a:endParaRPr>
          </a:p>
        </p:txBody>
      </p:sp>
      <p:sp>
        <p:nvSpPr>
          <p:cNvPr id="6" name="PlaceHolder 5"/>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2600" spc="-1" strike="noStrike">
                <a:solidFill>
                  <a:srgbClr val="ffffff"/>
                </a:solidFill>
                <a:latin typeface="Arial"/>
              </a:rPr>
              <a:t>Click to edit the outline text format</a:t>
            </a:r>
            <a:endParaRPr b="0" lang="el-GR" sz="2600" spc="-1" strike="noStrike">
              <a:solidFill>
                <a:srgbClr val="ffffff"/>
              </a:solidFill>
              <a:latin typeface="Arial"/>
            </a:endParaRPr>
          </a:p>
          <a:p>
            <a:pPr lvl="1" marL="864000" indent="-324000">
              <a:spcBef>
                <a:spcPts val="1134"/>
              </a:spcBef>
              <a:buClr>
                <a:srgbClr val="000000"/>
              </a:buClr>
              <a:buSzPct val="75000"/>
              <a:buFont typeface="Symbol" charset="2"/>
              <a:buChar char=""/>
            </a:pPr>
            <a:r>
              <a:rPr b="0" lang="el-GR" sz="2100" spc="-1" strike="noStrike">
                <a:solidFill>
                  <a:srgbClr val="ffffff"/>
                </a:solidFill>
                <a:latin typeface="Arial"/>
              </a:rPr>
              <a:t>Second Outline Level</a:t>
            </a:r>
            <a:endParaRPr b="0" lang="el-GR" sz="2100" spc="-1" strike="noStrike">
              <a:solidFill>
                <a:srgbClr val="ffffff"/>
              </a:solidFill>
              <a:latin typeface="Arial"/>
            </a:endParaRPr>
          </a:p>
          <a:p>
            <a:pPr lvl="2" marL="1296000" indent="-288000">
              <a:spcBef>
                <a:spcPts val="850"/>
              </a:spcBef>
              <a:buClr>
                <a:srgbClr val="000000"/>
              </a:buClr>
              <a:buSzPct val="45000"/>
              <a:buFont typeface="Wingdings" charset="2"/>
              <a:buChar char=""/>
            </a:pPr>
            <a:r>
              <a:rPr b="0" lang="el-GR" sz="2000" spc="-1" strike="noStrike">
                <a:solidFill>
                  <a:srgbClr val="ffffff"/>
                </a:solidFill>
                <a:latin typeface="Arial"/>
              </a:rPr>
              <a:t>Third Outline Level</a:t>
            </a:r>
            <a:endParaRPr b="0" lang="el-GR" sz="2000" spc="-1" strike="noStrike">
              <a:solidFill>
                <a:srgbClr val="ffffff"/>
              </a:solidFill>
              <a:latin typeface="Arial"/>
            </a:endParaRPr>
          </a:p>
          <a:p>
            <a:pPr lvl="3" marL="1728000" indent="-216000">
              <a:spcBef>
                <a:spcPts val="567"/>
              </a:spcBef>
              <a:buClr>
                <a:srgbClr val="000000"/>
              </a:buClr>
              <a:buSzPct val="75000"/>
              <a:buFont typeface="Symbol" charset="2"/>
              <a:buChar char=""/>
            </a:pPr>
            <a:r>
              <a:rPr b="0" lang="el-GR" sz="2000" spc="-1" strike="noStrike">
                <a:solidFill>
                  <a:srgbClr val="ffffff"/>
                </a:solidFill>
                <a:latin typeface="Arial"/>
              </a:rPr>
              <a:t>Fourth Outline Level</a:t>
            </a:r>
            <a:endParaRPr b="0" lang="el-GR" sz="2000" spc="-1" strike="noStrike">
              <a:solidFill>
                <a:srgbClr val="ffffff"/>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ffffff"/>
                </a:solidFill>
                <a:latin typeface="Arial"/>
              </a:rPr>
              <a:t>Fifth Outline Level</a:t>
            </a:r>
            <a:endParaRPr b="0" lang="el-GR" sz="2000" spc="-1" strike="noStrike">
              <a:solidFill>
                <a:srgbClr val="ffffff"/>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ffffff"/>
                </a:solidFill>
                <a:latin typeface="Arial"/>
              </a:rPr>
              <a:t>Sixth Outline Level</a:t>
            </a:r>
            <a:endParaRPr b="0" lang="el-GR" sz="2000" spc="-1" strike="noStrike">
              <a:solidFill>
                <a:srgbClr val="ffffff"/>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ffffff"/>
                </a:solidFill>
                <a:latin typeface="Arial"/>
              </a:rPr>
              <a:t>Seventh Outline Level</a:t>
            </a:r>
            <a:endParaRPr b="0" lang="el-GR"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772" sy="64772" algn="tl"/>
        </a:blipFill>
      </p:bgPr>
    </p:bg>
    <p:spTree>
      <p:nvGrpSpPr>
        <p:cNvPr id="1" name=""/>
        <p:cNvGrpSpPr/>
        <p:nvPr/>
      </p:nvGrpSpPr>
      <p:grpSpPr>
        <a:xfrm>
          <a:off x="0" y="0"/>
          <a:ext cx="0" cy="0"/>
          <a:chOff x="0" y="0"/>
          <a:chExt cx="0" cy="0"/>
        </a:xfrm>
      </p:grpSpPr>
      <p:sp>
        <p:nvSpPr>
          <p:cNvPr id="43" name="6 - Ελεύθερη σχεδίαση"/>
          <p:cNvSpPr/>
          <p:nvPr/>
        </p:nvSpPr>
        <p:spPr>
          <a:xfrm>
            <a:off x="-9360" y="-5400"/>
            <a:ext cx="9162720" cy="78084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44" name="7 - Ελεύθερη σχεδίαση"/>
          <p:cNvSpPr/>
          <p:nvPr/>
        </p:nvSpPr>
        <p:spPr>
          <a:xfrm>
            <a:off x="4381560" y="-5400"/>
            <a:ext cx="4762080" cy="47844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45" name="PlaceHolder 1"/>
          <p:cNvSpPr>
            <a:spLocks noGrp="1"/>
          </p:cNvSpPr>
          <p:nvPr>
            <p:ph type="title"/>
          </p:nvPr>
        </p:nvSpPr>
        <p:spPr>
          <a:xfrm>
            <a:off x="457200" y="-20520"/>
            <a:ext cx="8229240" cy="359640"/>
          </a:xfrm>
          <a:prstGeom prst="rect">
            <a:avLst/>
          </a:prstGeom>
          <a:noFill/>
          <a:ln w="0">
            <a:noFill/>
          </a:ln>
        </p:spPr>
        <p:txBody>
          <a:bodyPr lIns="90000" rIns="90000" tIns="45000" bIns="45000" anchor="t">
            <a:noAutofit/>
          </a:bodyPr>
          <a:p>
            <a:pPr indent="0" algn="ctr">
              <a:lnSpc>
                <a:spcPct val="100000"/>
              </a:lnSpc>
              <a:buNone/>
            </a:pPr>
            <a:r>
              <a:rPr b="0" lang="el-GR" sz="2300" spc="-1" strike="noStrike">
                <a:solidFill>
                  <a:srgbClr val="04617b"/>
                </a:solidFill>
                <a:latin typeface="Calibri"/>
              </a:rPr>
              <a:t>Ιστορική αναδρομή - Εισαγωγή</a:t>
            </a:r>
            <a:endParaRPr b="0" lang="el-GR" sz="2300" spc="-1" strike="noStrike">
              <a:solidFill>
                <a:srgbClr val="000000"/>
              </a:solidFill>
              <a:latin typeface="Constantia"/>
            </a:endParaRPr>
          </a:p>
        </p:txBody>
      </p:sp>
      <p:sp>
        <p:nvSpPr>
          <p:cNvPr id="46" name="PlaceHolder 2"/>
          <p:cNvSpPr>
            <a:spLocks noGrp="1"/>
          </p:cNvSpPr>
          <p:nvPr>
            <p:ph type="body"/>
          </p:nvPr>
        </p:nvSpPr>
        <p:spPr>
          <a:xfrm>
            <a:off x="457200" y="555480"/>
            <a:ext cx="8229240" cy="418752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l-GR" sz="2600" spc="-1" strike="noStrike">
                <a:solidFill>
                  <a:srgbClr val="000000"/>
                </a:solidFill>
                <a:latin typeface="Arial"/>
              </a:rPr>
              <a:t>Kλικ για επεξεργασία των στυλ του υποδείγματος</a:t>
            </a:r>
            <a:endParaRPr b="0" lang="el-GR" sz="2600" spc="-1" strike="noStrike">
              <a:solidFill>
                <a:srgbClr val="000000"/>
              </a:solidFill>
              <a:latin typeface="Arial"/>
            </a:endParaRPr>
          </a:p>
          <a:p>
            <a:pPr lvl="1" marL="640080" indent="-246960">
              <a:lnSpc>
                <a:spcPct val="100000"/>
              </a:lnSpc>
              <a:spcBef>
                <a:spcPts val="479"/>
              </a:spcBef>
              <a:buClr>
                <a:srgbClr val="0f6fc6"/>
              </a:buClr>
              <a:buSzPct val="85000"/>
              <a:buFont typeface="Wingdings 2" charset="2"/>
              <a:buChar char=""/>
            </a:pPr>
            <a:r>
              <a:rPr b="0" lang="el-GR" sz="2400" spc="-1" strike="noStrike">
                <a:solidFill>
                  <a:srgbClr val="000000"/>
                </a:solidFill>
                <a:latin typeface="Arial"/>
              </a:rPr>
              <a:t>Δεύτερου επιπέδου</a:t>
            </a:r>
            <a:endParaRPr b="0" lang="el-GR" sz="2400" spc="-1" strike="noStrike">
              <a:solidFill>
                <a:srgbClr val="000000"/>
              </a:solidFill>
              <a:latin typeface="Arial"/>
            </a:endParaRPr>
          </a:p>
          <a:p>
            <a:pPr lvl="2" marL="914400" indent="-246960">
              <a:lnSpc>
                <a:spcPct val="100000"/>
              </a:lnSpc>
              <a:spcBef>
                <a:spcPts val="420"/>
              </a:spcBef>
              <a:buClr>
                <a:srgbClr val="009dd9"/>
              </a:buClr>
              <a:buSzPct val="70000"/>
              <a:buFont typeface="Wingdings 2" charset="2"/>
              <a:buChar char=""/>
            </a:pPr>
            <a:r>
              <a:rPr b="0" lang="el-GR" sz="2100" spc="-1" strike="noStrike">
                <a:solidFill>
                  <a:srgbClr val="000000"/>
                </a:solidFill>
                <a:latin typeface="Arial"/>
              </a:rPr>
              <a:t>Τρίτου επιπέδου</a:t>
            </a:r>
            <a:endParaRPr b="0" lang="el-GR" sz="2100" spc="-1" strike="noStrike">
              <a:solidFill>
                <a:srgbClr val="000000"/>
              </a:solidFill>
              <a:latin typeface="Arial"/>
            </a:endParaRPr>
          </a:p>
          <a:p>
            <a:pPr lvl="3" marL="1188720" indent="-210240">
              <a:lnSpc>
                <a:spcPct val="100000"/>
              </a:lnSpc>
              <a:spcBef>
                <a:spcPts val="400"/>
              </a:spcBef>
              <a:buClr>
                <a:srgbClr val="0bd0d9"/>
              </a:buClr>
              <a:buSzPct val="65000"/>
              <a:buFont typeface="Wingdings 2" charset="2"/>
              <a:buChar char=""/>
            </a:pPr>
            <a:r>
              <a:rPr b="0" lang="el-GR" sz="2000" spc="-1" strike="noStrike">
                <a:solidFill>
                  <a:srgbClr val="000000"/>
                </a:solidFill>
                <a:latin typeface="Arial"/>
              </a:rPr>
              <a:t>Τέταρτου επιπέδου</a:t>
            </a:r>
            <a:endParaRPr b="0" lang="el-GR" sz="2000" spc="-1" strike="noStrike">
              <a:solidFill>
                <a:srgbClr val="000000"/>
              </a:solidFill>
              <a:latin typeface="Arial"/>
            </a:endParaRPr>
          </a:p>
          <a:p>
            <a:pPr lvl="4" marL="1463040" indent="-210240">
              <a:lnSpc>
                <a:spcPct val="100000"/>
              </a:lnSpc>
              <a:spcBef>
                <a:spcPts val="400"/>
              </a:spcBef>
              <a:buClr>
                <a:srgbClr val="10cf9b"/>
              </a:buClr>
              <a:buSzPct val="65000"/>
              <a:buFont typeface="Wingdings 2" charset="2"/>
              <a:buChar char=""/>
            </a:pPr>
            <a:r>
              <a:rPr b="0" lang="el-GR" sz="2000" spc="-1" strike="noStrike">
                <a:solidFill>
                  <a:srgbClr val="000000"/>
                </a:solidFill>
                <a:latin typeface="Arial"/>
              </a:rPr>
              <a:t>Πέμπτου επιπέδου</a:t>
            </a:r>
            <a:endParaRPr b="0" lang="el-GR" sz="2000" spc="-1" strike="noStrike">
              <a:solidFill>
                <a:srgbClr val="000000"/>
              </a:solidFill>
              <a:latin typeface="Arial"/>
            </a:endParaRPr>
          </a:p>
        </p:txBody>
      </p:sp>
      <p:sp>
        <p:nvSpPr>
          <p:cNvPr id="47" name="6 - TextBox"/>
          <p:cNvSpPr/>
          <p:nvPr/>
        </p:nvSpPr>
        <p:spPr>
          <a:xfrm>
            <a:off x="467640" y="4875840"/>
            <a:ext cx="8208720" cy="272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200" spc="-1" strike="noStrike">
                <a:solidFill>
                  <a:srgbClr val="000000"/>
                </a:solidFill>
                <a:latin typeface="Constantia"/>
              </a:rPr>
              <a:t>Σαλής Αναστάσιος – Μηχανολόγος 1</a:t>
            </a:r>
            <a:r>
              <a:rPr b="0" i="1" lang="el-GR" sz="1200" spc="-1" strike="noStrike" baseline="30000">
                <a:solidFill>
                  <a:srgbClr val="000000"/>
                </a:solidFill>
                <a:latin typeface="Constantia"/>
              </a:rPr>
              <a:t>ου</a:t>
            </a:r>
            <a:r>
              <a:rPr b="0" i="1" lang="el-GR" sz="1200" spc="-1" strike="noStrike">
                <a:solidFill>
                  <a:srgbClr val="000000"/>
                </a:solidFill>
                <a:latin typeface="Constantia"/>
              </a:rPr>
              <a:t> ΕΠΑ.Λ.  Δράμας</a:t>
            </a:r>
            <a:endParaRPr b="0" lang="en-US"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533520" y="339480"/>
            <a:ext cx="7851240" cy="935640"/>
          </a:xfrm>
          <a:prstGeom prst="rect">
            <a:avLst/>
          </a:prstGeom>
          <a:noFill/>
          <a:ln w="0">
            <a:noFill/>
          </a:ln>
        </p:spPr>
        <p:txBody>
          <a:bodyPr lIns="90000" rIns="18360" tIns="0" bIns="0" anchor="b">
            <a:normAutofit/>
          </a:bodyPr>
          <a:p>
            <a:pPr indent="0" algn="ctr">
              <a:lnSpc>
                <a:spcPct val="100000"/>
              </a:lnSpc>
              <a:buNone/>
            </a:pPr>
            <a:r>
              <a:rPr b="1" lang="el-GR" sz="5600" spc="-1" strike="noStrike">
                <a:solidFill>
                  <a:srgbClr val="50e0ea"/>
                </a:solidFill>
                <a:latin typeface="Calibri"/>
              </a:rPr>
              <a:t>Μ.Ε.Κ.  Ι</a:t>
            </a:r>
            <a:endParaRPr b="0" lang="el-GR" sz="5600" spc="-1" strike="noStrike">
              <a:solidFill>
                <a:srgbClr val="ffffff"/>
              </a:solidFill>
              <a:latin typeface="Constantia"/>
            </a:endParaRPr>
          </a:p>
        </p:txBody>
      </p:sp>
      <p:sp>
        <p:nvSpPr>
          <p:cNvPr id="85" name="PlaceHolder 2"/>
          <p:cNvSpPr>
            <a:spLocks noGrp="1"/>
          </p:cNvSpPr>
          <p:nvPr>
            <p:ph type="subTitle"/>
          </p:nvPr>
        </p:nvSpPr>
        <p:spPr>
          <a:xfrm>
            <a:off x="533520" y="1131480"/>
            <a:ext cx="7854480" cy="2376000"/>
          </a:xfrm>
          <a:prstGeom prst="rect">
            <a:avLst/>
          </a:prstGeom>
          <a:noFill/>
          <a:ln w="0">
            <a:noFill/>
          </a:ln>
        </p:spPr>
        <p:txBody>
          <a:bodyPr lIns="0" rIns="18360" tIns="45000" bIns="45000" anchor="t">
            <a:normAutofit/>
          </a:bodyPr>
          <a:p>
            <a:pPr indent="0" algn="r">
              <a:lnSpc>
                <a:spcPct val="150000"/>
              </a:lnSpc>
              <a:buNone/>
              <a:tabLst>
                <a:tab algn="l" pos="0"/>
              </a:tabLst>
            </a:pPr>
            <a:r>
              <a:rPr b="0" lang="el-GR" sz="4000" spc="-1" strike="noStrike">
                <a:solidFill>
                  <a:srgbClr val="ffffff"/>
                </a:solidFill>
                <a:latin typeface="Arial"/>
              </a:rPr>
              <a:t>Κεφάλαιο  </a:t>
            </a:r>
            <a:r>
              <a:rPr b="0" lang="en-US" sz="4000" spc="-1" strike="noStrike">
                <a:solidFill>
                  <a:srgbClr val="ffffff"/>
                </a:solidFill>
                <a:latin typeface="Arial"/>
              </a:rPr>
              <a:t>2</a:t>
            </a:r>
            <a:endParaRPr b="0" lang="en-US" sz="4000" spc="-1" strike="noStrike">
              <a:solidFill>
                <a:srgbClr val="000000"/>
              </a:solidFill>
              <a:latin typeface="Arial"/>
            </a:endParaRPr>
          </a:p>
          <a:p>
            <a:pPr indent="0" algn="ctr">
              <a:lnSpc>
                <a:spcPct val="100000"/>
              </a:lnSpc>
              <a:spcAft>
                <a:spcPts val="1800"/>
              </a:spcAft>
              <a:buNone/>
              <a:tabLst>
                <a:tab algn="l" pos="0"/>
              </a:tabLst>
            </a:pPr>
            <a:r>
              <a:rPr b="1" lang="el-GR" sz="3200" spc="-1" strike="noStrike">
                <a:solidFill>
                  <a:schemeClr val="accent5">
                    <a:lumMod val="20000"/>
                    <a:lumOff val="80000"/>
                  </a:schemeClr>
                </a:solidFill>
                <a:latin typeface="Arial"/>
              </a:rPr>
              <a:t>Έργο – Ενέργεια - Ισχύς</a:t>
            </a:r>
            <a:endParaRPr b="0" lang="en-US" sz="3200" spc="-1" strike="noStrike">
              <a:solidFill>
                <a:srgbClr val="000000"/>
              </a:solidFill>
              <a:latin typeface="Arial"/>
            </a:endParaRPr>
          </a:p>
          <a:p>
            <a:pPr indent="0" algn="ctr">
              <a:lnSpc>
                <a:spcPct val="100000"/>
              </a:lnSpc>
              <a:buNone/>
              <a:tabLst>
                <a:tab algn="l" pos="0"/>
              </a:tabLst>
            </a:pPr>
            <a:r>
              <a:rPr b="1" lang="el-GR" sz="3200" spc="-1" strike="noStrike">
                <a:solidFill>
                  <a:srgbClr val="ffffff"/>
                </a:solidFill>
                <a:latin typeface="Arial"/>
              </a:rPr>
              <a:t>Φυσικές έννοιες &amp; Κινητήριες Μηχανές</a:t>
            </a:r>
            <a:endParaRPr b="0" lang="en-US" sz="3200" spc="-1" strike="noStrike">
              <a:solidFill>
                <a:srgbClr val="000000"/>
              </a:solidFill>
              <a:latin typeface="Arial"/>
            </a:endParaRPr>
          </a:p>
        </p:txBody>
      </p:sp>
      <p:sp>
        <p:nvSpPr>
          <p:cNvPr id="86" name="3 - TextBox"/>
          <p:cNvSpPr/>
          <p:nvPr/>
        </p:nvSpPr>
        <p:spPr>
          <a:xfrm>
            <a:off x="611640" y="3579840"/>
            <a:ext cx="7920360" cy="1247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400" spc="-1" strike="noStrike">
                <a:solidFill>
                  <a:srgbClr val="ffffff"/>
                </a:solidFill>
                <a:latin typeface="Constantia"/>
              </a:rPr>
              <a:t>ΣΑΛΗΣ  ΑΝΑΣΤΑΣΙΟΣ</a:t>
            </a:r>
            <a:endParaRPr b="0" lang="en-US" sz="2400" spc="-1" strike="noStrike">
              <a:solidFill>
                <a:srgbClr val="000000"/>
              </a:solidFill>
              <a:latin typeface="Arial"/>
            </a:endParaRPr>
          </a:p>
          <a:p>
            <a:pPr algn="ctr">
              <a:lnSpc>
                <a:spcPct val="100000"/>
              </a:lnSpc>
            </a:pPr>
            <a:r>
              <a:rPr b="1" lang="en-US" sz="1800" spc="-1" strike="noStrike">
                <a:solidFill>
                  <a:srgbClr val="f2f2f2"/>
                </a:solidFill>
                <a:latin typeface="Constantia"/>
              </a:rPr>
              <a:t>MSc in Management and Information Systems</a:t>
            </a:r>
            <a:endParaRPr b="0" lang="en-US" sz="1800" spc="-1" strike="noStrike">
              <a:solidFill>
                <a:srgbClr val="000000"/>
              </a:solidFill>
              <a:latin typeface="Arial"/>
            </a:endParaRPr>
          </a:p>
          <a:p>
            <a:pPr algn="ctr">
              <a:lnSpc>
                <a:spcPct val="100000"/>
              </a:lnSpc>
            </a:pPr>
            <a:r>
              <a:rPr b="0" lang="el-GR" sz="1800" spc="-1" strike="noStrike">
                <a:solidFill>
                  <a:srgbClr val="ffffff"/>
                </a:solidFill>
                <a:latin typeface="Constantia"/>
              </a:rPr>
              <a:t>Μηχανολόγος</a:t>
            </a:r>
            <a:endParaRPr b="0" lang="en-US" sz="1800" spc="-1" strike="noStrike">
              <a:solidFill>
                <a:srgbClr val="000000"/>
              </a:solidFill>
              <a:latin typeface="Arial"/>
            </a:endParaRPr>
          </a:p>
          <a:p>
            <a:pPr algn="ctr">
              <a:lnSpc>
                <a:spcPct val="100000"/>
              </a:lnSpc>
            </a:pPr>
            <a:r>
              <a:rPr b="0" lang="el-GR" sz="1600" spc="-1" strike="noStrike">
                <a:solidFill>
                  <a:srgbClr val="ffffff"/>
                </a:solidFill>
                <a:latin typeface="Constantia"/>
              </a:rPr>
              <a:t>Εκπαιδευτικός  1</a:t>
            </a:r>
            <a:r>
              <a:rPr b="0" lang="el-GR" sz="1600" spc="-1" strike="noStrike" baseline="30000">
                <a:solidFill>
                  <a:srgbClr val="ffffff"/>
                </a:solidFill>
                <a:latin typeface="Constantia"/>
              </a:rPr>
              <a:t>ου</a:t>
            </a:r>
            <a:r>
              <a:rPr b="0" lang="el-GR" sz="1600" spc="-1" strike="noStrike">
                <a:solidFill>
                  <a:srgbClr val="ffffff"/>
                </a:solidFill>
                <a:latin typeface="Constantia"/>
              </a:rPr>
              <a:t>  ΕΠΑ.Λ.  Δράμας</a:t>
            </a:r>
            <a:endParaRPr b="0" lang="en-US" sz="1600" spc="-1" strike="noStrike">
              <a:solidFill>
                <a:srgbClr val="000000"/>
              </a:solidFill>
              <a:latin typeface="Arial"/>
            </a:endParaRPr>
          </a:p>
        </p:txBody>
      </p:sp>
    </p:spTree>
  </p:cSld>
  <p:transition>
    <p:pull dir="rd"/>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Ενέργεια</a:t>
            </a:r>
            <a:endParaRPr b="0" lang="en-US" sz="2300" spc="-1" strike="noStrike">
              <a:solidFill>
                <a:srgbClr val="000000"/>
              </a:solidFill>
              <a:latin typeface="Arial"/>
            </a:endParaRPr>
          </a:p>
        </p:txBody>
      </p:sp>
      <p:sp>
        <p:nvSpPr>
          <p:cNvPr id="117" name="10 - TextBox"/>
          <p:cNvSpPr/>
          <p:nvPr/>
        </p:nvSpPr>
        <p:spPr>
          <a:xfrm>
            <a:off x="611640" y="627480"/>
            <a:ext cx="7920360" cy="699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000" spc="-1" strike="noStrike">
                <a:solidFill>
                  <a:srgbClr val="000000"/>
                </a:solidFill>
                <a:latin typeface="Arial"/>
              </a:rPr>
              <a:t>Στη φύση, η ενέργεια εμφανίζεται με διάφορες μορφές, οι βασικότερες από τις οποίες είναι:</a:t>
            </a:r>
            <a:endParaRPr b="0" lang="en-US" sz="2000" spc="-1" strike="noStrike">
              <a:solidFill>
                <a:srgbClr val="000000"/>
              </a:solidFill>
              <a:latin typeface="Arial"/>
            </a:endParaRPr>
          </a:p>
        </p:txBody>
      </p:sp>
      <p:sp>
        <p:nvSpPr>
          <p:cNvPr id="118" name="5 - TextBox"/>
          <p:cNvSpPr/>
          <p:nvPr/>
        </p:nvSpPr>
        <p:spPr>
          <a:xfrm>
            <a:off x="1547640" y="1779840"/>
            <a:ext cx="5976360" cy="2223360"/>
          </a:xfrm>
          <a:prstGeom prst="rect">
            <a:avLst/>
          </a:prstGeom>
          <a:noFill/>
          <a:ln w="0">
            <a:noFill/>
          </a:ln>
        </p:spPr>
        <p:style>
          <a:lnRef idx="0"/>
          <a:fillRef idx="0"/>
          <a:effectRef idx="0"/>
          <a:fontRef idx="minor"/>
        </p:style>
        <p:txBody>
          <a:bodyPr lIns="90000" rIns="90000" tIns="45000" bIns="45000" anchor="t">
            <a:spAutoFit/>
          </a:bodyPr>
          <a:p>
            <a:pPr indent="-216000">
              <a:lnSpc>
                <a:spcPct val="100000"/>
              </a:lnSpc>
              <a:spcAft>
                <a:spcPts val="1199"/>
              </a:spcAft>
              <a:buClr>
                <a:srgbClr val="000000"/>
              </a:buClr>
              <a:buFont typeface="Wingdings" charset="2"/>
              <a:buChar char=""/>
            </a:pPr>
            <a:r>
              <a:rPr b="0" lang="el-GR" sz="2000" spc="-1" strike="noStrike">
                <a:solidFill>
                  <a:srgbClr val="000000"/>
                </a:solidFill>
                <a:latin typeface="Arial"/>
              </a:rPr>
              <a:t>  </a:t>
            </a:r>
            <a:r>
              <a:rPr b="0" lang="el-GR" sz="2000" spc="-1" strike="noStrike">
                <a:solidFill>
                  <a:srgbClr val="000000"/>
                </a:solidFill>
                <a:latin typeface="Arial"/>
              </a:rPr>
              <a:t>Η κινητική ενέργεια</a:t>
            </a:r>
            <a:endParaRPr b="0" lang="en-US" sz="2000" spc="-1" strike="noStrike">
              <a:solidFill>
                <a:srgbClr val="000000"/>
              </a:solidFill>
              <a:latin typeface="Arial"/>
            </a:endParaRPr>
          </a:p>
          <a:p>
            <a:pPr indent="-216000">
              <a:lnSpc>
                <a:spcPct val="100000"/>
              </a:lnSpc>
              <a:spcAft>
                <a:spcPts val="1199"/>
              </a:spcAft>
              <a:buClr>
                <a:srgbClr val="000000"/>
              </a:buClr>
              <a:buFont typeface="Wingdings" charset="2"/>
              <a:buChar char=""/>
            </a:pPr>
            <a:r>
              <a:rPr b="0" lang="el-GR" sz="2000" spc="-1" strike="noStrike">
                <a:solidFill>
                  <a:srgbClr val="000000"/>
                </a:solidFill>
                <a:latin typeface="Arial"/>
              </a:rPr>
              <a:t>  </a:t>
            </a:r>
            <a:r>
              <a:rPr b="0" lang="el-GR" sz="2000" spc="-1" strike="noStrike">
                <a:solidFill>
                  <a:srgbClr val="000000"/>
                </a:solidFill>
                <a:latin typeface="Arial"/>
              </a:rPr>
              <a:t>Η δυναμική ενέργεια</a:t>
            </a:r>
            <a:endParaRPr b="0" lang="en-US" sz="2000" spc="-1" strike="noStrike">
              <a:solidFill>
                <a:srgbClr val="000000"/>
              </a:solidFill>
              <a:latin typeface="Arial"/>
            </a:endParaRPr>
          </a:p>
          <a:p>
            <a:pPr indent="-216000">
              <a:lnSpc>
                <a:spcPct val="100000"/>
              </a:lnSpc>
              <a:spcAft>
                <a:spcPts val="1199"/>
              </a:spcAft>
              <a:buClr>
                <a:srgbClr val="000000"/>
              </a:buClr>
              <a:buFont typeface="Wingdings" charset="2"/>
              <a:buChar char=""/>
            </a:pPr>
            <a:r>
              <a:rPr b="0" lang="el-GR" sz="2000" spc="-1" strike="noStrike">
                <a:solidFill>
                  <a:srgbClr val="000000"/>
                </a:solidFill>
                <a:latin typeface="Arial"/>
              </a:rPr>
              <a:t>  </a:t>
            </a:r>
            <a:r>
              <a:rPr b="0" lang="el-GR" sz="2000" spc="-1" strike="noStrike">
                <a:solidFill>
                  <a:srgbClr val="000000"/>
                </a:solidFill>
                <a:latin typeface="Arial"/>
              </a:rPr>
              <a:t>Η εσωτερική ενέργεια</a:t>
            </a:r>
            <a:endParaRPr b="0" lang="en-US" sz="2000" spc="-1" strike="noStrike">
              <a:solidFill>
                <a:srgbClr val="000000"/>
              </a:solidFill>
              <a:latin typeface="Arial"/>
            </a:endParaRPr>
          </a:p>
          <a:p>
            <a:pPr indent="-216000">
              <a:lnSpc>
                <a:spcPct val="100000"/>
              </a:lnSpc>
              <a:spcAft>
                <a:spcPts val="1199"/>
              </a:spcAft>
              <a:buClr>
                <a:srgbClr val="000000"/>
              </a:buClr>
              <a:buFont typeface="Wingdings" charset="2"/>
              <a:buChar char=""/>
            </a:pPr>
            <a:r>
              <a:rPr b="0" lang="el-GR" sz="2000" spc="-1" strike="noStrike">
                <a:solidFill>
                  <a:srgbClr val="000000"/>
                </a:solidFill>
                <a:latin typeface="Arial"/>
              </a:rPr>
              <a:t>  </a:t>
            </a:r>
            <a:r>
              <a:rPr b="0" lang="el-GR" sz="2000" spc="-1" strike="noStrike">
                <a:solidFill>
                  <a:srgbClr val="000000"/>
                </a:solidFill>
                <a:latin typeface="Arial"/>
              </a:rPr>
              <a:t>Η χημική ενέργεια</a:t>
            </a:r>
            <a:endParaRPr b="0" lang="en-US" sz="2000" spc="-1" strike="noStrike">
              <a:solidFill>
                <a:srgbClr val="000000"/>
              </a:solidFill>
              <a:latin typeface="Arial"/>
            </a:endParaRPr>
          </a:p>
          <a:p>
            <a:pPr indent="-216000">
              <a:lnSpc>
                <a:spcPct val="100000"/>
              </a:lnSpc>
              <a:spcAft>
                <a:spcPts val="1199"/>
              </a:spcAft>
              <a:buClr>
                <a:srgbClr val="000000"/>
              </a:buClr>
              <a:buFont typeface="Wingdings" charset="2"/>
              <a:buChar char=""/>
            </a:pPr>
            <a:r>
              <a:rPr b="0" lang="el-GR" sz="2000" spc="-1" strike="noStrike">
                <a:solidFill>
                  <a:srgbClr val="000000"/>
                </a:solidFill>
                <a:latin typeface="Arial"/>
              </a:rPr>
              <a:t>  </a:t>
            </a:r>
            <a:r>
              <a:rPr b="0" lang="el-GR" sz="2000" spc="-1" strike="noStrike">
                <a:solidFill>
                  <a:srgbClr val="000000"/>
                </a:solidFill>
                <a:latin typeface="Arial"/>
              </a:rPr>
              <a:t>Η πυρηνική ενέργεια</a:t>
            </a:r>
            <a:endParaRPr b="0" lang="en-US" sz="2000" spc="-1" strike="noStrike">
              <a:solidFill>
                <a:srgbClr val="000000"/>
              </a:solidFill>
              <a:latin typeface="Arial"/>
            </a:endParaRPr>
          </a:p>
        </p:txBody>
      </p:sp>
    </p:spTree>
  </p:cSld>
  <p:transition>
    <p:pull dir="rd"/>
  </p:transition>
  <p:timing>
    <p:tnLst>
      <p:par>
        <p:cTn id="128" dur="indefinite" restart="never" nodeType="tmRoot">
          <p:childTnLst>
            <p:seq>
              <p:cTn id="129" dur="indefinite" nodeType="mainSeq">
                <p:childTnLst>
                  <p:par>
                    <p:cTn id="130" fill="hold">
                      <p:stCondLst>
                        <p:cond delay="indefinite"/>
                      </p:stCondLst>
                      <p:childTnLst>
                        <p:par>
                          <p:cTn id="131" fill="hold">
                            <p:stCondLst>
                              <p:cond delay="0"/>
                            </p:stCondLst>
                            <p:childTnLst>
                              <p:par>
                                <p:cTn id="132" nodeType="clickEffect" fill="hold" presetClass="entr" presetID="2" presetSubtype="4">
                                  <p:stCondLst>
                                    <p:cond delay="0"/>
                                  </p:stCondLst>
                                  <p:childTnLst>
                                    <p:set>
                                      <p:cBhvr>
                                        <p:cTn id="133" dur="1" fill="hold">
                                          <p:stCondLst>
                                            <p:cond delay="0"/>
                                          </p:stCondLst>
                                        </p:cTn>
                                        <p:tgtEl>
                                          <p:spTgt spid="117"/>
                                        </p:tgtEl>
                                        <p:attrNameLst>
                                          <p:attrName>style.visibility</p:attrName>
                                        </p:attrNameLst>
                                      </p:cBhvr>
                                      <p:to>
                                        <p:strVal val="visible"/>
                                      </p:to>
                                    </p:set>
                                    <p:anim calcmode="lin" valueType="num">
                                      <p:cBhvr additive="repl">
                                        <p:cTn id="134" dur="500" fill="hold"/>
                                        <p:tgtEl>
                                          <p:spTgt spid="117"/>
                                        </p:tgtEl>
                                        <p:attrNameLst>
                                          <p:attrName>ppt_x</p:attrName>
                                        </p:attrNameLst>
                                      </p:cBhvr>
                                      <p:tavLst>
                                        <p:tav tm="0">
                                          <p:val>
                                            <p:strVal val="#ppt_x"/>
                                          </p:val>
                                        </p:tav>
                                        <p:tav tm="100000">
                                          <p:val>
                                            <p:strVal val="#ppt_x"/>
                                          </p:val>
                                        </p:tav>
                                      </p:tavLst>
                                    </p:anim>
                                    <p:anim calcmode="lin" valueType="num">
                                      <p:cBhvr additive="repl">
                                        <p:cTn id="135"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nodeType="clickEffect" fill="hold" presetClass="entr" presetID="2" presetSubtype="2">
                                  <p:stCondLst>
                                    <p:cond delay="0"/>
                                  </p:stCondLst>
                                  <p:childTnLst>
                                    <p:set>
                                      <p:cBhvr>
                                        <p:cTn id="139" dur="1" fill="hold">
                                          <p:stCondLst>
                                            <p:cond delay="0"/>
                                          </p:stCondLst>
                                        </p:cTn>
                                        <p:tgtEl>
                                          <p:spTgt spid="118">
                                            <p:txEl>
                                              <p:pRg st="0" end="0"/>
                                            </p:txEl>
                                          </p:spTgt>
                                        </p:tgtEl>
                                        <p:attrNameLst>
                                          <p:attrName>style.visibility</p:attrName>
                                        </p:attrNameLst>
                                      </p:cBhvr>
                                      <p:to>
                                        <p:strVal val="visible"/>
                                      </p:to>
                                    </p:set>
                                    <p:anim calcmode="lin" valueType="num">
                                      <p:cBhvr additive="repl">
                                        <p:cTn id="140" dur="500" fill="hold"/>
                                        <p:tgtEl>
                                          <p:spTgt spid="118">
                                            <p:txEl>
                                              <p:pRg st="0" end="0"/>
                                            </p:txEl>
                                          </p:spTgt>
                                        </p:tgtEl>
                                        <p:attrNameLst>
                                          <p:attrName>ppt_x</p:attrName>
                                        </p:attrNameLst>
                                      </p:cBhvr>
                                      <p:tavLst>
                                        <p:tav tm="0">
                                          <p:val>
                                            <p:strVal val="1+#ppt_w/2"/>
                                          </p:val>
                                        </p:tav>
                                        <p:tav tm="100000">
                                          <p:val>
                                            <p:strVal val="#ppt_x"/>
                                          </p:val>
                                        </p:tav>
                                      </p:tavLst>
                                    </p:anim>
                                    <p:anim calcmode="lin" valueType="num">
                                      <p:cBhvr additive="repl">
                                        <p:cTn id="141" dur="500" fill="hold"/>
                                        <p:tgtEl>
                                          <p:spTgt spid="1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nodeType="clickEffect" fill="hold" presetClass="entr" presetID="2" presetSubtype="2">
                                  <p:stCondLst>
                                    <p:cond delay="0"/>
                                  </p:stCondLst>
                                  <p:childTnLst>
                                    <p:set>
                                      <p:cBhvr>
                                        <p:cTn id="145" dur="1" fill="hold">
                                          <p:stCondLst>
                                            <p:cond delay="0"/>
                                          </p:stCondLst>
                                        </p:cTn>
                                        <p:tgtEl>
                                          <p:spTgt spid="118">
                                            <p:txEl>
                                              <p:pRg st="1" end="1"/>
                                            </p:txEl>
                                          </p:spTgt>
                                        </p:tgtEl>
                                        <p:attrNameLst>
                                          <p:attrName>style.visibility</p:attrName>
                                        </p:attrNameLst>
                                      </p:cBhvr>
                                      <p:to>
                                        <p:strVal val="visible"/>
                                      </p:to>
                                    </p:set>
                                    <p:anim calcmode="lin" valueType="num">
                                      <p:cBhvr additive="repl">
                                        <p:cTn id="146" dur="500" fill="hold"/>
                                        <p:tgtEl>
                                          <p:spTgt spid="118">
                                            <p:txEl>
                                              <p:pRg st="1" end="1"/>
                                            </p:txEl>
                                          </p:spTgt>
                                        </p:tgtEl>
                                        <p:attrNameLst>
                                          <p:attrName>ppt_x</p:attrName>
                                        </p:attrNameLst>
                                      </p:cBhvr>
                                      <p:tavLst>
                                        <p:tav tm="0">
                                          <p:val>
                                            <p:strVal val="1+#ppt_w/2"/>
                                          </p:val>
                                        </p:tav>
                                        <p:tav tm="100000">
                                          <p:val>
                                            <p:strVal val="#ppt_x"/>
                                          </p:val>
                                        </p:tav>
                                      </p:tavLst>
                                    </p:anim>
                                    <p:anim calcmode="lin" valueType="num">
                                      <p:cBhvr additive="repl">
                                        <p:cTn id="147" dur="500" fill="hold"/>
                                        <p:tgtEl>
                                          <p:spTgt spid="1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nodeType="clickEffect" fill="hold" presetClass="entr" presetID="2" presetSubtype="2">
                                  <p:stCondLst>
                                    <p:cond delay="0"/>
                                  </p:stCondLst>
                                  <p:childTnLst>
                                    <p:set>
                                      <p:cBhvr>
                                        <p:cTn id="151" dur="1" fill="hold">
                                          <p:stCondLst>
                                            <p:cond delay="0"/>
                                          </p:stCondLst>
                                        </p:cTn>
                                        <p:tgtEl>
                                          <p:spTgt spid="118">
                                            <p:txEl>
                                              <p:pRg st="2" end="2"/>
                                            </p:txEl>
                                          </p:spTgt>
                                        </p:tgtEl>
                                        <p:attrNameLst>
                                          <p:attrName>style.visibility</p:attrName>
                                        </p:attrNameLst>
                                      </p:cBhvr>
                                      <p:to>
                                        <p:strVal val="visible"/>
                                      </p:to>
                                    </p:set>
                                    <p:anim calcmode="lin" valueType="num">
                                      <p:cBhvr additive="repl">
                                        <p:cTn id="152" dur="500" fill="hold"/>
                                        <p:tgtEl>
                                          <p:spTgt spid="118">
                                            <p:txEl>
                                              <p:pRg st="2" end="2"/>
                                            </p:txEl>
                                          </p:spTgt>
                                        </p:tgtEl>
                                        <p:attrNameLst>
                                          <p:attrName>ppt_x</p:attrName>
                                        </p:attrNameLst>
                                      </p:cBhvr>
                                      <p:tavLst>
                                        <p:tav tm="0">
                                          <p:val>
                                            <p:strVal val="1+#ppt_w/2"/>
                                          </p:val>
                                        </p:tav>
                                        <p:tav tm="100000">
                                          <p:val>
                                            <p:strVal val="#ppt_x"/>
                                          </p:val>
                                        </p:tav>
                                      </p:tavLst>
                                    </p:anim>
                                    <p:anim calcmode="lin" valueType="num">
                                      <p:cBhvr additive="repl">
                                        <p:cTn id="153" dur="500" fill="hold"/>
                                        <p:tgtEl>
                                          <p:spTgt spid="1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nodeType="clickEffect" fill="hold" presetClass="entr" presetID="2" presetSubtype="2">
                                  <p:stCondLst>
                                    <p:cond delay="0"/>
                                  </p:stCondLst>
                                  <p:childTnLst>
                                    <p:set>
                                      <p:cBhvr>
                                        <p:cTn id="157" dur="1" fill="hold">
                                          <p:stCondLst>
                                            <p:cond delay="0"/>
                                          </p:stCondLst>
                                        </p:cTn>
                                        <p:tgtEl>
                                          <p:spTgt spid="118">
                                            <p:txEl>
                                              <p:pRg st="3" end="3"/>
                                            </p:txEl>
                                          </p:spTgt>
                                        </p:tgtEl>
                                        <p:attrNameLst>
                                          <p:attrName>style.visibility</p:attrName>
                                        </p:attrNameLst>
                                      </p:cBhvr>
                                      <p:to>
                                        <p:strVal val="visible"/>
                                      </p:to>
                                    </p:set>
                                    <p:anim calcmode="lin" valueType="num">
                                      <p:cBhvr additive="repl">
                                        <p:cTn id="158" dur="500" fill="hold"/>
                                        <p:tgtEl>
                                          <p:spTgt spid="118">
                                            <p:txEl>
                                              <p:pRg st="3" end="3"/>
                                            </p:txEl>
                                          </p:spTgt>
                                        </p:tgtEl>
                                        <p:attrNameLst>
                                          <p:attrName>ppt_x</p:attrName>
                                        </p:attrNameLst>
                                      </p:cBhvr>
                                      <p:tavLst>
                                        <p:tav tm="0">
                                          <p:val>
                                            <p:strVal val="1+#ppt_w/2"/>
                                          </p:val>
                                        </p:tav>
                                        <p:tav tm="100000">
                                          <p:val>
                                            <p:strVal val="#ppt_x"/>
                                          </p:val>
                                        </p:tav>
                                      </p:tavLst>
                                    </p:anim>
                                    <p:anim calcmode="lin" valueType="num">
                                      <p:cBhvr additive="repl">
                                        <p:cTn id="159" dur="500" fill="hold"/>
                                        <p:tgtEl>
                                          <p:spTgt spid="1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nodeType="clickEffect" fill="hold" presetClass="entr" presetID="2" presetSubtype="2">
                                  <p:stCondLst>
                                    <p:cond delay="0"/>
                                  </p:stCondLst>
                                  <p:childTnLst>
                                    <p:set>
                                      <p:cBhvr>
                                        <p:cTn id="163" dur="1" fill="hold">
                                          <p:stCondLst>
                                            <p:cond delay="0"/>
                                          </p:stCondLst>
                                        </p:cTn>
                                        <p:tgtEl>
                                          <p:spTgt spid="118">
                                            <p:txEl>
                                              <p:pRg st="4" end="4"/>
                                            </p:txEl>
                                          </p:spTgt>
                                        </p:tgtEl>
                                        <p:attrNameLst>
                                          <p:attrName>style.visibility</p:attrName>
                                        </p:attrNameLst>
                                      </p:cBhvr>
                                      <p:to>
                                        <p:strVal val="visible"/>
                                      </p:to>
                                    </p:set>
                                    <p:anim calcmode="lin" valueType="num">
                                      <p:cBhvr additive="repl">
                                        <p:cTn id="164" dur="500" fill="hold"/>
                                        <p:tgtEl>
                                          <p:spTgt spid="118">
                                            <p:txEl>
                                              <p:pRg st="4" end="4"/>
                                            </p:txEl>
                                          </p:spTgt>
                                        </p:tgtEl>
                                        <p:attrNameLst>
                                          <p:attrName>ppt_x</p:attrName>
                                        </p:attrNameLst>
                                      </p:cBhvr>
                                      <p:tavLst>
                                        <p:tav tm="0">
                                          <p:val>
                                            <p:strVal val="1+#ppt_w/2"/>
                                          </p:val>
                                        </p:tav>
                                        <p:tav tm="100000">
                                          <p:val>
                                            <p:strVal val="#ppt_x"/>
                                          </p:val>
                                        </p:tav>
                                      </p:tavLst>
                                    </p:anim>
                                    <p:anim calcmode="lin" valueType="num">
                                      <p:cBhvr additive="repl">
                                        <p:cTn id="165" dur="500" fill="hold"/>
                                        <p:tgtEl>
                                          <p:spTgt spid="11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Η Κινητική Ενέργεια</a:t>
            </a:r>
            <a:endParaRPr b="0" lang="en-US" sz="2300" spc="-1" strike="noStrike">
              <a:solidFill>
                <a:srgbClr val="000000"/>
              </a:solidFill>
              <a:latin typeface="Arial"/>
            </a:endParaRPr>
          </a:p>
        </p:txBody>
      </p:sp>
      <p:sp>
        <p:nvSpPr>
          <p:cNvPr id="120" name="10 - TextBox"/>
          <p:cNvSpPr/>
          <p:nvPr/>
        </p:nvSpPr>
        <p:spPr>
          <a:xfrm>
            <a:off x="611640" y="1562040"/>
            <a:ext cx="4824000" cy="313920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2000" spc="-1" strike="noStrike">
                <a:solidFill>
                  <a:srgbClr val="000000"/>
                </a:solidFill>
                <a:latin typeface="Arial"/>
              </a:rPr>
              <a:t>Πράγματι, ένα αυτοκίνητο που κινείται με μια ταχύτητα </a:t>
            </a:r>
            <a:r>
              <a:rPr b="0" lang="en-US" sz="2000" spc="-1" strike="noStrike">
                <a:solidFill>
                  <a:srgbClr val="000000"/>
                </a:solidFill>
                <a:latin typeface="Arial"/>
              </a:rPr>
              <a:t>u, </a:t>
            </a:r>
            <a:r>
              <a:rPr b="0" lang="el-GR" sz="2000" spc="-1" strike="noStrike">
                <a:solidFill>
                  <a:srgbClr val="000000"/>
                </a:solidFill>
                <a:latin typeface="Arial"/>
              </a:rPr>
              <a:t>έχει κινητική ενέργεια </a:t>
            </a:r>
            <a:r>
              <a:rPr b="0" lang="en-US" sz="2000" spc="-1" strike="noStrike">
                <a:solidFill>
                  <a:srgbClr val="000000"/>
                </a:solidFill>
                <a:latin typeface="Arial"/>
              </a:rPr>
              <a:t>E</a:t>
            </a:r>
            <a:r>
              <a:rPr b="0" lang="en-US" sz="1600" spc="-1" strike="noStrike">
                <a:solidFill>
                  <a:srgbClr val="000000"/>
                </a:solidFill>
                <a:latin typeface="Arial"/>
              </a:rPr>
              <a:t>k</a:t>
            </a:r>
            <a:r>
              <a:rPr b="0" lang="en-US" sz="2000" spc="-1" strike="noStrike">
                <a:solidFill>
                  <a:srgbClr val="000000"/>
                </a:solidFill>
                <a:latin typeface="Arial"/>
              </a:rPr>
              <a:t>, </a:t>
            </a:r>
            <a:r>
              <a:rPr b="0" lang="el-GR" sz="2000" spc="-1" strike="noStrike">
                <a:solidFill>
                  <a:srgbClr val="000000"/>
                </a:solidFill>
                <a:latin typeface="Arial"/>
              </a:rPr>
              <a:t>που εξαρτάται από τη μάζα του </a:t>
            </a:r>
            <a:r>
              <a:rPr b="0" lang="en-US" sz="2000" spc="-1" strike="noStrike">
                <a:solidFill>
                  <a:srgbClr val="000000"/>
                </a:solidFill>
                <a:latin typeface="Arial"/>
              </a:rPr>
              <a:t>m </a:t>
            </a:r>
            <a:r>
              <a:rPr b="0" lang="el-GR" sz="2000" spc="-1" strike="noStrike">
                <a:solidFill>
                  <a:srgbClr val="000000"/>
                </a:solidFill>
                <a:latin typeface="Arial"/>
              </a:rPr>
              <a:t>και το τετράγωνο της ταχύτητάς του.</a:t>
            </a:r>
            <a:endParaRPr b="0" lang="en-US" sz="2000" spc="-1" strike="noStrike">
              <a:solidFill>
                <a:srgbClr val="000000"/>
              </a:solidFill>
              <a:latin typeface="Arial"/>
            </a:endParaRPr>
          </a:p>
          <a:p>
            <a:pPr>
              <a:lnSpc>
                <a:spcPct val="100000"/>
              </a:lnSpc>
              <a:spcAft>
                <a:spcPts val="601"/>
              </a:spcAft>
            </a:pPr>
            <a:endParaRPr b="0" lang="en-US" sz="2000" spc="-1" strike="noStrike">
              <a:solidFill>
                <a:srgbClr val="000000"/>
              </a:solidFill>
              <a:latin typeface="Arial"/>
            </a:endParaRPr>
          </a:p>
          <a:p>
            <a:pPr algn="ctr">
              <a:lnSpc>
                <a:spcPct val="100000"/>
              </a:lnSpc>
              <a:spcAft>
                <a:spcPts val="601"/>
              </a:spcAft>
            </a:pPr>
            <a:r>
              <a:rPr b="0" lang="el-GR" sz="2000" spc="-1" strike="noStrike">
                <a:solidFill>
                  <a:srgbClr val="000000"/>
                </a:solidFill>
                <a:latin typeface="Arial"/>
              </a:rPr>
              <a:t>Δηλαδή, η κινητική ενέργεια ορίζεται από τη σχέση:</a:t>
            </a:r>
            <a:endParaRPr b="0" lang="en-US" sz="2000" spc="-1" strike="noStrike">
              <a:solidFill>
                <a:srgbClr val="000000"/>
              </a:solidFill>
              <a:latin typeface="Arial"/>
            </a:endParaRPr>
          </a:p>
          <a:p>
            <a:pPr algn="ctr">
              <a:lnSpc>
                <a:spcPct val="100000"/>
              </a:lnSpc>
              <a:spcAft>
                <a:spcPts val="601"/>
              </a:spcAft>
            </a:pPr>
            <a:endParaRPr b="0" lang="en-US" sz="2000" spc="-1" strike="noStrike">
              <a:solidFill>
                <a:srgbClr val="000000"/>
              </a:solidFill>
              <a:latin typeface="Arial"/>
            </a:endParaRPr>
          </a:p>
          <a:p>
            <a:pPr algn="ctr">
              <a:lnSpc>
                <a:spcPct val="100000"/>
              </a:lnSpc>
              <a:spcAft>
                <a:spcPts val="601"/>
              </a:spcAft>
            </a:pPr>
            <a:r>
              <a:rPr b="1" lang="en-US" sz="2000" spc="-1" strike="noStrike">
                <a:solidFill>
                  <a:srgbClr val="000000"/>
                </a:solidFill>
                <a:latin typeface="Arial"/>
              </a:rPr>
              <a:t>E</a:t>
            </a:r>
            <a:r>
              <a:rPr b="1" lang="en-US" sz="1600" spc="-1" strike="noStrike">
                <a:solidFill>
                  <a:srgbClr val="000000"/>
                </a:solidFill>
                <a:latin typeface="Arial"/>
              </a:rPr>
              <a:t>k</a:t>
            </a:r>
            <a:r>
              <a:rPr b="1" lang="en-US" sz="2000" spc="-1" strike="noStrike">
                <a:solidFill>
                  <a:srgbClr val="000000"/>
                </a:solidFill>
                <a:latin typeface="Arial"/>
              </a:rPr>
              <a:t> </a:t>
            </a:r>
            <a:r>
              <a:rPr b="1" lang="el-GR" sz="2000" spc="-1" strike="noStrike">
                <a:solidFill>
                  <a:srgbClr val="000000"/>
                </a:solidFill>
                <a:latin typeface="Arial"/>
              </a:rPr>
              <a:t>= 0,5 · </a:t>
            </a:r>
            <a:r>
              <a:rPr b="1" lang="en-US" sz="2000" spc="-1" strike="noStrike">
                <a:solidFill>
                  <a:srgbClr val="000000"/>
                </a:solidFill>
                <a:latin typeface="Arial"/>
              </a:rPr>
              <a:t>m </a:t>
            </a:r>
            <a:r>
              <a:rPr b="1" lang="el-GR" sz="2000" spc="-1" strike="noStrike">
                <a:solidFill>
                  <a:srgbClr val="000000"/>
                </a:solidFill>
                <a:latin typeface="Arial"/>
              </a:rPr>
              <a:t>· </a:t>
            </a:r>
            <a:r>
              <a:rPr b="1" lang="en-US" sz="2000" spc="-1" strike="noStrike">
                <a:solidFill>
                  <a:srgbClr val="000000"/>
                </a:solidFill>
                <a:latin typeface="Arial"/>
              </a:rPr>
              <a:t>u</a:t>
            </a:r>
            <a:r>
              <a:rPr b="1" lang="en-US" sz="2000" spc="-1" strike="noStrike" baseline="30000">
                <a:solidFill>
                  <a:srgbClr val="000000"/>
                </a:solidFill>
                <a:latin typeface="Arial"/>
              </a:rPr>
              <a:t>2</a:t>
            </a:r>
            <a:endParaRPr b="0" lang="en-US" sz="2000" spc="-1" strike="noStrike">
              <a:solidFill>
                <a:srgbClr val="000000"/>
              </a:solidFill>
              <a:latin typeface="Arial"/>
            </a:endParaRPr>
          </a:p>
        </p:txBody>
      </p:sp>
      <p:pic>
        <p:nvPicPr>
          <p:cNvPr id="121" name="Picture 1" descr=""/>
          <p:cNvPicPr/>
          <p:nvPr/>
        </p:nvPicPr>
        <p:blipFill>
          <a:blip r:embed="rId1"/>
          <a:stretch/>
        </p:blipFill>
        <p:spPr>
          <a:xfrm>
            <a:off x="5508000" y="1851840"/>
            <a:ext cx="2971440" cy="1342800"/>
          </a:xfrm>
          <a:prstGeom prst="rect">
            <a:avLst/>
          </a:prstGeom>
          <a:ln w="9525">
            <a:noFill/>
          </a:ln>
        </p:spPr>
      </p:pic>
      <p:sp>
        <p:nvSpPr>
          <p:cNvPr id="122" name="12 - TextBox"/>
          <p:cNvSpPr/>
          <p:nvPr/>
        </p:nvSpPr>
        <p:spPr>
          <a:xfrm>
            <a:off x="539640" y="771480"/>
            <a:ext cx="4968360" cy="638280"/>
          </a:xfrm>
          <a:prstGeom prst="rect">
            <a:avLst/>
          </a:prstGeom>
          <a:solidFill>
            <a:srgbClr val="ffffff"/>
          </a:solidFill>
          <a:ln>
            <a:solidFill>
              <a:srgbClr val="009dd9"/>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gn="ctr">
              <a:lnSpc>
                <a:spcPct val="100000"/>
              </a:lnSpc>
            </a:pPr>
            <a:r>
              <a:rPr b="0" lang="el-GR" sz="1800" spc="-1" strike="noStrike">
                <a:solidFill>
                  <a:schemeClr val="dk1"/>
                </a:solidFill>
                <a:latin typeface="Arial"/>
              </a:rPr>
              <a:t>Είναι η ενέργεια την οποία έχει ένα σώμα που κινείται. </a:t>
            </a:r>
            <a:endParaRPr b="0" lang="en-US" sz="1800" spc="-1" strike="noStrike">
              <a:solidFill>
                <a:srgbClr val="000000"/>
              </a:solidFill>
              <a:latin typeface="Arial"/>
            </a:endParaRPr>
          </a:p>
        </p:txBody>
      </p:sp>
    </p:spTree>
  </p:cSld>
  <p:transition>
    <p:pull dir="rd"/>
  </p:transition>
  <p:timing>
    <p:tnLst>
      <p:par>
        <p:cTn id="166" dur="indefinite" restart="never" nodeType="tmRoot">
          <p:childTnLst>
            <p:seq>
              <p:cTn id="167" dur="indefinite" nodeType="mainSeq">
                <p:childTnLst>
                  <p:par>
                    <p:cTn id="168" fill="hold">
                      <p:stCondLst>
                        <p:cond delay="indefinite"/>
                      </p:stCondLst>
                      <p:childTnLst>
                        <p:par>
                          <p:cTn id="169" fill="hold">
                            <p:stCondLst>
                              <p:cond delay="0"/>
                            </p:stCondLst>
                            <p:childTnLst>
                              <p:par>
                                <p:cTn id="170" nodeType="clickEffect" fill="hold" presetClass="entr" presetID="29">
                                  <p:stCondLst>
                                    <p:cond delay="0"/>
                                  </p:stCondLst>
                                  <p:childTnLst>
                                    <p:set>
                                      <p:cBhvr>
                                        <p:cTn id="171" dur="1" fill="hold">
                                          <p:stCondLst>
                                            <p:cond delay="0"/>
                                          </p:stCondLst>
                                        </p:cTn>
                                        <p:tgtEl>
                                          <p:spTgt spid="122"/>
                                        </p:tgtEl>
                                        <p:attrNameLst>
                                          <p:attrName>style.visibility</p:attrName>
                                        </p:attrNameLst>
                                      </p:cBhvr>
                                      <p:to>
                                        <p:strVal val="visible"/>
                                      </p:to>
                                    </p:set>
                                    <p:anim calcmode="lin" valueType="num">
                                      <p:cBhvr additive="repl">
                                        <p:cTn id="172" dur="1000" fill="hold"/>
                                        <p:tgtEl>
                                          <p:spTgt spid="122"/>
                                        </p:tgtEl>
                                        <p:attrNameLst>
                                          <p:attrName>ppt_x</p:attrName>
                                        </p:attrNameLst>
                                      </p:cBhvr>
                                      <p:tavLst>
                                        <p:tav tm="0">
                                          <p:val>
                                            <p:strVal val="#ppt_x-.2"/>
                                          </p:val>
                                        </p:tav>
                                        <p:tav tm="100000">
                                          <p:val>
                                            <p:strVal val="#ppt_x"/>
                                          </p:val>
                                        </p:tav>
                                      </p:tavLst>
                                    </p:anim>
                                    <p:anim calcmode="lin" valueType="num">
                                      <p:cBhvr additive="repl">
                                        <p:cTn id="173" dur="1000" fill="hold"/>
                                        <p:tgtEl>
                                          <p:spTgt spid="122"/>
                                        </p:tgtEl>
                                        <p:attrNameLst>
                                          <p:attrName>ppt_y</p:attrName>
                                        </p:attrNameLst>
                                      </p:cBhvr>
                                      <p:tavLst>
                                        <p:tav tm="0">
                                          <p:val>
                                            <p:strVal val="#ppt_y"/>
                                          </p:val>
                                        </p:tav>
                                        <p:tav tm="100000">
                                          <p:val>
                                            <p:strVal val="#ppt_y"/>
                                          </p:val>
                                        </p:tav>
                                      </p:tavLst>
                                    </p:anim>
                                    <p:animEffect filter="wipe(right)" transition="in">
                                      <p:cBhvr additive="repl">
                                        <p:cTn id="174" dur="1000"/>
                                        <p:tgtEl>
                                          <p:spTgt spid="122"/>
                                        </p:tgtEl>
                                      </p:cBhvr>
                                    </p:animEffect>
                                  </p:childTnLst>
                                </p:cTn>
                              </p:par>
                            </p:childTnLst>
                          </p:cTn>
                        </p:par>
                      </p:childTnLst>
                    </p:cTn>
                  </p:par>
                  <p:par>
                    <p:cTn id="175" fill="hold">
                      <p:stCondLst>
                        <p:cond delay="indefinite"/>
                      </p:stCondLst>
                      <p:childTnLst>
                        <p:par>
                          <p:cTn id="176" fill="hold">
                            <p:stCondLst>
                              <p:cond delay="0"/>
                            </p:stCondLst>
                            <p:childTnLst>
                              <p:par>
                                <p:cTn id="177" nodeType="clickEffect" fill="hold" presetClass="entr" presetID="3" presetSubtype="10">
                                  <p:stCondLst>
                                    <p:cond delay="0"/>
                                  </p:stCondLst>
                                  <p:childTnLst>
                                    <p:set>
                                      <p:cBhvr>
                                        <p:cTn id="178" dur="1" fill="hold">
                                          <p:stCondLst>
                                            <p:cond delay="0"/>
                                          </p:stCondLst>
                                        </p:cTn>
                                        <p:tgtEl>
                                          <p:spTgt spid="121"/>
                                        </p:tgtEl>
                                        <p:attrNameLst>
                                          <p:attrName>style.visibility</p:attrName>
                                        </p:attrNameLst>
                                      </p:cBhvr>
                                      <p:to>
                                        <p:strVal val="visible"/>
                                      </p:to>
                                    </p:set>
                                    <p:animEffect filter="blinds(horizontal)" transition="in">
                                      <p:cBhvr additive="repl">
                                        <p:cTn id="179" dur="500"/>
                                        <p:tgtEl>
                                          <p:spTgt spid="121"/>
                                        </p:tgtEl>
                                      </p:cBhvr>
                                    </p:animEffect>
                                  </p:childTnLst>
                                </p:cTn>
                              </p:par>
                            </p:childTnLst>
                          </p:cTn>
                        </p:par>
                      </p:childTnLst>
                    </p:cTn>
                  </p:par>
                  <p:par>
                    <p:cTn id="180" fill="hold">
                      <p:stCondLst>
                        <p:cond delay="indefinite"/>
                      </p:stCondLst>
                      <p:childTnLst>
                        <p:par>
                          <p:cTn id="181" fill="hold">
                            <p:stCondLst>
                              <p:cond delay="0"/>
                            </p:stCondLst>
                            <p:childTnLst>
                              <p:par>
                                <p:cTn id="182" nodeType="clickEffect" fill="hold" presetClass="entr" presetID="2" presetSubtype="4">
                                  <p:stCondLst>
                                    <p:cond delay="0"/>
                                  </p:stCondLst>
                                  <p:childTnLst>
                                    <p:set>
                                      <p:cBhvr>
                                        <p:cTn id="183" dur="1" fill="hold">
                                          <p:stCondLst>
                                            <p:cond delay="0"/>
                                          </p:stCondLst>
                                        </p:cTn>
                                        <p:tgtEl>
                                          <p:spTgt spid="120">
                                            <p:txEl>
                                              <p:pRg st="0" end="0"/>
                                            </p:txEl>
                                          </p:spTgt>
                                        </p:tgtEl>
                                        <p:attrNameLst>
                                          <p:attrName>style.visibility</p:attrName>
                                        </p:attrNameLst>
                                      </p:cBhvr>
                                      <p:to>
                                        <p:strVal val="visible"/>
                                      </p:to>
                                    </p:set>
                                    <p:anim calcmode="lin" valueType="num">
                                      <p:cBhvr additive="repl">
                                        <p:cTn id="184"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additive="repl">
                                        <p:cTn id="185" dur="500" fill="hold"/>
                                        <p:tgtEl>
                                          <p:spTgt spid="1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nodeType="clickEffect" fill="hold" presetClass="entr" presetID="2" presetSubtype="4">
                                  <p:stCondLst>
                                    <p:cond delay="0"/>
                                  </p:stCondLst>
                                  <p:childTnLst>
                                    <p:set>
                                      <p:cBhvr>
                                        <p:cTn id="189" dur="1" fill="hold">
                                          <p:stCondLst>
                                            <p:cond delay="0"/>
                                          </p:stCondLst>
                                        </p:cTn>
                                        <p:tgtEl>
                                          <p:spTgt spid="120">
                                            <p:txEl>
                                              <p:pRg st="2" end="2"/>
                                            </p:txEl>
                                          </p:spTgt>
                                        </p:tgtEl>
                                        <p:attrNameLst>
                                          <p:attrName>style.visibility</p:attrName>
                                        </p:attrNameLst>
                                      </p:cBhvr>
                                      <p:to>
                                        <p:strVal val="visible"/>
                                      </p:to>
                                    </p:set>
                                    <p:anim calcmode="lin" valueType="num">
                                      <p:cBhvr additive="repl">
                                        <p:cTn id="190" dur="500" fill="hold"/>
                                        <p:tgtEl>
                                          <p:spTgt spid="120">
                                            <p:txEl>
                                              <p:pRg st="2" end="2"/>
                                            </p:txEl>
                                          </p:spTgt>
                                        </p:tgtEl>
                                        <p:attrNameLst>
                                          <p:attrName>ppt_x</p:attrName>
                                        </p:attrNameLst>
                                      </p:cBhvr>
                                      <p:tavLst>
                                        <p:tav tm="0">
                                          <p:val>
                                            <p:strVal val="#ppt_x"/>
                                          </p:val>
                                        </p:tav>
                                        <p:tav tm="100000">
                                          <p:val>
                                            <p:strVal val="#ppt_x"/>
                                          </p:val>
                                        </p:tav>
                                      </p:tavLst>
                                    </p:anim>
                                    <p:anim calcmode="lin" valueType="num">
                                      <p:cBhvr additive="repl">
                                        <p:cTn id="191" dur="500" fill="hold"/>
                                        <p:tgtEl>
                                          <p:spTgt spid="1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nodeType="clickEffect" fill="hold" presetClass="entr" presetID="29">
                                  <p:stCondLst>
                                    <p:cond delay="0"/>
                                  </p:stCondLst>
                                  <p:childTnLst>
                                    <p:set>
                                      <p:cBhvr>
                                        <p:cTn id="195" dur="1" fill="hold">
                                          <p:stCondLst>
                                            <p:cond delay="0"/>
                                          </p:stCondLst>
                                        </p:cTn>
                                        <p:tgtEl>
                                          <p:spTgt spid="120">
                                            <p:txEl>
                                              <p:pRg st="4" end="4"/>
                                            </p:txEl>
                                          </p:spTgt>
                                        </p:tgtEl>
                                        <p:attrNameLst>
                                          <p:attrName>style.visibility</p:attrName>
                                        </p:attrNameLst>
                                      </p:cBhvr>
                                      <p:to>
                                        <p:strVal val="visible"/>
                                      </p:to>
                                    </p:set>
                                    <p:anim calcmode="lin" valueType="num">
                                      <p:cBhvr additive="repl">
                                        <p:cTn id="196" dur="1000" fill="hold"/>
                                        <p:tgtEl>
                                          <p:spTgt spid="120">
                                            <p:txEl>
                                              <p:pRg st="4" end="4"/>
                                            </p:txEl>
                                          </p:spTgt>
                                        </p:tgtEl>
                                        <p:attrNameLst>
                                          <p:attrName>ppt_x</p:attrName>
                                        </p:attrNameLst>
                                      </p:cBhvr>
                                      <p:tavLst>
                                        <p:tav tm="0">
                                          <p:val>
                                            <p:strVal val="#ppt_x-.2"/>
                                          </p:val>
                                        </p:tav>
                                        <p:tav tm="100000">
                                          <p:val>
                                            <p:strVal val="#ppt_x"/>
                                          </p:val>
                                        </p:tav>
                                      </p:tavLst>
                                    </p:anim>
                                    <p:anim calcmode="lin" valueType="num">
                                      <p:cBhvr additive="repl">
                                        <p:cTn id="197" dur="1000" fill="hold"/>
                                        <p:tgtEl>
                                          <p:spTgt spid="120">
                                            <p:txEl>
                                              <p:pRg st="4" end="4"/>
                                            </p:txEl>
                                          </p:spTgt>
                                        </p:tgtEl>
                                        <p:attrNameLst>
                                          <p:attrName>ppt_y</p:attrName>
                                        </p:attrNameLst>
                                      </p:cBhvr>
                                      <p:tavLst>
                                        <p:tav tm="0">
                                          <p:val>
                                            <p:strVal val="#ppt_y"/>
                                          </p:val>
                                        </p:tav>
                                        <p:tav tm="100000">
                                          <p:val>
                                            <p:strVal val="#ppt_y"/>
                                          </p:val>
                                        </p:tav>
                                      </p:tavLst>
                                    </p:anim>
                                    <p:animEffect filter="wipe(right)" transition="in">
                                      <p:cBhvr additive="repl">
                                        <p:cTn id="198" dur="1000"/>
                                        <p:tgtEl>
                                          <p:spTgt spid="12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Η Δυναμική Ενέργεια</a:t>
            </a:r>
            <a:endParaRPr b="0" lang="en-US" sz="2300" spc="-1" strike="noStrike">
              <a:solidFill>
                <a:srgbClr val="000000"/>
              </a:solidFill>
              <a:latin typeface="Arial"/>
            </a:endParaRPr>
          </a:p>
        </p:txBody>
      </p:sp>
      <p:sp>
        <p:nvSpPr>
          <p:cNvPr id="124" name="10 - TextBox"/>
          <p:cNvSpPr/>
          <p:nvPr/>
        </p:nvSpPr>
        <p:spPr>
          <a:xfrm>
            <a:off x="467640" y="1922040"/>
            <a:ext cx="5184360" cy="13093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000" spc="-1" strike="noStrike">
                <a:solidFill>
                  <a:srgbClr val="000000"/>
                </a:solidFill>
                <a:latin typeface="Arial"/>
              </a:rPr>
              <a:t>Η δυναμική ενέργεια </a:t>
            </a:r>
            <a:r>
              <a:rPr b="0" lang="en-US" sz="2000" spc="-1" strike="noStrike">
                <a:solidFill>
                  <a:srgbClr val="000000"/>
                </a:solidFill>
                <a:latin typeface="Arial"/>
              </a:rPr>
              <a:t>E</a:t>
            </a:r>
            <a:r>
              <a:rPr b="0" lang="en-US" sz="1600" spc="-1" strike="noStrike">
                <a:solidFill>
                  <a:srgbClr val="000000"/>
                </a:solidFill>
                <a:latin typeface="Arial"/>
              </a:rPr>
              <a:t>p</a:t>
            </a:r>
            <a:r>
              <a:rPr b="0" lang="en-US" sz="2000" spc="-1" strike="noStrike">
                <a:solidFill>
                  <a:srgbClr val="000000"/>
                </a:solidFill>
                <a:latin typeface="Arial"/>
              </a:rPr>
              <a:t>, </a:t>
            </a:r>
            <a:r>
              <a:rPr b="0" lang="el-GR" sz="2000" spc="-1" strike="noStrike">
                <a:solidFill>
                  <a:srgbClr val="000000"/>
                </a:solidFill>
                <a:latin typeface="Arial"/>
              </a:rPr>
              <a:t>λοιπόν, εξαρτάται από τη μάζα </a:t>
            </a:r>
            <a:r>
              <a:rPr b="0" lang="en-US" sz="2000" spc="-1" strike="noStrike">
                <a:solidFill>
                  <a:srgbClr val="000000"/>
                </a:solidFill>
                <a:latin typeface="Arial"/>
              </a:rPr>
              <a:t>m </a:t>
            </a:r>
            <a:r>
              <a:rPr b="0" lang="el-GR" sz="2000" spc="-1" strike="noStrike">
                <a:solidFill>
                  <a:srgbClr val="000000"/>
                </a:solidFill>
                <a:latin typeface="Arial"/>
              </a:rPr>
              <a:t>του σώματος, την υψομετρική διαφορά </a:t>
            </a:r>
            <a:r>
              <a:rPr b="0" lang="en-US" sz="2000" spc="-1" strike="noStrike">
                <a:solidFill>
                  <a:srgbClr val="000000"/>
                </a:solidFill>
                <a:latin typeface="Arial"/>
              </a:rPr>
              <a:t>h </a:t>
            </a:r>
            <a:r>
              <a:rPr b="0" lang="el-GR" sz="2000" spc="-1" strike="noStrike">
                <a:solidFill>
                  <a:srgbClr val="000000"/>
                </a:solidFill>
                <a:latin typeface="Arial"/>
              </a:rPr>
              <a:t>που έχει το σώμα και την τιμή της επιτάχυνσης της βαρύτητα </a:t>
            </a:r>
            <a:r>
              <a:rPr b="0" lang="en-US" sz="2000" spc="-1" strike="noStrike">
                <a:solidFill>
                  <a:srgbClr val="000000"/>
                </a:solidFill>
                <a:latin typeface="Arial"/>
              </a:rPr>
              <a:t>g. </a:t>
            </a:r>
            <a:endParaRPr b="0" lang="en-US" sz="2000" spc="-1" strike="noStrike">
              <a:solidFill>
                <a:srgbClr val="000000"/>
              </a:solidFill>
              <a:latin typeface="Arial"/>
            </a:endParaRPr>
          </a:p>
        </p:txBody>
      </p:sp>
      <p:sp>
        <p:nvSpPr>
          <p:cNvPr id="125" name="12 - TextBox"/>
          <p:cNvSpPr/>
          <p:nvPr/>
        </p:nvSpPr>
        <p:spPr>
          <a:xfrm>
            <a:off x="539640" y="771480"/>
            <a:ext cx="4968360" cy="912600"/>
          </a:xfrm>
          <a:prstGeom prst="rect">
            <a:avLst/>
          </a:prstGeom>
          <a:solidFill>
            <a:srgbClr val="ffffff"/>
          </a:solidFill>
          <a:ln>
            <a:solidFill>
              <a:srgbClr val="009dd9"/>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gn="ctr">
              <a:lnSpc>
                <a:spcPct val="100000"/>
              </a:lnSpc>
            </a:pPr>
            <a:r>
              <a:rPr b="0" lang="el-GR" sz="1800" spc="-1" strike="noStrike">
                <a:solidFill>
                  <a:schemeClr val="dk1"/>
                </a:solidFill>
                <a:latin typeface="Arial"/>
              </a:rPr>
              <a:t>Είναι η ενέργεια που έχει ένα σώμα, λόγω της υψομετρικής του διαφοράς σε σχέση με ένα άλλο επίπεδο ή με το ίδιο το έδαφος.</a:t>
            </a:r>
            <a:endParaRPr b="0" lang="en-US" sz="1800" spc="-1" strike="noStrike">
              <a:solidFill>
                <a:srgbClr val="000000"/>
              </a:solidFill>
              <a:latin typeface="Arial"/>
            </a:endParaRPr>
          </a:p>
        </p:txBody>
      </p:sp>
      <p:pic>
        <p:nvPicPr>
          <p:cNvPr id="126" name="Picture 2" descr=""/>
          <p:cNvPicPr/>
          <p:nvPr/>
        </p:nvPicPr>
        <p:blipFill>
          <a:blip r:embed="rId1"/>
          <a:stretch/>
        </p:blipFill>
        <p:spPr>
          <a:xfrm>
            <a:off x="5796000" y="1280160"/>
            <a:ext cx="3096000" cy="2299320"/>
          </a:xfrm>
          <a:prstGeom prst="rect">
            <a:avLst/>
          </a:prstGeom>
          <a:ln w="9525">
            <a:noFill/>
          </a:ln>
        </p:spPr>
      </p:pic>
      <p:sp>
        <p:nvSpPr>
          <p:cNvPr id="127" name="6 - TextBox"/>
          <p:cNvSpPr/>
          <p:nvPr/>
        </p:nvSpPr>
        <p:spPr>
          <a:xfrm>
            <a:off x="467640" y="3507840"/>
            <a:ext cx="4608000" cy="1156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000" spc="-1" strike="noStrike">
                <a:solidFill>
                  <a:srgbClr val="000000"/>
                </a:solidFill>
                <a:latin typeface="Arial"/>
              </a:rPr>
              <a:t>Δηλαδή η ενέργεια αυτή ορίζεται από τη σχέση </a:t>
            </a:r>
            <a:r>
              <a:rPr b="0" lang="en-US" sz="2000" spc="-1" strike="noStrike">
                <a:solidFill>
                  <a:srgbClr val="000000"/>
                </a:solidFill>
                <a:latin typeface="Arial"/>
              </a:rPr>
              <a:t>:</a:t>
            </a:r>
            <a:endParaRPr b="0" lang="en-US" sz="2000" spc="-1" strike="noStrike">
              <a:solidFill>
                <a:srgbClr val="000000"/>
              </a:solidFill>
              <a:latin typeface="Arial"/>
            </a:endParaRPr>
          </a:p>
          <a:p>
            <a:pPr algn="ctr">
              <a:lnSpc>
                <a:spcPct val="100000"/>
              </a:lnSpc>
            </a:pPr>
            <a:endParaRPr b="0" lang="en-US" sz="1000" spc="-1" strike="noStrike">
              <a:solidFill>
                <a:srgbClr val="000000"/>
              </a:solidFill>
              <a:latin typeface="Arial"/>
            </a:endParaRPr>
          </a:p>
          <a:p>
            <a:pPr algn="ctr">
              <a:lnSpc>
                <a:spcPct val="100000"/>
              </a:lnSpc>
            </a:pPr>
            <a:r>
              <a:rPr b="1" lang="en-US" sz="2000" spc="-1" strike="noStrike">
                <a:solidFill>
                  <a:srgbClr val="000000"/>
                </a:solidFill>
                <a:latin typeface="Arial"/>
              </a:rPr>
              <a:t>E</a:t>
            </a:r>
            <a:r>
              <a:rPr b="1" lang="en-US" sz="1600" spc="-1" strike="noStrike">
                <a:solidFill>
                  <a:srgbClr val="000000"/>
                </a:solidFill>
                <a:latin typeface="Arial"/>
              </a:rPr>
              <a:t>p</a:t>
            </a:r>
            <a:r>
              <a:rPr b="1" lang="en-US" sz="2000" spc="-1" strike="noStrike">
                <a:solidFill>
                  <a:srgbClr val="000000"/>
                </a:solidFill>
                <a:latin typeface="Arial"/>
              </a:rPr>
              <a:t> </a:t>
            </a:r>
            <a:r>
              <a:rPr b="1" lang="el-GR" sz="2000" spc="-1" strike="noStrike">
                <a:solidFill>
                  <a:srgbClr val="000000"/>
                </a:solidFill>
                <a:latin typeface="Arial"/>
              </a:rPr>
              <a:t>= </a:t>
            </a:r>
            <a:r>
              <a:rPr b="1" lang="en-US" sz="2000" spc="-1" strike="noStrike">
                <a:solidFill>
                  <a:srgbClr val="000000"/>
                </a:solidFill>
                <a:latin typeface="Arial"/>
              </a:rPr>
              <a:t>m </a:t>
            </a:r>
            <a:r>
              <a:rPr b="1" lang="el-GR" sz="2000" spc="-1" strike="noStrike">
                <a:solidFill>
                  <a:srgbClr val="000000"/>
                </a:solidFill>
                <a:latin typeface="Arial"/>
              </a:rPr>
              <a:t>· </a:t>
            </a:r>
            <a:r>
              <a:rPr b="1" lang="en-US" sz="2000" spc="-1" strike="noStrike">
                <a:solidFill>
                  <a:srgbClr val="000000"/>
                </a:solidFill>
                <a:latin typeface="Arial"/>
              </a:rPr>
              <a:t>g </a:t>
            </a:r>
            <a:r>
              <a:rPr b="1" lang="el-GR" sz="2000" spc="-1" strike="noStrike">
                <a:solidFill>
                  <a:srgbClr val="000000"/>
                </a:solidFill>
                <a:latin typeface="Arial"/>
              </a:rPr>
              <a:t>· </a:t>
            </a:r>
            <a:r>
              <a:rPr b="1" lang="en-US" sz="2000" spc="-1" strike="noStrike">
                <a:solidFill>
                  <a:srgbClr val="000000"/>
                </a:solidFill>
                <a:latin typeface="Arial"/>
              </a:rPr>
              <a:t>h</a:t>
            </a:r>
            <a:endParaRPr b="0" lang="en-US" sz="2000" spc="-1" strike="noStrike">
              <a:solidFill>
                <a:srgbClr val="000000"/>
              </a:solidFill>
              <a:latin typeface="Arial"/>
            </a:endParaRPr>
          </a:p>
        </p:txBody>
      </p:sp>
      <p:sp>
        <p:nvSpPr>
          <p:cNvPr id="128" name="7 - TextBox"/>
          <p:cNvSpPr/>
          <p:nvPr/>
        </p:nvSpPr>
        <p:spPr>
          <a:xfrm>
            <a:off x="5364000" y="3572280"/>
            <a:ext cx="3744000" cy="1002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500" spc="-1" strike="noStrike">
                <a:solidFill>
                  <a:srgbClr val="000000"/>
                </a:solidFill>
                <a:latin typeface="Arial"/>
              </a:rPr>
              <a:t>Για παράδειγμα, όταν ένα αυτοκίνητο βρίσκεται ανυψωμένο στην πλατφόρμα, έχει μια ενέργεια λόγω της υψομετρικής του διαφοράς από το έδαφος.</a:t>
            </a:r>
            <a:endParaRPr b="0" lang="en-US" sz="1500" spc="-1" strike="noStrike">
              <a:solidFill>
                <a:srgbClr val="000000"/>
              </a:solidFill>
              <a:latin typeface="Arial"/>
            </a:endParaRPr>
          </a:p>
        </p:txBody>
      </p:sp>
    </p:spTree>
  </p:cSld>
  <p:transition>
    <p:pull dir="rd"/>
  </p:transition>
  <p:timing>
    <p:tnLst>
      <p:par>
        <p:cTn id="199" dur="indefinite" restart="never" nodeType="tmRoot">
          <p:childTnLst>
            <p:seq>
              <p:cTn id="200" dur="indefinite" nodeType="mainSeq">
                <p:childTnLst>
                  <p:par>
                    <p:cTn id="201" fill="hold">
                      <p:stCondLst>
                        <p:cond delay="indefinite"/>
                      </p:stCondLst>
                      <p:childTnLst>
                        <p:par>
                          <p:cTn id="202" fill="hold">
                            <p:stCondLst>
                              <p:cond delay="0"/>
                            </p:stCondLst>
                            <p:childTnLst>
                              <p:par>
                                <p:cTn id="203" nodeType="clickEffect" fill="hold" presetClass="entr" presetID="29">
                                  <p:stCondLst>
                                    <p:cond delay="0"/>
                                  </p:stCondLst>
                                  <p:childTnLst>
                                    <p:set>
                                      <p:cBhvr>
                                        <p:cTn id="204" dur="1" fill="hold">
                                          <p:stCondLst>
                                            <p:cond delay="0"/>
                                          </p:stCondLst>
                                        </p:cTn>
                                        <p:tgtEl>
                                          <p:spTgt spid="125"/>
                                        </p:tgtEl>
                                        <p:attrNameLst>
                                          <p:attrName>style.visibility</p:attrName>
                                        </p:attrNameLst>
                                      </p:cBhvr>
                                      <p:to>
                                        <p:strVal val="visible"/>
                                      </p:to>
                                    </p:set>
                                    <p:anim calcmode="lin" valueType="num">
                                      <p:cBhvr additive="repl">
                                        <p:cTn id="205" dur="1000" fill="hold"/>
                                        <p:tgtEl>
                                          <p:spTgt spid="125"/>
                                        </p:tgtEl>
                                        <p:attrNameLst>
                                          <p:attrName>ppt_x</p:attrName>
                                        </p:attrNameLst>
                                      </p:cBhvr>
                                      <p:tavLst>
                                        <p:tav tm="0">
                                          <p:val>
                                            <p:strVal val="#ppt_x-.2"/>
                                          </p:val>
                                        </p:tav>
                                        <p:tav tm="100000">
                                          <p:val>
                                            <p:strVal val="#ppt_x"/>
                                          </p:val>
                                        </p:tav>
                                      </p:tavLst>
                                    </p:anim>
                                    <p:anim calcmode="lin" valueType="num">
                                      <p:cBhvr additive="repl">
                                        <p:cTn id="206" dur="1000" fill="hold"/>
                                        <p:tgtEl>
                                          <p:spTgt spid="125"/>
                                        </p:tgtEl>
                                        <p:attrNameLst>
                                          <p:attrName>ppt_y</p:attrName>
                                        </p:attrNameLst>
                                      </p:cBhvr>
                                      <p:tavLst>
                                        <p:tav tm="0">
                                          <p:val>
                                            <p:strVal val="#ppt_y"/>
                                          </p:val>
                                        </p:tav>
                                        <p:tav tm="100000">
                                          <p:val>
                                            <p:strVal val="#ppt_y"/>
                                          </p:val>
                                        </p:tav>
                                      </p:tavLst>
                                    </p:anim>
                                    <p:animEffect filter="wipe(right)" transition="in">
                                      <p:cBhvr additive="repl">
                                        <p:cTn id="207" dur="1000"/>
                                        <p:tgtEl>
                                          <p:spTgt spid="125"/>
                                        </p:tgtEl>
                                      </p:cBhvr>
                                    </p:animEffect>
                                  </p:childTnLst>
                                </p:cTn>
                              </p:par>
                            </p:childTnLst>
                          </p:cTn>
                        </p:par>
                      </p:childTnLst>
                    </p:cTn>
                  </p:par>
                  <p:par>
                    <p:cTn id="208" fill="hold">
                      <p:stCondLst>
                        <p:cond delay="indefinite"/>
                      </p:stCondLst>
                      <p:childTnLst>
                        <p:par>
                          <p:cTn id="209" fill="hold">
                            <p:stCondLst>
                              <p:cond delay="0"/>
                            </p:stCondLst>
                            <p:childTnLst>
                              <p:par>
                                <p:cTn id="210" nodeType="clickEffect" fill="hold" presetClass="entr" presetID="3" presetSubtype="10">
                                  <p:stCondLst>
                                    <p:cond delay="0"/>
                                  </p:stCondLst>
                                  <p:childTnLst>
                                    <p:set>
                                      <p:cBhvr>
                                        <p:cTn id="211" dur="1" fill="hold">
                                          <p:stCondLst>
                                            <p:cond delay="0"/>
                                          </p:stCondLst>
                                        </p:cTn>
                                        <p:tgtEl>
                                          <p:spTgt spid="126"/>
                                        </p:tgtEl>
                                        <p:attrNameLst>
                                          <p:attrName>style.visibility</p:attrName>
                                        </p:attrNameLst>
                                      </p:cBhvr>
                                      <p:to>
                                        <p:strVal val="visible"/>
                                      </p:to>
                                    </p:set>
                                    <p:animEffect filter="blinds(horizontal)" transition="in">
                                      <p:cBhvr additive="repl">
                                        <p:cTn id="212" dur="500"/>
                                        <p:tgtEl>
                                          <p:spTgt spid="126"/>
                                        </p:tgtEl>
                                      </p:cBhvr>
                                    </p:animEffect>
                                  </p:childTnLst>
                                </p:cTn>
                              </p:par>
                              <p:par>
                                <p:cTn id="213" nodeType="withEffect" fill="hold" presetClass="entr" presetID="3" presetSubtype="10">
                                  <p:stCondLst>
                                    <p:cond delay="0"/>
                                  </p:stCondLst>
                                  <p:childTnLst>
                                    <p:set>
                                      <p:cBhvr>
                                        <p:cTn id="214" dur="1" fill="hold">
                                          <p:stCondLst>
                                            <p:cond delay="0"/>
                                          </p:stCondLst>
                                        </p:cTn>
                                        <p:tgtEl>
                                          <p:spTgt spid="128"/>
                                        </p:tgtEl>
                                        <p:attrNameLst>
                                          <p:attrName>style.visibility</p:attrName>
                                        </p:attrNameLst>
                                      </p:cBhvr>
                                      <p:to>
                                        <p:strVal val="visible"/>
                                      </p:to>
                                    </p:set>
                                    <p:animEffect filter="blinds(horizontal)" transition="in">
                                      <p:cBhvr additive="repl">
                                        <p:cTn id="215" dur="500"/>
                                        <p:tgtEl>
                                          <p:spTgt spid="128"/>
                                        </p:tgtEl>
                                      </p:cBhvr>
                                    </p:animEffect>
                                  </p:childTnLst>
                                </p:cTn>
                              </p:par>
                            </p:childTnLst>
                          </p:cTn>
                        </p:par>
                      </p:childTnLst>
                    </p:cTn>
                  </p:par>
                  <p:par>
                    <p:cTn id="216" fill="hold">
                      <p:stCondLst>
                        <p:cond delay="indefinite"/>
                      </p:stCondLst>
                      <p:childTnLst>
                        <p:par>
                          <p:cTn id="217" fill="hold">
                            <p:stCondLst>
                              <p:cond delay="0"/>
                            </p:stCondLst>
                            <p:childTnLst>
                              <p:par>
                                <p:cTn id="218" nodeType="clickEffect" fill="hold" presetClass="entr" presetID="2" presetSubtype="4">
                                  <p:stCondLst>
                                    <p:cond delay="0"/>
                                  </p:stCondLst>
                                  <p:childTnLst>
                                    <p:set>
                                      <p:cBhvr>
                                        <p:cTn id="219" dur="1" fill="hold">
                                          <p:stCondLst>
                                            <p:cond delay="0"/>
                                          </p:stCondLst>
                                        </p:cTn>
                                        <p:tgtEl>
                                          <p:spTgt spid="124">
                                            <p:txEl>
                                              <p:pRg st="0" end="0"/>
                                            </p:txEl>
                                          </p:spTgt>
                                        </p:tgtEl>
                                        <p:attrNameLst>
                                          <p:attrName>style.visibility</p:attrName>
                                        </p:attrNameLst>
                                      </p:cBhvr>
                                      <p:to>
                                        <p:strVal val="visible"/>
                                      </p:to>
                                    </p:set>
                                    <p:anim calcmode="lin" valueType="num">
                                      <p:cBhvr additive="repl">
                                        <p:cTn id="220" dur="500" fill="hold"/>
                                        <p:tgtEl>
                                          <p:spTgt spid="124">
                                            <p:txEl>
                                              <p:pRg st="0" end="0"/>
                                            </p:txEl>
                                          </p:spTgt>
                                        </p:tgtEl>
                                        <p:attrNameLst>
                                          <p:attrName>ppt_x</p:attrName>
                                        </p:attrNameLst>
                                      </p:cBhvr>
                                      <p:tavLst>
                                        <p:tav tm="0">
                                          <p:val>
                                            <p:strVal val="#ppt_x"/>
                                          </p:val>
                                        </p:tav>
                                        <p:tav tm="100000">
                                          <p:val>
                                            <p:strVal val="#ppt_x"/>
                                          </p:val>
                                        </p:tav>
                                      </p:tavLst>
                                    </p:anim>
                                    <p:anim calcmode="lin" valueType="num">
                                      <p:cBhvr additive="repl">
                                        <p:cTn id="221" dur="500" fill="hold"/>
                                        <p:tgtEl>
                                          <p:spTgt spid="1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nodeType="clickEffect" fill="hold" presetClass="entr" presetID="2" presetSubtype="4">
                                  <p:stCondLst>
                                    <p:cond delay="0"/>
                                  </p:stCondLst>
                                  <p:childTnLst>
                                    <p:set>
                                      <p:cBhvr>
                                        <p:cTn id="225" dur="1" fill="hold">
                                          <p:stCondLst>
                                            <p:cond delay="0"/>
                                          </p:stCondLst>
                                        </p:cTn>
                                        <p:tgtEl>
                                          <p:spTgt spid="127">
                                            <p:txEl>
                                              <p:pRg st="0" end="0"/>
                                            </p:txEl>
                                          </p:spTgt>
                                        </p:tgtEl>
                                        <p:attrNameLst>
                                          <p:attrName>style.visibility</p:attrName>
                                        </p:attrNameLst>
                                      </p:cBhvr>
                                      <p:to>
                                        <p:strVal val="visible"/>
                                      </p:to>
                                    </p:set>
                                    <p:anim calcmode="lin" valueType="num">
                                      <p:cBhvr additive="repl">
                                        <p:cTn id="226" dur="500" fill="hold"/>
                                        <p:tgtEl>
                                          <p:spTgt spid="127">
                                            <p:txEl>
                                              <p:pRg st="0" end="0"/>
                                            </p:txEl>
                                          </p:spTgt>
                                        </p:tgtEl>
                                        <p:attrNameLst>
                                          <p:attrName>ppt_x</p:attrName>
                                        </p:attrNameLst>
                                      </p:cBhvr>
                                      <p:tavLst>
                                        <p:tav tm="0">
                                          <p:val>
                                            <p:strVal val="#ppt_x"/>
                                          </p:val>
                                        </p:tav>
                                        <p:tav tm="100000">
                                          <p:val>
                                            <p:strVal val="#ppt_x"/>
                                          </p:val>
                                        </p:tav>
                                      </p:tavLst>
                                    </p:anim>
                                    <p:anim calcmode="lin" valueType="num">
                                      <p:cBhvr additive="repl">
                                        <p:cTn id="227" dur="500" fill="hold"/>
                                        <p:tgtEl>
                                          <p:spTgt spid="127">
                                            <p:txEl>
                                              <p:pRg st="0" end="0"/>
                                            </p:txEl>
                                          </p:spTgt>
                                        </p:tgtEl>
                                        <p:attrNameLst>
                                          <p:attrName>ppt_y</p:attrName>
                                        </p:attrNameLst>
                                      </p:cBhvr>
                                      <p:tavLst>
                                        <p:tav tm="0">
                                          <p:val>
                                            <p:strVal val="1+#ppt_h/2"/>
                                          </p:val>
                                        </p:tav>
                                        <p:tav tm="100000">
                                          <p:val>
                                            <p:strVal val="#ppt_y"/>
                                          </p:val>
                                        </p:tav>
                                      </p:tavLst>
                                    </p:anim>
                                  </p:childTnLst>
                                </p:cTn>
                              </p:par>
                            </p:childTnLst>
                          </p:cTn>
                        </p:par>
                        <p:par>
                          <p:cTn id="228" fill="hold">
                            <p:stCondLst>
                              <p:cond delay="500"/>
                            </p:stCondLst>
                            <p:childTnLst>
                              <p:par>
                                <p:cTn id="229" nodeType="afterEffect" fill="hold" presetClass="entr" presetID="29">
                                  <p:stCondLst>
                                    <p:cond delay="500"/>
                                  </p:stCondLst>
                                  <p:childTnLst>
                                    <p:set>
                                      <p:cBhvr>
                                        <p:cTn id="230" dur="1" fill="hold">
                                          <p:stCondLst>
                                            <p:cond delay="0"/>
                                          </p:stCondLst>
                                        </p:cTn>
                                        <p:tgtEl>
                                          <p:spTgt spid="127">
                                            <p:txEl>
                                              <p:pRg st="2" end="2"/>
                                            </p:txEl>
                                          </p:spTgt>
                                        </p:tgtEl>
                                        <p:attrNameLst>
                                          <p:attrName>style.visibility</p:attrName>
                                        </p:attrNameLst>
                                      </p:cBhvr>
                                      <p:to>
                                        <p:strVal val="visible"/>
                                      </p:to>
                                    </p:set>
                                    <p:anim calcmode="lin" valueType="num">
                                      <p:cBhvr additive="repl">
                                        <p:cTn id="231" dur="1000" fill="hold"/>
                                        <p:tgtEl>
                                          <p:spTgt spid="127">
                                            <p:txEl>
                                              <p:pRg st="2" end="2"/>
                                            </p:txEl>
                                          </p:spTgt>
                                        </p:tgtEl>
                                        <p:attrNameLst>
                                          <p:attrName>ppt_x</p:attrName>
                                        </p:attrNameLst>
                                      </p:cBhvr>
                                      <p:tavLst>
                                        <p:tav tm="0">
                                          <p:val>
                                            <p:strVal val="#ppt_x-.2"/>
                                          </p:val>
                                        </p:tav>
                                        <p:tav tm="100000">
                                          <p:val>
                                            <p:strVal val="#ppt_x"/>
                                          </p:val>
                                        </p:tav>
                                      </p:tavLst>
                                    </p:anim>
                                    <p:anim calcmode="lin" valueType="num">
                                      <p:cBhvr additive="repl">
                                        <p:cTn id="232" dur="1000" fill="hold"/>
                                        <p:tgtEl>
                                          <p:spTgt spid="127">
                                            <p:txEl>
                                              <p:pRg st="2" end="2"/>
                                            </p:txEl>
                                          </p:spTgt>
                                        </p:tgtEl>
                                        <p:attrNameLst>
                                          <p:attrName>ppt_y</p:attrName>
                                        </p:attrNameLst>
                                      </p:cBhvr>
                                      <p:tavLst>
                                        <p:tav tm="0">
                                          <p:val>
                                            <p:strVal val="#ppt_y"/>
                                          </p:val>
                                        </p:tav>
                                        <p:tav tm="100000">
                                          <p:val>
                                            <p:strVal val="#ppt_y"/>
                                          </p:val>
                                        </p:tav>
                                      </p:tavLst>
                                    </p:anim>
                                    <p:animEffect filter="wipe(right)" transition="in">
                                      <p:cBhvr additive="repl">
                                        <p:cTn id="233" dur="1000"/>
                                        <p:tgtEl>
                                          <p:spTgt spid="12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Η Εσωτερική Ενέργεια</a:t>
            </a:r>
            <a:endParaRPr b="0" lang="en-US" sz="2300" spc="-1" strike="noStrike">
              <a:solidFill>
                <a:srgbClr val="000000"/>
              </a:solidFill>
              <a:latin typeface="Arial"/>
            </a:endParaRPr>
          </a:p>
        </p:txBody>
      </p:sp>
      <p:sp>
        <p:nvSpPr>
          <p:cNvPr id="130" name="10 - TextBox"/>
          <p:cNvSpPr/>
          <p:nvPr/>
        </p:nvSpPr>
        <p:spPr>
          <a:xfrm>
            <a:off x="539640" y="1922040"/>
            <a:ext cx="7848360" cy="1919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000" spc="-1" strike="noStrike">
                <a:solidFill>
                  <a:srgbClr val="000000"/>
                </a:solidFill>
                <a:latin typeface="Arial"/>
              </a:rPr>
              <a:t>Για παράδειγμα, ένα αέριο που βρίσκεται υπό πίεση σε ένα δοχείο, έχει αποθηκευμένη ενέργεια. </a:t>
            </a:r>
            <a:endParaRPr b="0" lang="en-US" sz="2000" spc="-1" strike="noStrike">
              <a:solidFill>
                <a:srgbClr val="000000"/>
              </a:solidFill>
              <a:latin typeface="Arial"/>
            </a:endParaRPr>
          </a:p>
          <a:p>
            <a:pPr algn="ctr">
              <a:lnSpc>
                <a:spcPct val="100000"/>
              </a:lnSpc>
            </a:pPr>
            <a:endParaRPr b="0" lang="en-US" sz="2000" spc="-1" strike="noStrike">
              <a:solidFill>
                <a:srgbClr val="000000"/>
              </a:solidFill>
              <a:latin typeface="Arial"/>
            </a:endParaRPr>
          </a:p>
          <a:p>
            <a:pPr algn="ctr">
              <a:lnSpc>
                <a:spcPct val="100000"/>
              </a:lnSpc>
            </a:pPr>
            <a:r>
              <a:rPr b="0" lang="el-GR" sz="2000" spc="-1" strike="noStrike">
                <a:solidFill>
                  <a:srgbClr val="000000"/>
                </a:solidFill>
                <a:latin typeface="Arial"/>
              </a:rPr>
              <a:t>Όταν το αέριο αυτό θερμανθεί, η κίνηση των μορίων αυξάνει, η πίεση του αερίου μεγαλώνει και συνεπώς, η εσωτερική ενέργεια του αερίου αυξάνει.</a:t>
            </a:r>
            <a:endParaRPr b="0" lang="en-US" sz="2000" spc="-1" strike="noStrike">
              <a:solidFill>
                <a:srgbClr val="000000"/>
              </a:solidFill>
              <a:latin typeface="Arial"/>
            </a:endParaRPr>
          </a:p>
        </p:txBody>
      </p:sp>
      <p:sp>
        <p:nvSpPr>
          <p:cNvPr id="131" name="12 - TextBox"/>
          <p:cNvSpPr/>
          <p:nvPr/>
        </p:nvSpPr>
        <p:spPr>
          <a:xfrm>
            <a:off x="539640" y="771480"/>
            <a:ext cx="7848360" cy="638280"/>
          </a:xfrm>
          <a:prstGeom prst="rect">
            <a:avLst/>
          </a:prstGeom>
          <a:solidFill>
            <a:srgbClr val="ffffff"/>
          </a:solidFill>
          <a:ln>
            <a:solidFill>
              <a:srgbClr val="009dd9"/>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gn="ctr">
              <a:lnSpc>
                <a:spcPct val="100000"/>
              </a:lnSpc>
            </a:pPr>
            <a:r>
              <a:rPr b="0" lang="el-GR" sz="1800" spc="-1" strike="noStrike">
                <a:solidFill>
                  <a:schemeClr val="dk1"/>
                </a:solidFill>
                <a:latin typeface="Arial"/>
              </a:rPr>
              <a:t>Είναι η ενέργεια που έχει η ύλη και που οφείλεται στην κίνηση και τη διαμόρφωση των μορίων που αποτελούν (συγκροτούν) την ύλη αυτή.</a:t>
            </a:r>
            <a:endParaRPr b="0" lang="en-US" sz="1800" spc="-1" strike="noStrike">
              <a:solidFill>
                <a:srgbClr val="000000"/>
              </a:solidFill>
              <a:latin typeface="Arial"/>
            </a:endParaRPr>
          </a:p>
        </p:txBody>
      </p:sp>
    </p:spTree>
  </p:cSld>
  <p:transition>
    <p:pull dir="rd"/>
  </p:transition>
  <p:timing>
    <p:tnLst>
      <p:par>
        <p:cTn id="234" dur="indefinite" restart="never" nodeType="tmRoot">
          <p:childTnLst>
            <p:seq>
              <p:cTn id="235" dur="indefinite" nodeType="mainSeq">
                <p:childTnLst>
                  <p:par>
                    <p:cTn id="236" fill="hold">
                      <p:stCondLst>
                        <p:cond delay="indefinite"/>
                      </p:stCondLst>
                      <p:childTnLst>
                        <p:par>
                          <p:cTn id="237" fill="hold">
                            <p:stCondLst>
                              <p:cond delay="0"/>
                            </p:stCondLst>
                            <p:childTnLst>
                              <p:par>
                                <p:cTn id="238" nodeType="clickEffect" fill="hold" presetClass="entr" presetID="29">
                                  <p:stCondLst>
                                    <p:cond delay="0"/>
                                  </p:stCondLst>
                                  <p:childTnLst>
                                    <p:set>
                                      <p:cBhvr>
                                        <p:cTn id="239" dur="1" fill="hold">
                                          <p:stCondLst>
                                            <p:cond delay="0"/>
                                          </p:stCondLst>
                                        </p:cTn>
                                        <p:tgtEl>
                                          <p:spTgt spid="131"/>
                                        </p:tgtEl>
                                        <p:attrNameLst>
                                          <p:attrName>style.visibility</p:attrName>
                                        </p:attrNameLst>
                                      </p:cBhvr>
                                      <p:to>
                                        <p:strVal val="visible"/>
                                      </p:to>
                                    </p:set>
                                    <p:anim calcmode="lin" valueType="num">
                                      <p:cBhvr additive="repl">
                                        <p:cTn id="240" dur="1000" fill="hold"/>
                                        <p:tgtEl>
                                          <p:spTgt spid="131"/>
                                        </p:tgtEl>
                                        <p:attrNameLst>
                                          <p:attrName>ppt_x</p:attrName>
                                        </p:attrNameLst>
                                      </p:cBhvr>
                                      <p:tavLst>
                                        <p:tav tm="0">
                                          <p:val>
                                            <p:strVal val="#ppt_x-.2"/>
                                          </p:val>
                                        </p:tav>
                                        <p:tav tm="100000">
                                          <p:val>
                                            <p:strVal val="#ppt_x"/>
                                          </p:val>
                                        </p:tav>
                                      </p:tavLst>
                                    </p:anim>
                                    <p:anim calcmode="lin" valueType="num">
                                      <p:cBhvr additive="repl">
                                        <p:cTn id="241" dur="1000" fill="hold"/>
                                        <p:tgtEl>
                                          <p:spTgt spid="131"/>
                                        </p:tgtEl>
                                        <p:attrNameLst>
                                          <p:attrName>ppt_y</p:attrName>
                                        </p:attrNameLst>
                                      </p:cBhvr>
                                      <p:tavLst>
                                        <p:tav tm="0">
                                          <p:val>
                                            <p:strVal val="#ppt_y"/>
                                          </p:val>
                                        </p:tav>
                                        <p:tav tm="100000">
                                          <p:val>
                                            <p:strVal val="#ppt_y"/>
                                          </p:val>
                                        </p:tav>
                                      </p:tavLst>
                                    </p:anim>
                                    <p:animEffect filter="wipe(right)" transition="in">
                                      <p:cBhvr additive="repl">
                                        <p:cTn id="242" dur="1000"/>
                                        <p:tgtEl>
                                          <p:spTgt spid="131"/>
                                        </p:tgtEl>
                                      </p:cBhvr>
                                    </p:animEffect>
                                  </p:childTnLst>
                                </p:cTn>
                              </p:par>
                            </p:childTnLst>
                          </p:cTn>
                        </p:par>
                      </p:childTnLst>
                    </p:cTn>
                  </p:par>
                  <p:par>
                    <p:cTn id="243" fill="hold">
                      <p:stCondLst>
                        <p:cond delay="indefinite"/>
                      </p:stCondLst>
                      <p:childTnLst>
                        <p:par>
                          <p:cTn id="244" fill="hold">
                            <p:stCondLst>
                              <p:cond delay="0"/>
                            </p:stCondLst>
                            <p:childTnLst>
                              <p:par>
                                <p:cTn id="245" nodeType="clickEffect" fill="hold" presetClass="entr" presetID="2" presetSubtype="4">
                                  <p:stCondLst>
                                    <p:cond delay="0"/>
                                  </p:stCondLst>
                                  <p:childTnLst>
                                    <p:set>
                                      <p:cBhvr>
                                        <p:cTn id="246" dur="1" fill="hold">
                                          <p:stCondLst>
                                            <p:cond delay="0"/>
                                          </p:stCondLst>
                                        </p:cTn>
                                        <p:tgtEl>
                                          <p:spTgt spid="130">
                                            <p:txEl>
                                              <p:pRg st="0" end="0"/>
                                            </p:txEl>
                                          </p:spTgt>
                                        </p:tgtEl>
                                        <p:attrNameLst>
                                          <p:attrName>style.visibility</p:attrName>
                                        </p:attrNameLst>
                                      </p:cBhvr>
                                      <p:to>
                                        <p:strVal val="visible"/>
                                      </p:to>
                                    </p:set>
                                    <p:anim calcmode="lin" valueType="num">
                                      <p:cBhvr additive="repl">
                                        <p:cTn id="247"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additive="repl">
                                        <p:cTn id="248" dur="500" fill="hold"/>
                                        <p:tgtEl>
                                          <p:spTgt spid="130">
                                            <p:txEl>
                                              <p:pRg st="0" end="0"/>
                                            </p:txEl>
                                          </p:spTgt>
                                        </p:tgtEl>
                                        <p:attrNameLst>
                                          <p:attrName>ppt_y</p:attrName>
                                        </p:attrNameLst>
                                      </p:cBhvr>
                                      <p:tavLst>
                                        <p:tav tm="0">
                                          <p:val>
                                            <p:strVal val="1+#ppt_h/2"/>
                                          </p:val>
                                        </p:tav>
                                        <p:tav tm="100000">
                                          <p:val>
                                            <p:strVal val="#ppt_y"/>
                                          </p:val>
                                        </p:tav>
                                      </p:tavLst>
                                    </p:anim>
                                  </p:childTnLst>
                                </p:cTn>
                              </p:par>
                            </p:childTnLst>
                          </p:cTn>
                        </p:par>
                        <p:par>
                          <p:cTn id="249" fill="hold">
                            <p:stCondLst>
                              <p:cond delay="500"/>
                            </p:stCondLst>
                            <p:childTnLst>
                              <p:par>
                                <p:cTn id="250" nodeType="afterEffect" fill="hold" presetClass="entr" presetID="2" presetSubtype="4">
                                  <p:stCondLst>
                                    <p:cond delay="500"/>
                                  </p:stCondLst>
                                  <p:childTnLst>
                                    <p:set>
                                      <p:cBhvr>
                                        <p:cTn id="251" dur="1" fill="hold">
                                          <p:stCondLst>
                                            <p:cond delay="0"/>
                                          </p:stCondLst>
                                        </p:cTn>
                                        <p:tgtEl>
                                          <p:spTgt spid="130">
                                            <p:txEl>
                                              <p:pRg st="2" end="2"/>
                                            </p:txEl>
                                          </p:spTgt>
                                        </p:tgtEl>
                                        <p:attrNameLst>
                                          <p:attrName>style.visibility</p:attrName>
                                        </p:attrNameLst>
                                      </p:cBhvr>
                                      <p:to>
                                        <p:strVal val="visible"/>
                                      </p:to>
                                    </p:set>
                                    <p:anim calcmode="lin" valueType="num">
                                      <p:cBhvr additive="repl">
                                        <p:cTn id="252"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additive="repl">
                                        <p:cTn id="253" dur="500" fill="hold"/>
                                        <p:tgtEl>
                                          <p:spTgt spid="13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Η Χημική Ενέργεια</a:t>
            </a:r>
            <a:endParaRPr b="0" lang="en-US" sz="2300" spc="-1" strike="noStrike">
              <a:solidFill>
                <a:srgbClr val="000000"/>
              </a:solidFill>
              <a:latin typeface="Arial"/>
            </a:endParaRPr>
          </a:p>
        </p:txBody>
      </p:sp>
      <p:sp>
        <p:nvSpPr>
          <p:cNvPr id="133" name="10 - TextBox"/>
          <p:cNvSpPr/>
          <p:nvPr/>
        </p:nvSpPr>
        <p:spPr>
          <a:xfrm>
            <a:off x="539640" y="1922040"/>
            <a:ext cx="7848360" cy="1004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000" spc="-1" strike="noStrike">
                <a:solidFill>
                  <a:srgbClr val="000000"/>
                </a:solidFill>
                <a:latin typeface="Arial"/>
              </a:rPr>
              <a:t>Η ενέργεια που απελευθερώνεται από την καύση ενός καυσίμου μέσα στους κυλίνδρους μιας μηχανής εσωτερικής καύσης, είναι ένα παράδειγμα χημικής ενέργειας.</a:t>
            </a:r>
            <a:endParaRPr b="0" lang="en-US" sz="2000" spc="-1" strike="noStrike">
              <a:solidFill>
                <a:srgbClr val="000000"/>
              </a:solidFill>
              <a:latin typeface="Arial"/>
            </a:endParaRPr>
          </a:p>
        </p:txBody>
      </p:sp>
      <p:sp>
        <p:nvSpPr>
          <p:cNvPr id="134" name="12 - TextBox"/>
          <p:cNvSpPr/>
          <p:nvPr/>
        </p:nvSpPr>
        <p:spPr>
          <a:xfrm>
            <a:off x="539640" y="771480"/>
            <a:ext cx="7848360" cy="638280"/>
          </a:xfrm>
          <a:prstGeom prst="rect">
            <a:avLst/>
          </a:prstGeom>
          <a:solidFill>
            <a:srgbClr val="ffffff"/>
          </a:solidFill>
          <a:ln>
            <a:solidFill>
              <a:srgbClr val="009dd9"/>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gn="ctr">
              <a:lnSpc>
                <a:spcPct val="100000"/>
              </a:lnSpc>
            </a:pPr>
            <a:r>
              <a:rPr b="0" lang="el-GR" sz="1800" spc="-1" strike="noStrike">
                <a:solidFill>
                  <a:schemeClr val="dk1"/>
                </a:solidFill>
                <a:latin typeface="Arial"/>
              </a:rPr>
              <a:t>Αυτή, όπως και η εσωτερική ενέργεια βρίσκεται μέσα στην ύλη και αποδεσμεύεται όταν υπάρξουν χημικές αντιδράσεις. </a:t>
            </a:r>
            <a:endParaRPr b="0" lang="en-US" sz="1800" spc="-1" strike="noStrike">
              <a:solidFill>
                <a:srgbClr val="000000"/>
              </a:solidFill>
              <a:latin typeface="Arial"/>
            </a:endParaRPr>
          </a:p>
        </p:txBody>
      </p:sp>
    </p:spTree>
  </p:cSld>
  <p:transition>
    <p:pull dir="rd"/>
  </p:transition>
  <p:timing>
    <p:tnLst>
      <p:par>
        <p:cTn id="254" dur="indefinite" restart="never" nodeType="tmRoot">
          <p:childTnLst>
            <p:seq>
              <p:cTn id="255" dur="indefinite" nodeType="mainSeq">
                <p:childTnLst>
                  <p:par>
                    <p:cTn id="256" fill="hold">
                      <p:stCondLst>
                        <p:cond delay="indefinite"/>
                      </p:stCondLst>
                      <p:childTnLst>
                        <p:par>
                          <p:cTn id="257" fill="hold">
                            <p:stCondLst>
                              <p:cond delay="0"/>
                            </p:stCondLst>
                            <p:childTnLst>
                              <p:par>
                                <p:cTn id="258" nodeType="clickEffect" fill="hold" presetClass="entr" presetID="29">
                                  <p:stCondLst>
                                    <p:cond delay="0"/>
                                  </p:stCondLst>
                                  <p:childTnLst>
                                    <p:set>
                                      <p:cBhvr>
                                        <p:cTn id="259" dur="1" fill="hold">
                                          <p:stCondLst>
                                            <p:cond delay="0"/>
                                          </p:stCondLst>
                                        </p:cTn>
                                        <p:tgtEl>
                                          <p:spTgt spid="134"/>
                                        </p:tgtEl>
                                        <p:attrNameLst>
                                          <p:attrName>style.visibility</p:attrName>
                                        </p:attrNameLst>
                                      </p:cBhvr>
                                      <p:to>
                                        <p:strVal val="visible"/>
                                      </p:to>
                                    </p:set>
                                    <p:anim calcmode="lin" valueType="num">
                                      <p:cBhvr additive="repl">
                                        <p:cTn id="260" dur="1000" fill="hold"/>
                                        <p:tgtEl>
                                          <p:spTgt spid="134"/>
                                        </p:tgtEl>
                                        <p:attrNameLst>
                                          <p:attrName>ppt_x</p:attrName>
                                        </p:attrNameLst>
                                      </p:cBhvr>
                                      <p:tavLst>
                                        <p:tav tm="0">
                                          <p:val>
                                            <p:strVal val="#ppt_x-.2"/>
                                          </p:val>
                                        </p:tav>
                                        <p:tav tm="100000">
                                          <p:val>
                                            <p:strVal val="#ppt_x"/>
                                          </p:val>
                                        </p:tav>
                                      </p:tavLst>
                                    </p:anim>
                                    <p:anim calcmode="lin" valueType="num">
                                      <p:cBhvr additive="repl">
                                        <p:cTn id="261" dur="1000" fill="hold"/>
                                        <p:tgtEl>
                                          <p:spTgt spid="134"/>
                                        </p:tgtEl>
                                        <p:attrNameLst>
                                          <p:attrName>ppt_y</p:attrName>
                                        </p:attrNameLst>
                                      </p:cBhvr>
                                      <p:tavLst>
                                        <p:tav tm="0">
                                          <p:val>
                                            <p:strVal val="#ppt_y"/>
                                          </p:val>
                                        </p:tav>
                                        <p:tav tm="100000">
                                          <p:val>
                                            <p:strVal val="#ppt_y"/>
                                          </p:val>
                                        </p:tav>
                                      </p:tavLst>
                                    </p:anim>
                                    <p:animEffect filter="wipe(right)" transition="in">
                                      <p:cBhvr additive="repl">
                                        <p:cTn id="262" dur="1000"/>
                                        <p:tgtEl>
                                          <p:spTgt spid="134"/>
                                        </p:tgtEl>
                                      </p:cBhvr>
                                    </p:animEffect>
                                  </p:childTnLst>
                                </p:cTn>
                              </p:par>
                            </p:childTnLst>
                          </p:cTn>
                        </p:par>
                      </p:childTnLst>
                    </p:cTn>
                  </p:par>
                  <p:par>
                    <p:cTn id="263" fill="hold">
                      <p:stCondLst>
                        <p:cond delay="indefinite"/>
                      </p:stCondLst>
                      <p:childTnLst>
                        <p:par>
                          <p:cTn id="264" fill="hold">
                            <p:stCondLst>
                              <p:cond delay="0"/>
                            </p:stCondLst>
                            <p:childTnLst>
                              <p:par>
                                <p:cTn id="265" nodeType="clickEffect" fill="hold" presetClass="entr" presetID="2" presetSubtype="4">
                                  <p:stCondLst>
                                    <p:cond delay="0"/>
                                  </p:stCondLst>
                                  <p:childTnLst>
                                    <p:set>
                                      <p:cBhvr>
                                        <p:cTn id="266" dur="1" fill="hold">
                                          <p:stCondLst>
                                            <p:cond delay="0"/>
                                          </p:stCondLst>
                                        </p:cTn>
                                        <p:tgtEl>
                                          <p:spTgt spid="133">
                                            <p:txEl>
                                              <p:pRg st="0" end="0"/>
                                            </p:txEl>
                                          </p:spTgt>
                                        </p:tgtEl>
                                        <p:attrNameLst>
                                          <p:attrName>style.visibility</p:attrName>
                                        </p:attrNameLst>
                                      </p:cBhvr>
                                      <p:to>
                                        <p:strVal val="visible"/>
                                      </p:to>
                                    </p:set>
                                    <p:anim calcmode="lin" valueType="num">
                                      <p:cBhvr additive="repl">
                                        <p:cTn id="267" dur="500" fill="hold"/>
                                        <p:tgtEl>
                                          <p:spTgt spid="133">
                                            <p:txEl>
                                              <p:pRg st="0" end="0"/>
                                            </p:txEl>
                                          </p:spTgt>
                                        </p:tgtEl>
                                        <p:attrNameLst>
                                          <p:attrName>ppt_x</p:attrName>
                                        </p:attrNameLst>
                                      </p:cBhvr>
                                      <p:tavLst>
                                        <p:tav tm="0">
                                          <p:val>
                                            <p:strVal val="#ppt_x"/>
                                          </p:val>
                                        </p:tav>
                                        <p:tav tm="100000">
                                          <p:val>
                                            <p:strVal val="#ppt_x"/>
                                          </p:val>
                                        </p:tav>
                                      </p:tavLst>
                                    </p:anim>
                                    <p:anim calcmode="lin" valueType="num">
                                      <p:cBhvr additive="repl">
                                        <p:cTn id="268" dur="500" fill="hold"/>
                                        <p:tgtEl>
                                          <p:spTgt spid="1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Η Πυρηνική Ενέργεια</a:t>
            </a:r>
            <a:endParaRPr b="0" lang="en-US" sz="2300" spc="-1" strike="noStrike">
              <a:solidFill>
                <a:srgbClr val="000000"/>
              </a:solidFill>
              <a:latin typeface="Arial"/>
            </a:endParaRPr>
          </a:p>
        </p:txBody>
      </p:sp>
      <p:sp>
        <p:nvSpPr>
          <p:cNvPr id="136" name="12 - TextBox"/>
          <p:cNvSpPr/>
          <p:nvPr/>
        </p:nvSpPr>
        <p:spPr>
          <a:xfrm>
            <a:off x="539640" y="771480"/>
            <a:ext cx="7848360" cy="699480"/>
          </a:xfrm>
          <a:prstGeom prst="rect">
            <a:avLst/>
          </a:prstGeom>
          <a:solidFill>
            <a:srgbClr val="ffffff"/>
          </a:solidFill>
          <a:ln>
            <a:solidFill>
              <a:srgbClr val="009dd9"/>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gn="ctr">
              <a:lnSpc>
                <a:spcPct val="100000"/>
              </a:lnSpc>
            </a:pPr>
            <a:r>
              <a:rPr b="0" lang="el-GR" sz="2000" spc="-1" strike="noStrike">
                <a:solidFill>
                  <a:schemeClr val="dk1"/>
                </a:solidFill>
                <a:latin typeface="Arial"/>
              </a:rPr>
              <a:t>Η ενέργεια αυτή βρίσκεται μέσα στα άτομα της ύλης και αποδίδεται όταν διασπασθεί ο πυρήνας</a:t>
            </a:r>
            <a:endParaRPr b="0" lang="en-US" sz="2000" spc="-1" strike="noStrike">
              <a:solidFill>
                <a:srgbClr val="000000"/>
              </a:solidFill>
              <a:latin typeface="Arial"/>
            </a:endParaRPr>
          </a:p>
        </p:txBody>
      </p:sp>
    </p:spTree>
  </p:cSld>
  <p:transition>
    <p:pull dir="rd"/>
  </p:transition>
  <p:timing>
    <p:tnLst>
      <p:par>
        <p:cTn id="269" dur="indefinite" restart="never" nodeType="tmRoot">
          <p:childTnLst>
            <p:seq>
              <p:cTn id="270" dur="indefinite" nodeType="mainSeq">
                <p:childTnLst>
                  <p:par>
                    <p:cTn id="271" fill="hold">
                      <p:stCondLst>
                        <p:cond delay="indefinite"/>
                      </p:stCondLst>
                      <p:childTnLst>
                        <p:par>
                          <p:cTn id="272" fill="hold">
                            <p:stCondLst>
                              <p:cond delay="0"/>
                            </p:stCondLst>
                            <p:childTnLst>
                              <p:par>
                                <p:cTn id="273" nodeType="clickEffect" fill="hold" presetClass="entr" presetID="29">
                                  <p:stCondLst>
                                    <p:cond delay="0"/>
                                  </p:stCondLst>
                                  <p:childTnLst>
                                    <p:set>
                                      <p:cBhvr>
                                        <p:cTn id="274" dur="1" fill="hold">
                                          <p:stCondLst>
                                            <p:cond delay="0"/>
                                          </p:stCondLst>
                                        </p:cTn>
                                        <p:tgtEl>
                                          <p:spTgt spid="136"/>
                                        </p:tgtEl>
                                        <p:attrNameLst>
                                          <p:attrName>style.visibility</p:attrName>
                                        </p:attrNameLst>
                                      </p:cBhvr>
                                      <p:to>
                                        <p:strVal val="visible"/>
                                      </p:to>
                                    </p:set>
                                    <p:anim calcmode="lin" valueType="num">
                                      <p:cBhvr additive="repl">
                                        <p:cTn id="275" dur="1000" fill="hold"/>
                                        <p:tgtEl>
                                          <p:spTgt spid="136"/>
                                        </p:tgtEl>
                                        <p:attrNameLst>
                                          <p:attrName>ppt_x</p:attrName>
                                        </p:attrNameLst>
                                      </p:cBhvr>
                                      <p:tavLst>
                                        <p:tav tm="0">
                                          <p:val>
                                            <p:strVal val="#ppt_x-.2"/>
                                          </p:val>
                                        </p:tav>
                                        <p:tav tm="100000">
                                          <p:val>
                                            <p:strVal val="#ppt_x"/>
                                          </p:val>
                                        </p:tav>
                                      </p:tavLst>
                                    </p:anim>
                                    <p:anim calcmode="lin" valueType="num">
                                      <p:cBhvr additive="repl">
                                        <p:cTn id="276" dur="1000" fill="hold"/>
                                        <p:tgtEl>
                                          <p:spTgt spid="136"/>
                                        </p:tgtEl>
                                        <p:attrNameLst>
                                          <p:attrName>ppt_y</p:attrName>
                                        </p:attrNameLst>
                                      </p:cBhvr>
                                      <p:tavLst>
                                        <p:tav tm="0">
                                          <p:val>
                                            <p:strVal val="#ppt_y"/>
                                          </p:val>
                                        </p:tav>
                                        <p:tav tm="100000">
                                          <p:val>
                                            <p:strVal val="#ppt_y"/>
                                          </p:val>
                                        </p:tav>
                                      </p:tavLst>
                                    </p:anim>
                                    <p:animEffect filter="wipe(right)" transition="in">
                                      <p:cBhvr additive="repl">
                                        <p:cTn id="277"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Ενέργεια</a:t>
            </a:r>
            <a:endParaRPr b="0" lang="en-US" sz="2300" spc="-1" strike="noStrike">
              <a:solidFill>
                <a:srgbClr val="000000"/>
              </a:solidFill>
              <a:latin typeface="Arial"/>
            </a:endParaRPr>
          </a:p>
        </p:txBody>
      </p:sp>
      <p:sp>
        <p:nvSpPr>
          <p:cNvPr id="138" name="12 - TextBox"/>
          <p:cNvSpPr/>
          <p:nvPr/>
        </p:nvSpPr>
        <p:spPr>
          <a:xfrm>
            <a:off x="611640" y="627480"/>
            <a:ext cx="7920360" cy="3077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000" spc="-1" strike="noStrike">
                <a:solidFill>
                  <a:srgbClr val="000000"/>
                </a:solidFill>
                <a:latin typeface="Arial"/>
              </a:rPr>
              <a:t>Η ηλεκτρική ενέργεια, η μαγνητική και η θερμική ενέργεια, είναι μερικές ακόμη από τις μορφές ενέργειας που συναντούμε καθημερινά στη ζωή μας. </a:t>
            </a:r>
            <a:endParaRPr b="0" lang="en-US" sz="2000" spc="-1" strike="noStrike">
              <a:solidFill>
                <a:srgbClr val="000000"/>
              </a:solidFill>
              <a:latin typeface="Arial"/>
            </a:endParaRPr>
          </a:p>
          <a:p>
            <a:pPr>
              <a:lnSpc>
                <a:spcPct val="100000"/>
              </a:lnSpc>
            </a:pPr>
            <a:endParaRPr b="0" lang="en-US" sz="2800" spc="-1" strike="noStrike">
              <a:solidFill>
                <a:srgbClr val="000000"/>
              </a:solidFill>
              <a:latin typeface="Arial"/>
            </a:endParaRPr>
          </a:p>
          <a:p>
            <a:pPr algn="ctr">
              <a:lnSpc>
                <a:spcPct val="100000"/>
              </a:lnSpc>
            </a:pPr>
            <a:r>
              <a:rPr b="0" lang="el-GR" sz="2000" spc="-1" strike="noStrike">
                <a:solidFill>
                  <a:srgbClr val="000000"/>
                </a:solidFill>
                <a:latin typeface="Arial"/>
              </a:rPr>
              <a:t>Στο διεθνές σύστημα </a:t>
            </a:r>
            <a:r>
              <a:rPr b="0" lang="en-US" sz="2000" spc="-1" strike="noStrike">
                <a:solidFill>
                  <a:srgbClr val="000000"/>
                </a:solidFill>
                <a:latin typeface="Arial"/>
              </a:rPr>
              <a:t>(SI), </a:t>
            </a:r>
            <a:r>
              <a:rPr b="0" lang="el-GR" sz="2000" spc="-1" strike="noStrike">
                <a:solidFill>
                  <a:srgbClr val="000000"/>
                </a:solidFill>
                <a:latin typeface="Arial"/>
              </a:rPr>
              <a:t>η ενέργεια μετράται σε </a:t>
            </a:r>
            <a:r>
              <a:rPr b="0" lang="en-US" sz="2000" spc="-1" strike="noStrike">
                <a:solidFill>
                  <a:srgbClr val="000000"/>
                </a:solidFill>
                <a:latin typeface="Arial"/>
              </a:rPr>
              <a:t>Joule </a:t>
            </a:r>
            <a:r>
              <a:rPr b="0" lang="el-GR" sz="2000" spc="-1" strike="noStrike">
                <a:solidFill>
                  <a:srgbClr val="000000"/>
                </a:solidFill>
                <a:latin typeface="Arial"/>
              </a:rPr>
              <a:t>(Τζάουλ) που συμβολίζεται με το γράμμα </a:t>
            </a:r>
            <a:r>
              <a:rPr b="0" lang="en-US" sz="2000" spc="-1" strike="noStrike">
                <a:solidFill>
                  <a:srgbClr val="000000"/>
                </a:solidFill>
                <a:latin typeface="Arial"/>
              </a:rPr>
              <a:t>J.</a:t>
            </a:r>
            <a:endParaRPr b="0" lang="en-US" sz="2000" spc="-1" strike="noStrike">
              <a:solidFill>
                <a:srgbClr val="000000"/>
              </a:solidFill>
              <a:latin typeface="Arial"/>
            </a:endParaRPr>
          </a:p>
          <a:p>
            <a:pPr>
              <a:lnSpc>
                <a:spcPct val="100000"/>
              </a:lnSpc>
            </a:pPr>
            <a:endParaRPr b="0" lang="en-US" sz="2800" spc="-1" strike="noStrike">
              <a:solidFill>
                <a:srgbClr val="000000"/>
              </a:solidFill>
              <a:latin typeface="Arial"/>
            </a:endParaRPr>
          </a:p>
          <a:p>
            <a:pPr algn="ctr">
              <a:lnSpc>
                <a:spcPct val="100000"/>
              </a:lnSpc>
            </a:pPr>
            <a:r>
              <a:rPr b="0" lang="el-GR" sz="2000" spc="-1" strike="noStrike">
                <a:solidFill>
                  <a:srgbClr val="000000"/>
                </a:solidFill>
                <a:latin typeface="Arial"/>
              </a:rPr>
              <a:t>Άλλες μονάδες ενέργειας είναι η θερμίδα </a:t>
            </a:r>
            <a:r>
              <a:rPr b="0" lang="en-US" sz="2000" spc="-1" strike="noStrike">
                <a:solidFill>
                  <a:srgbClr val="000000"/>
                </a:solidFill>
                <a:latin typeface="Arial"/>
              </a:rPr>
              <a:t>(cal), </a:t>
            </a:r>
            <a:r>
              <a:rPr b="0" lang="el-GR" sz="2000" spc="-1" strike="noStrike">
                <a:solidFill>
                  <a:srgbClr val="000000"/>
                </a:solidFill>
                <a:latin typeface="Arial"/>
              </a:rPr>
              <a:t>και η αγγλική θερμίδα </a:t>
            </a:r>
            <a:r>
              <a:rPr b="0" lang="en-US" sz="2000" spc="-1" strike="noStrike">
                <a:solidFill>
                  <a:srgbClr val="000000"/>
                </a:solidFill>
                <a:latin typeface="Arial"/>
              </a:rPr>
              <a:t>(Btu), </a:t>
            </a:r>
            <a:r>
              <a:rPr b="0" lang="el-GR" sz="2000" spc="-1" strike="noStrike">
                <a:solidFill>
                  <a:srgbClr val="000000"/>
                </a:solidFill>
                <a:latin typeface="Arial"/>
              </a:rPr>
              <a:t>καθώς και η κιλοβατώρα </a:t>
            </a:r>
            <a:r>
              <a:rPr b="0" lang="en-US" sz="2000" spc="-1" strike="noStrike">
                <a:solidFill>
                  <a:srgbClr val="000000"/>
                </a:solidFill>
                <a:latin typeface="Arial"/>
              </a:rPr>
              <a:t>(kWh). </a:t>
            </a:r>
            <a:endParaRPr b="0" lang="en-US" sz="2000" spc="-1" strike="noStrike">
              <a:solidFill>
                <a:srgbClr val="000000"/>
              </a:solidFill>
              <a:latin typeface="Arial"/>
            </a:endParaRPr>
          </a:p>
        </p:txBody>
      </p:sp>
    </p:spTree>
  </p:cSld>
  <p:transition>
    <p:pull dir="rd"/>
  </p:transition>
  <p:timing>
    <p:tnLst>
      <p:par>
        <p:cTn id="278" dur="indefinite" restart="never" nodeType="tmRoot">
          <p:childTnLst>
            <p:seq>
              <p:cTn id="279" dur="indefinite" nodeType="mainSeq">
                <p:childTnLst>
                  <p:par>
                    <p:cTn id="280" fill="hold">
                      <p:stCondLst>
                        <p:cond delay="indefinite"/>
                      </p:stCondLst>
                      <p:childTnLst>
                        <p:par>
                          <p:cTn id="281" fill="hold">
                            <p:stCondLst>
                              <p:cond delay="0"/>
                            </p:stCondLst>
                            <p:childTnLst>
                              <p:par>
                                <p:cTn id="282" nodeType="clickEffect" fill="hold" presetClass="entr" presetID="29">
                                  <p:stCondLst>
                                    <p:cond delay="0"/>
                                  </p:stCondLst>
                                  <p:childTnLst>
                                    <p:set>
                                      <p:cBhvr>
                                        <p:cTn id="283" dur="1" fill="hold">
                                          <p:stCondLst>
                                            <p:cond delay="0"/>
                                          </p:stCondLst>
                                        </p:cTn>
                                        <p:tgtEl>
                                          <p:spTgt spid="138">
                                            <p:txEl>
                                              <p:pRg st="0" end="0"/>
                                            </p:txEl>
                                          </p:spTgt>
                                        </p:tgtEl>
                                        <p:attrNameLst>
                                          <p:attrName>style.visibility</p:attrName>
                                        </p:attrNameLst>
                                      </p:cBhvr>
                                      <p:to>
                                        <p:strVal val="visible"/>
                                      </p:to>
                                    </p:set>
                                    <p:anim calcmode="lin" valueType="num">
                                      <p:cBhvr additive="repl">
                                        <p:cTn id="284" dur="1000" fill="hold"/>
                                        <p:tgtEl>
                                          <p:spTgt spid="138">
                                            <p:txEl>
                                              <p:pRg st="0" end="0"/>
                                            </p:txEl>
                                          </p:spTgt>
                                        </p:tgtEl>
                                        <p:attrNameLst>
                                          <p:attrName>ppt_x</p:attrName>
                                        </p:attrNameLst>
                                      </p:cBhvr>
                                      <p:tavLst>
                                        <p:tav tm="0">
                                          <p:val>
                                            <p:strVal val="#ppt_x-.2"/>
                                          </p:val>
                                        </p:tav>
                                        <p:tav tm="100000">
                                          <p:val>
                                            <p:strVal val="#ppt_x"/>
                                          </p:val>
                                        </p:tav>
                                      </p:tavLst>
                                    </p:anim>
                                    <p:anim calcmode="lin" valueType="num">
                                      <p:cBhvr additive="repl">
                                        <p:cTn id="285" dur="1000" fill="hold"/>
                                        <p:tgtEl>
                                          <p:spTgt spid="138">
                                            <p:txEl>
                                              <p:pRg st="0" end="0"/>
                                            </p:txEl>
                                          </p:spTgt>
                                        </p:tgtEl>
                                        <p:attrNameLst>
                                          <p:attrName>ppt_y</p:attrName>
                                        </p:attrNameLst>
                                      </p:cBhvr>
                                      <p:tavLst>
                                        <p:tav tm="0">
                                          <p:val>
                                            <p:strVal val="#ppt_y"/>
                                          </p:val>
                                        </p:tav>
                                        <p:tav tm="100000">
                                          <p:val>
                                            <p:strVal val="#ppt_y"/>
                                          </p:val>
                                        </p:tav>
                                      </p:tavLst>
                                    </p:anim>
                                    <p:animEffect filter="wipe(right)" transition="in">
                                      <p:cBhvr additive="repl">
                                        <p:cTn id="286" dur="1000"/>
                                        <p:tgtEl>
                                          <p:spTgt spid="138">
                                            <p:txEl>
                                              <p:pRg st="0" end="0"/>
                                            </p:txEl>
                                          </p:spTgt>
                                        </p:tgtEl>
                                      </p:cBhvr>
                                    </p:animEffect>
                                  </p:childTnLst>
                                </p:cTn>
                              </p:par>
                            </p:childTnLst>
                          </p:cTn>
                        </p:par>
                      </p:childTnLst>
                    </p:cTn>
                  </p:par>
                  <p:par>
                    <p:cTn id="287" fill="hold">
                      <p:stCondLst>
                        <p:cond delay="indefinite"/>
                      </p:stCondLst>
                      <p:childTnLst>
                        <p:par>
                          <p:cTn id="288" fill="hold">
                            <p:stCondLst>
                              <p:cond delay="0"/>
                            </p:stCondLst>
                            <p:childTnLst>
                              <p:par>
                                <p:cTn id="289" nodeType="clickEffect" fill="hold" presetClass="entr" presetID="2" presetSubtype="4">
                                  <p:stCondLst>
                                    <p:cond delay="0"/>
                                  </p:stCondLst>
                                  <p:childTnLst>
                                    <p:set>
                                      <p:cBhvr>
                                        <p:cTn id="290" dur="1" fill="hold">
                                          <p:stCondLst>
                                            <p:cond delay="0"/>
                                          </p:stCondLst>
                                        </p:cTn>
                                        <p:tgtEl>
                                          <p:spTgt spid="138">
                                            <p:txEl>
                                              <p:pRg st="2" end="2"/>
                                            </p:txEl>
                                          </p:spTgt>
                                        </p:tgtEl>
                                        <p:attrNameLst>
                                          <p:attrName>style.visibility</p:attrName>
                                        </p:attrNameLst>
                                      </p:cBhvr>
                                      <p:to>
                                        <p:strVal val="visible"/>
                                      </p:to>
                                    </p:set>
                                    <p:anim calcmode="lin" valueType="num">
                                      <p:cBhvr additive="repl">
                                        <p:cTn id="291" dur="500" fill="hold"/>
                                        <p:tgtEl>
                                          <p:spTgt spid="138">
                                            <p:txEl>
                                              <p:pRg st="2" end="2"/>
                                            </p:txEl>
                                          </p:spTgt>
                                        </p:tgtEl>
                                        <p:attrNameLst>
                                          <p:attrName>ppt_x</p:attrName>
                                        </p:attrNameLst>
                                      </p:cBhvr>
                                      <p:tavLst>
                                        <p:tav tm="0">
                                          <p:val>
                                            <p:strVal val="#ppt_x"/>
                                          </p:val>
                                        </p:tav>
                                        <p:tav tm="100000">
                                          <p:val>
                                            <p:strVal val="#ppt_x"/>
                                          </p:val>
                                        </p:tav>
                                      </p:tavLst>
                                    </p:anim>
                                    <p:anim calcmode="lin" valueType="num">
                                      <p:cBhvr additive="repl">
                                        <p:cTn id="292" dur="500" fill="hold"/>
                                        <p:tgtEl>
                                          <p:spTgt spid="1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3" fill="hold">
                      <p:stCondLst>
                        <p:cond delay="indefinite"/>
                      </p:stCondLst>
                      <p:childTnLst>
                        <p:par>
                          <p:cTn id="294" fill="hold">
                            <p:stCondLst>
                              <p:cond delay="0"/>
                            </p:stCondLst>
                            <p:childTnLst>
                              <p:par>
                                <p:cTn id="295" nodeType="clickEffect" fill="hold" presetClass="entr" presetID="2" presetSubtype="4">
                                  <p:stCondLst>
                                    <p:cond delay="0"/>
                                  </p:stCondLst>
                                  <p:childTnLst>
                                    <p:set>
                                      <p:cBhvr>
                                        <p:cTn id="296" dur="1" fill="hold">
                                          <p:stCondLst>
                                            <p:cond delay="0"/>
                                          </p:stCondLst>
                                        </p:cTn>
                                        <p:tgtEl>
                                          <p:spTgt spid="138">
                                            <p:txEl>
                                              <p:pRg st="4" end="4"/>
                                            </p:txEl>
                                          </p:spTgt>
                                        </p:tgtEl>
                                        <p:attrNameLst>
                                          <p:attrName>style.visibility</p:attrName>
                                        </p:attrNameLst>
                                      </p:cBhvr>
                                      <p:to>
                                        <p:strVal val="visible"/>
                                      </p:to>
                                    </p:set>
                                    <p:anim calcmode="lin" valueType="num">
                                      <p:cBhvr additive="repl">
                                        <p:cTn id="297" dur="500" fill="hold"/>
                                        <p:tgtEl>
                                          <p:spTgt spid="138">
                                            <p:txEl>
                                              <p:pRg st="4" end="4"/>
                                            </p:txEl>
                                          </p:spTgt>
                                        </p:tgtEl>
                                        <p:attrNameLst>
                                          <p:attrName>ppt_x</p:attrName>
                                        </p:attrNameLst>
                                      </p:cBhvr>
                                      <p:tavLst>
                                        <p:tav tm="0">
                                          <p:val>
                                            <p:strVal val="#ppt_x"/>
                                          </p:val>
                                        </p:tav>
                                        <p:tav tm="100000">
                                          <p:val>
                                            <p:strVal val="#ppt_x"/>
                                          </p:val>
                                        </p:tav>
                                      </p:tavLst>
                                    </p:anim>
                                    <p:anim calcmode="lin" valueType="num">
                                      <p:cBhvr additive="repl">
                                        <p:cTn id="298" dur="500" fill="hold"/>
                                        <p:tgtEl>
                                          <p:spTgt spid="13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Έργο – Ενέργεια - Ισχύς</a:t>
            </a:r>
            <a:endParaRPr b="0" lang="en-US" sz="2300" spc="-1" strike="noStrike">
              <a:solidFill>
                <a:srgbClr val="000000"/>
              </a:solidFill>
              <a:latin typeface="Arial"/>
            </a:endParaRPr>
          </a:p>
        </p:txBody>
      </p:sp>
      <p:sp>
        <p:nvSpPr>
          <p:cNvPr id="140" name="5 - TextBox"/>
          <p:cNvSpPr/>
          <p:nvPr/>
        </p:nvSpPr>
        <p:spPr>
          <a:xfrm>
            <a:off x="611640" y="2007720"/>
            <a:ext cx="7920360" cy="394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000" spc="-1" strike="noStrike">
                <a:solidFill>
                  <a:srgbClr val="000000"/>
                </a:solidFill>
                <a:latin typeface="Arial"/>
              </a:rPr>
              <a:t>2.9  Ισχύς</a:t>
            </a:r>
            <a:endParaRPr b="0" lang="en-US" sz="2000" spc="-1" strike="noStrike">
              <a:solidFill>
                <a:srgbClr val="000000"/>
              </a:solidFill>
              <a:latin typeface="Arial"/>
            </a:endParaRPr>
          </a:p>
        </p:txBody>
      </p:sp>
    </p:spTree>
  </p:cSld>
  <p:transition>
    <p:pull dir="rd"/>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Ισχύς</a:t>
            </a:r>
            <a:endParaRPr b="0" lang="en-US" sz="2300" spc="-1" strike="noStrike">
              <a:solidFill>
                <a:srgbClr val="000000"/>
              </a:solidFill>
              <a:latin typeface="Arial"/>
            </a:endParaRPr>
          </a:p>
        </p:txBody>
      </p:sp>
      <p:sp>
        <p:nvSpPr>
          <p:cNvPr id="142" name="5 - TextBox"/>
          <p:cNvSpPr/>
          <p:nvPr/>
        </p:nvSpPr>
        <p:spPr>
          <a:xfrm>
            <a:off x="611640" y="699480"/>
            <a:ext cx="7920360" cy="1004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000" spc="-1" strike="noStrike">
                <a:solidFill>
                  <a:srgbClr val="000000"/>
                </a:solidFill>
                <a:latin typeface="Arial"/>
              </a:rPr>
              <a:t>Από τον ορισμό του έργου φαίνεται, ότι αυτό είναι ανεξάρτητο από το χρόνο που απαιτείται για να παραχθεί, γιατί το ίδιο έργο μπορεί να γίνει σε ένα δευτερόλεπτο, σε μία ώρα ή ένα μήνα κ.ο.κ.</a:t>
            </a:r>
            <a:endParaRPr b="0" lang="en-US" sz="2000" spc="-1" strike="noStrike">
              <a:solidFill>
                <a:srgbClr val="000000"/>
              </a:solidFill>
              <a:latin typeface="Arial"/>
            </a:endParaRPr>
          </a:p>
        </p:txBody>
      </p:sp>
      <p:sp>
        <p:nvSpPr>
          <p:cNvPr id="143" name="3 - TextBox"/>
          <p:cNvSpPr/>
          <p:nvPr/>
        </p:nvSpPr>
        <p:spPr>
          <a:xfrm>
            <a:off x="611640" y="2034360"/>
            <a:ext cx="7920360" cy="958320"/>
          </a:xfrm>
          <a:prstGeom prst="rect">
            <a:avLst/>
          </a:prstGeom>
          <a:gradFill rotWithShape="0">
            <a:gsLst>
              <a:gs pos="0">
                <a:srgbClr val="191919"/>
              </a:gs>
              <a:gs pos="100000">
                <a:srgbClr val="bcbcbc"/>
              </a:gs>
            </a:gsLst>
            <a:path path="circle">
              <a:fillToRect l="50000" t="100000" r="50000" b="0"/>
            </a:path>
          </a:gradFill>
          <a:ln>
            <a:solidFill>
              <a:srgbClr val="000000"/>
            </a:solidFill>
            <a:round/>
          </a:ln>
          <a:effectLst>
            <a:outerShdw algn="ctr" blurRad="57240" dir="5400000" dist="38160" rotWithShape="0">
              <a:schemeClr val="phClr">
                <a:shade val="9000"/>
                <a:satMod val="105000"/>
                <a:alpha val="48000"/>
              </a:schemeClr>
            </a:outerShdw>
          </a:effectLst>
        </p:spPr>
        <p:style>
          <a:lnRef idx="1">
            <a:schemeClr val="dk1"/>
          </a:lnRef>
          <a:fillRef idx="3">
            <a:schemeClr val="dk1"/>
          </a:fillRef>
          <a:effectRef idx="2">
            <a:schemeClr val="dk1"/>
          </a:effectRef>
          <a:fontRef idx="minor"/>
        </p:style>
        <p:txBody>
          <a:bodyPr lIns="90000" rIns="90000" tIns="45000" bIns="45000" anchor="t">
            <a:spAutoFit/>
          </a:bodyPr>
          <a:p>
            <a:pPr algn="ctr">
              <a:lnSpc>
                <a:spcPct val="100000"/>
              </a:lnSpc>
              <a:spcBef>
                <a:spcPts val="601"/>
              </a:spcBef>
              <a:spcAft>
                <a:spcPts val="601"/>
              </a:spcAft>
            </a:pPr>
            <a:endParaRPr b="0" lang="en-US" sz="400" spc="-1" strike="noStrike">
              <a:solidFill>
                <a:srgbClr val="000000"/>
              </a:solidFill>
              <a:latin typeface="Arial"/>
            </a:endParaRPr>
          </a:p>
          <a:p>
            <a:pPr algn="ctr">
              <a:lnSpc>
                <a:spcPct val="100000"/>
              </a:lnSpc>
            </a:pPr>
            <a:r>
              <a:rPr b="0" lang="el-GR" sz="2000" spc="-1" strike="noStrike">
                <a:solidFill>
                  <a:schemeClr val="lt1"/>
                </a:solidFill>
                <a:latin typeface="Arial"/>
              </a:rPr>
              <a:t>Η </a:t>
            </a:r>
            <a:r>
              <a:rPr b="1" lang="el-GR" sz="2000" spc="-1" strike="noStrike">
                <a:solidFill>
                  <a:schemeClr val="lt1"/>
                </a:solidFill>
                <a:latin typeface="Arial"/>
              </a:rPr>
              <a:t>ισχύς</a:t>
            </a:r>
            <a:r>
              <a:rPr b="0" lang="el-GR" sz="2000" spc="-1" strike="noStrike">
                <a:solidFill>
                  <a:schemeClr val="lt1"/>
                </a:solidFill>
                <a:latin typeface="Arial"/>
              </a:rPr>
              <a:t> είναι το φυσικό μέγεθος με το οποίο μπορούμε να συγκρίνουμε την απόδοση διαφόρων μηχανών.</a:t>
            </a:r>
            <a:endParaRPr b="0" lang="en-US" sz="2000" spc="-1" strike="noStrike">
              <a:solidFill>
                <a:srgbClr val="000000"/>
              </a:solidFill>
              <a:latin typeface="Arial"/>
            </a:endParaRPr>
          </a:p>
          <a:p>
            <a:pPr algn="ctr">
              <a:lnSpc>
                <a:spcPct val="100000"/>
              </a:lnSpc>
            </a:pPr>
            <a:endParaRPr b="0" lang="en-US" sz="800" spc="-1" strike="noStrike">
              <a:solidFill>
                <a:srgbClr val="000000"/>
              </a:solidFill>
              <a:latin typeface="Arial"/>
            </a:endParaRPr>
          </a:p>
        </p:txBody>
      </p:sp>
      <p:sp>
        <p:nvSpPr>
          <p:cNvPr id="144" name="6 - TextBox"/>
          <p:cNvSpPr/>
          <p:nvPr/>
        </p:nvSpPr>
        <p:spPr>
          <a:xfrm>
            <a:off x="611640" y="3363840"/>
            <a:ext cx="7848360" cy="1385640"/>
          </a:xfrm>
          <a:prstGeom prst="rect">
            <a:avLst/>
          </a:prstGeom>
          <a:solidFill>
            <a:srgbClr val="ffffff"/>
          </a:solidFill>
          <a:ln>
            <a:solidFill>
              <a:srgbClr val="009dd9"/>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gn="ctr">
              <a:lnSpc>
                <a:spcPct val="100000"/>
              </a:lnSpc>
              <a:spcAft>
                <a:spcPts val="601"/>
              </a:spcAft>
            </a:pPr>
            <a:r>
              <a:rPr b="0" lang="el-GR" sz="2000" spc="-1" strike="noStrike">
                <a:solidFill>
                  <a:schemeClr val="dk1"/>
                </a:solidFill>
                <a:latin typeface="Arial"/>
              </a:rPr>
              <a:t>Για να είναι δυνατή αυτή η σύγκριση, θα πρέπει οι μηχανές να έχουν ένα κοινό μέτρο. </a:t>
            </a:r>
            <a:endParaRPr b="0" lang="en-US" sz="2000" spc="-1" strike="noStrike">
              <a:solidFill>
                <a:srgbClr val="000000"/>
              </a:solidFill>
              <a:latin typeface="Arial"/>
            </a:endParaRPr>
          </a:p>
          <a:p>
            <a:pPr algn="ctr">
              <a:lnSpc>
                <a:spcPct val="100000"/>
              </a:lnSpc>
              <a:spcAft>
                <a:spcPts val="601"/>
              </a:spcAft>
            </a:pPr>
            <a:r>
              <a:rPr b="0" lang="el-GR" sz="2000" spc="-1" strike="noStrike">
                <a:solidFill>
                  <a:schemeClr val="dk1"/>
                </a:solidFill>
                <a:latin typeface="Arial"/>
              </a:rPr>
              <a:t>Το μέτρο αυτό είναι το έργο το οποίο μπορούν να αποδώσουν μέσα στον ίδιο χρόνο ή τη μονάδα του χρόνου.</a:t>
            </a:r>
            <a:endParaRPr b="0" lang="en-US" sz="2000" spc="-1" strike="noStrike">
              <a:solidFill>
                <a:srgbClr val="000000"/>
              </a:solidFill>
              <a:latin typeface="Arial"/>
            </a:endParaRPr>
          </a:p>
        </p:txBody>
      </p:sp>
    </p:spTree>
  </p:cSld>
  <p:transition>
    <p:pull dir="rd"/>
  </p:transition>
  <p:timing>
    <p:tnLst>
      <p:par>
        <p:cTn id="299" dur="indefinite" restart="never" nodeType="tmRoot">
          <p:childTnLst>
            <p:seq>
              <p:cTn id="300" dur="indefinite" nodeType="mainSeq">
                <p:childTnLst>
                  <p:par>
                    <p:cTn id="301" fill="hold">
                      <p:stCondLst>
                        <p:cond delay="indefinite"/>
                      </p:stCondLst>
                      <p:childTnLst>
                        <p:par>
                          <p:cTn id="302" fill="hold">
                            <p:stCondLst>
                              <p:cond delay="0"/>
                            </p:stCondLst>
                            <p:childTnLst>
                              <p:par>
                                <p:cTn id="303" nodeType="clickEffect" fill="hold" presetClass="entr" presetID="2" presetSubtype="4">
                                  <p:stCondLst>
                                    <p:cond delay="0"/>
                                  </p:stCondLst>
                                  <p:childTnLst>
                                    <p:set>
                                      <p:cBhvr>
                                        <p:cTn id="304" dur="1" fill="hold">
                                          <p:stCondLst>
                                            <p:cond delay="0"/>
                                          </p:stCondLst>
                                        </p:cTn>
                                        <p:tgtEl>
                                          <p:spTgt spid="142"/>
                                        </p:tgtEl>
                                        <p:attrNameLst>
                                          <p:attrName>style.visibility</p:attrName>
                                        </p:attrNameLst>
                                      </p:cBhvr>
                                      <p:to>
                                        <p:strVal val="visible"/>
                                      </p:to>
                                    </p:set>
                                    <p:anim calcmode="lin" valueType="num">
                                      <p:cBhvr additive="repl">
                                        <p:cTn id="305" dur="500" fill="hold"/>
                                        <p:tgtEl>
                                          <p:spTgt spid="142"/>
                                        </p:tgtEl>
                                        <p:attrNameLst>
                                          <p:attrName>ppt_x</p:attrName>
                                        </p:attrNameLst>
                                      </p:cBhvr>
                                      <p:tavLst>
                                        <p:tav tm="0">
                                          <p:val>
                                            <p:strVal val="#ppt_x"/>
                                          </p:val>
                                        </p:tav>
                                        <p:tav tm="100000">
                                          <p:val>
                                            <p:strVal val="#ppt_x"/>
                                          </p:val>
                                        </p:tav>
                                      </p:tavLst>
                                    </p:anim>
                                    <p:anim calcmode="lin" valueType="num">
                                      <p:cBhvr additive="repl">
                                        <p:cTn id="306"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307" fill="hold">
                      <p:stCondLst>
                        <p:cond delay="indefinite"/>
                      </p:stCondLst>
                      <p:childTnLst>
                        <p:par>
                          <p:cTn id="308" fill="hold">
                            <p:stCondLst>
                              <p:cond delay="0"/>
                            </p:stCondLst>
                            <p:childTnLst>
                              <p:par>
                                <p:cTn id="309" nodeType="clickEffect" fill="hold" presetClass="entr" presetID="3" presetSubtype="10">
                                  <p:stCondLst>
                                    <p:cond delay="0"/>
                                  </p:stCondLst>
                                  <p:childTnLst>
                                    <p:set>
                                      <p:cBhvr>
                                        <p:cTn id="310" dur="1" fill="hold">
                                          <p:stCondLst>
                                            <p:cond delay="0"/>
                                          </p:stCondLst>
                                        </p:cTn>
                                        <p:tgtEl>
                                          <p:spTgt spid="143"/>
                                        </p:tgtEl>
                                        <p:attrNameLst>
                                          <p:attrName>style.visibility</p:attrName>
                                        </p:attrNameLst>
                                      </p:cBhvr>
                                      <p:to>
                                        <p:strVal val="visible"/>
                                      </p:to>
                                    </p:set>
                                    <p:animEffect filter="blinds(horizontal)" transition="in">
                                      <p:cBhvr additive="repl">
                                        <p:cTn id="311" dur="500"/>
                                        <p:tgtEl>
                                          <p:spTgt spid="143"/>
                                        </p:tgtEl>
                                      </p:cBhvr>
                                    </p:animEffect>
                                  </p:childTnLst>
                                </p:cTn>
                              </p:par>
                            </p:childTnLst>
                          </p:cTn>
                        </p:par>
                      </p:childTnLst>
                    </p:cTn>
                  </p:par>
                  <p:par>
                    <p:cTn id="312" fill="hold">
                      <p:stCondLst>
                        <p:cond delay="indefinite"/>
                      </p:stCondLst>
                      <p:childTnLst>
                        <p:par>
                          <p:cTn id="313" fill="hold">
                            <p:stCondLst>
                              <p:cond delay="0"/>
                            </p:stCondLst>
                            <p:childTnLst>
                              <p:par>
                                <p:cTn id="314" nodeType="clickEffect" fill="hold" presetClass="entr" presetID="3" presetSubtype="10">
                                  <p:stCondLst>
                                    <p:cond delay="0"/>
                                  </p:stCondLst>
                                  <p:childTnLst>
                                    <p:set>
                                      <p:cBhvr>
                                        <p:cTn id="315" dur="1" fill="hold">
                                          <p:stCondLst>
                                            <p:cond delay="0"/>
                                          </p:stCondLst>
                                        </p:cTn>
                                        <p:tgtEl>
                                          <p:spTgt spid="144"/>
                                        </p:tgtEl>
                                        <p:attrNameLst>
                                          <p:attrName>style.visibility</p:attrName>
                                        </p:attrNameLst>
                                      </p:cBhvr>
                                      <p:to>
                                        <p:strVal val="visible"/>
                                      </p:to>
                                    </p:set>
                                    <p:animEffect filter="blinds(horizontal)" transition="in">
                                      <p:cBhvr additive="repl">
                                        <p:cTn id="316" dur="5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Ισχύς</a:t>
            </a:r>
            <a:endParaRPr b="0" lang="en-US" sz="2300" spc="-1" strike="noStrike">
              <a:solidFill>
                <a:srgbClr val="000000"/>
              </a:solidFill>
              <a:latin typeface="Arial"/>
            </a:endParaRPr>
          </a:p>
        </p:txBody>
      </p:sp>
      <p:sp>
        <p:nvSpPr>
          <p:cNvPr id="146" name="6 - TextBox"/>
          <p:cNvSpPr/>
          <p:nvPr/>
        </p:nvSpPr>
        <p:spPr>
          <a:xfrm>
            <a:off x="611640" y="771480"/>
            <a:ext cx="7920360" cy="2986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199"/>
              </a:spcAft>
            </a:pPr>
            <a:r>
              <a:rPr b="0" lang="el-GR" sz="2000" spc="-1" strike="noStrike">
                <a:solidFill>
                  <a:srgbClr val="000000"/>
                </a:solidFill>
                <a:latin typeface="Arial"/>
              </a:rPr>
              <a:t>Στην ισχύ μιας μηχανής, μας ενδιαφέρει σε πόσο χρόνο παράγεται αυτό το έργο. </a:t>
            </a:r>
            <a:endParaRPr b="0" lang="en-US" sz="2000" spc="-1" strike="noStrike">
              <a:solidFill>
                <a:srgbClr val="000000"/>
              </a:solidFill>
              <a:latin typeface="Arial"/>
            </a:endParaRPr>
          </a:p>
          <a:p>
            <a:pPr algn="ctr">
              <a:lnSpc>
                <a:spcPct val="100000"/>
              </a:lnSpc>
            </a:pPr>
            <a:r>
              <a:rPr b="0" lang="el-GR" sz="2000" spc="-1" strike="noStrike">
                <a:solidFill>
                  <a:srgbClr val="000000"/>
                </a:solidFill>
                <a:latin typeface="Arial"/>
              </a:rPr>
              <a:t>Το πηλίκο, λοιπόν, του έργου </a:t>
            </a:r>
            <a:r>
              <a:rPr b="0" lang="en-US" sz="2000" spc="-1" strike="noStrike">
                <a:solidFill>
                  <a:srgbClr val="000000"/>
                </a:solidFill>
                <a:latin typeface="Arial"/>
              </a:rPr>
              <a:t>W </a:t>
            </a:r>
            <a:r>
              <a:rPr b="0" lang="el-GR" sz="2000" spc="-1" strike="noStrike">
                <a:solidFill>
                  <a:srgbClr val="000000"/>
                </a:solidFill>
                <a:latin typeface="Arial"/>
              </a:rPr>
              <a:t>προς το χρόνο </a:t>
            </a:r>
            <a:r>
              <a:rPr b="0" lang="en-US" sz="2000" spc="-1" strike="noStrike">
                <a:solidFill>
                  <a:srgbClr val="000000"/>
                </a:solidFill>
                <a:latin typeface="Arial"/>
              </a:rPr>
              <a:t>t, </a:t>
            </a:r>
            <a:r>
              <a:rPr b="0" lang="el-GR" sz="2000" spc="-1" strike="noStrike">
                <a:solidFill>
                  <a:srgbClr val="000000"/>
                </a:solidFill>
                <a:latin typeface="Arial"/>
              </a:rPr>
              <a:t>μέσα στον οποίο έχει παραχθεί αυτό, ονομάζεται ισχύς της μηχανής και συμβολίζεται με το γράμμα </a:t>
            </a:r>
            <a:r>
              <a:rPr b="0" lang="en-US" sz="2000" spc="-1" strike="noStrike">
                <a:solidFill>
                  <a:srgbClr val="000000"/>
                </a:solidFill>
                <a:latin typeface="Arial"/>
              </a:rPr>
              <a:t>P. </a:t>
            </a:r>
            <a:endParaRPr b="0" lang="en-US" sz="2000" spc="-1" strike="noStrike">
              <a:solidFill>
                <a:srgbClr val="000000"/>
              </a:solidFill>
              <a:latin typeface="Arial"/>
            </a:endParaRPr>
          </a:p>
          <a:p>
            <a:pPr algn="ctr">
              <a:lnSpc>
                <a:spcPct val="100000"/>
              </a:lnSpc>
            </a:pPr>
            <a:endParaRPr b="0" lang="en-US" sz="2000" spc="-1" strike="noStrike">
              <a:solidFill>
                <a:srgbClr val="000000"/>
              </a:solidFill>
              <a:latin typeface="Arial"/>
            </a:endParaRPr>
          </a:p>
          <a:p>
            <a:pPr algn="ctr">
              <a:lnSpc>
                <a:spcPct val="100000"/>
              </a:lnSpc>
            </a:pPr>
            <a:r>
              <a:rPr b="0" lang="el-GR" sz="2000" spc="-1" strike="noStrike">
                <a:solidFill>
                  <a:srgbClr val="000000"/>
                </a:solidFill>
                <a:latin typeface="Arial"/>
              </a:rPr>
              <a:t>Δηλαδή, ισχύει η σχέση:  </a:t>
            </a:r>
            <a:endParaRPr b="0" lang="en-US" sz="2000" spc="-1" strike="noStrike">
              <a:solidFill>
                <a:srgbClr val="000000"/>
              </a:solidFill>
              <a:latin typeface="Arial"/>
            </a:endParaRPr>
          </a:p>
          <a:p>
            <a:pPr algn="ctr">
              <a:lnSpc>
                <a:spcPct val="100000"/>
              </a:lnSpc>
            </a:pPr>
            <a:endParaRPr b="0" lang="en-US" sz="2000" spc="-1" strike="noStrike">
              <a:solidFill>
                <a:srgbClr val="000000"/>
              </a:solidFill>
              <a:latin typeface="Arial"/>
            </a:endParaRPr>
          </a:p>
          <a:p>
            <a:pPr algn="ctr">
              <a:lnSpc>
                <a:spcPct val="100000"/>
              </a:lnSpc>
            </a:pPr>
            <a:r>
              <a:rPr b="1" lang="en-US" sz="2000" spc="-1" strike="noStrike">
                <a:solidFill>
                  <a:srgbClr val="000000"/>
                </a:solidFill>
                <a:latin typeface="Arial"/>
              </a:rPr>
              <a:t>P </a:t>
            </a:r>
            <a:r>
              <a:rPr b="1" lang="el-GR" sz="2000" spc="-1" strike="noStrike">
                <a:solidFill>
                  <a:srgbClr val="000000"/>
                </a:solidFill>
                <a:latin typeface="Arial"/>
              </a:rPr>
              <a:t>= </a:t>
            </a:r>
            <a:r>
              <a:rPr b="1" lang="en-US" sz="2000" spc="-1" strike="noStrike">
                <a:solidFill>
                  <a:srgbClr val="000000"/>
                </a:solidFill>
                <a:latin typeface="Arial"/>
              </a:rPr>
              <a:t>W </a:t>
            </a:r>
            <a:r>
              <a:rPr b="1" lang="el-GR" sz="2000" spc="-1" strike="noStrike">
                <a:solidFill>
                  <a:srgbClr val="000000"/>
                </a:solidFill>
                <a:latin typeface="Arial"/>
              </a:rPr>
              <a:t>/ </a:t>
            </a:r>
            <a:r>
              <a:rPr b="1" lang="en-US" sz="2000" spc="-1" strike="noStrike">
                <a:solidFill>
                  <a:srgbClr val="000000"/>
                </a:solidFill>
                <a:latin typeface="Arial"/>
              </a:rPr>
              <a:t>t</a:t>
            </a:r>
            <a:endParaRPr b="0" lang="en-US" sz="2000" spc="-1" strike="noStrike">
              <a:solidFill>
                <a:srgbClr val="000000"/>
              </a:solidFill>
              <a:latin typeface="Arial"/>
            </a:endParaRPr>
          </a:p>
        </p:txBody>
      </p:sp>
      <p:sp>
        <p:nvSpPr>
          <p:cNvPr id="147" name="12 - TextBox"/>
          <p:cNvSpPr/>
          <p:nvPr/>
        </p:nvSpPr>
        <p:spPr>
          <a:xfrm>
            <a:off x="467640" y="3971880"/>
            <a:ext cx="8064360" cy="394560"/>
          </a:xfrm>
          <a:prstGeom prst="rect">
            <a:avLst/>
          </a:prstGeom>
          <a:solidFill>
            <a:srgbClr val="ffffff"/>
          </a:solidFill>
          <a:ln>
            <a:solidFill>
              <a:srgbClr val="009dd9"/>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gn="ctr">
              <a:lnSpc>
                <a:spcPct val="100000"/>
              </a:lnSpc>
              <a:spcAft>
                <a:spcPts val="601"/>
              </a:spcAft>
            </a:pPr>
            <a:r>
              <a:rPr b="0" lang="el-GR" sz="2000" spc="-1" strike="noStrike">
                <a:solidFill>
                  <a:schemeClr val="dk1"/>
                </a:solidFill>
                <a:latin typeface="Arial"/>
              </a:rPr>
              <a:t>Άρα, ισχύς είναι το έργο που παράγεται στη μονάδα του χρόνου.</a:t>
            </a:r>
            <a:endParaRPr b="0" lang="en-US" sz="2000" spc="-1" strike="noStrike">
              <a:solidFill>
                <a:srgbClr val="000000"/>
              </a:solidFill>
              <a:latin typeface="Arial"/>
            </a:endParaRPr>
          </a:p>
        </p:txBody>
      </p:sp>
    </p:spTree>
  </p:cSld>
  <p:transition>
    <p:pull dir="rd"/>
  </p:transition>
  <p:timing>
    <p:tnLst>
      <p:par>
        <p:cTn id="317" dur="indefinite" restart="never" nodeType="tmRoot">
          <p:childTnLst>
            <p:seq>
              <p:cTn id="318" dur="indefinite" nodeType="mainSeq">
                <p:childTnLst>
                  <p:par>
                    <p:cTn id="319" fill="hold">
                      <p:stCondLst>
                        <p:cond delay="indefinite"/>
                      </p:stCondLst>
                      <p:childTnLst>
                        <p:par>
                          <p:cTn id="320" fill="hold">
                            <p:stCondLst>
                              <p:cond delay="0"/>
                            </p:stCondLst>
                            <p:childTnLst>
                              <p:par>
                                <p:cTn id="321" nodeType="clickEffect" fill="hold" presetClass="entr" presetID="2" presetSubtype="4">
                                  <p:stCondLst>
                                    <p:cond delay="0"/>
                                  </p:stCondLst>
                                  <p:childTnLst>
                                    <p:set>
                                      <p:cBhvr>
                                        <p:cTn id="322" dur="1" fill="hold">
                                          <p:stCondLst>
                                            <p:cond delay="0"/>
                                          </p:stCondLst>
                                        </p:cTn>
                                        <p:tgtEl>
                                          <p:spTgt spid="146">
                                            <p:txEl>
                                              <p:pRg st="1" end="1"/>
                                            </p:txEl>
                                          </p:spTgt>
                                        </p:tgtEl>
                                        <p:attrNameLst>
                                          <p:attrName>style.visibility</p:attrName>
                                        </p:attrNameLst>
                                      </p:cBhvr>
                                      <p:to>
                                        <p:strVal val="visible"/>
                                      </p:to>
                                    </p:set>
                                    <p:anim calcmode="lin" valueType="num">
                                      <p:cBhvr additive="repl">
                                        <p:cTn id="323" dur="500" fill="hold"/>
                                        <p:tgtEl>
                                          <p:spTgt spid="146">
                                            <p:txEl>
                                              <p:pRg st="1" end="1"/>
                                            </p:txEl>
                                          </p:spTgt>
                                        </p:tgtEl>
                                        <p:attrNameLst>
                                          <p:attrName>ppt_x</p:attrName>
                                        </p:attrNameLst>
                                      </p:cBhvr>
                                      <p:tavLst>
                                        <p:tav tm="0">
                                          <p:val>
                                            <p:strVal val="#ppt_x"/>
                                          </p:val>
                                        </p:tav>
                                        <p:tav tm="100000">
                                          <p:val>
                                            <p:strVal val="#ppt_x"/>
                                          </p:val>
                                        </p:tav>
                                      </p:tavLst>
                                    </p:anim>
                                    <p:anim calcmode="lin" valueType="num">
                                      <p:cBhvr additive="repl">
                                        <p:cTn id="324" dur="500" fill="hold"/>
                                        <p:tgtEl>
                                          <p:spTgt spid="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5" fill="hold">
                      <p:stCondLst>
                        <p:cond delay="indefinite"/>
                      </p:stCondLst>
                      <p:childTnLst>
                        <p:par>
                          <p:cTn id="326" fill="hold">
                            <p:stCondLst>
                              <p:cond delay="0"/>
                            </p:stCondLst>
                            <p:childTnLst>
                              <p:par>
                                <p:cTn id="327" nodeType="clickEffect" fill="hold" presetClass="entr" presetID="2" presetSubtype="4">
                                  <p:stCondLst>
                                    <p:cond delay="0"/>
                                  </p:stCondLst>
                                  <p:childTnLst>
                                    <p:set>
                                      <p:cBhvr>
                                        <p:cTn id="328" dur="1" fill="hold">
                                          <p:stCondLst>
                                            <p:cond delay="0"/>
                                          </p:stCondLst>
                                        </p:cTn>
                                        <p:tgtEl>
                                          <p:spTgt spid="146">
                                            <p:txEl>
                                              <p:pRg st="3" end="3"/>
                                            </p:txEl>
                                          </p:spTgt>
                                        </p:tgtEl>
                                        <p:attrNameLst>
                                          <p:attrName>style.visibility</p:attrName>
                                        </p:attrNameLst>
                                      </p:cBhvr>
                                      <p:to>
                                        <p:strVal val="visible"/>
                                      </p:to>
                                    </p:set>
                                    <p:anim calcmode="lin" valueType="num">
                                      <p:cBhvr additive="repl">
                                        <p:cTn id="329" dur="500" fill="hold"/>
                                        <p:tgtEl>
                                          <p:spTgt spid="146">
                                            <p:txEl>
                                              <p:pRg st="3" end="3"/>
                                            </p:txEl>
                                          </p:spTgt>
                                        </p:tgtEl>
                                        <p:attrNameLst>
                                          <p:attrName>ppt_x</p:attrName>
                                        </p:attrNameLst>
                                      </p:cBhvr>
                                      <p:tavLst>
                                        <p:tav tm="0">
                                          <p:val>
                                            <p:strVal val="#ppt_x"/>
                                          </p:val>
                                        </p:tav>
                                        <p:tav tm="100000">
                                          <p:val>
                                            <p:strVal val="#ppt_x"/>
                                          </p:val>
                                        </p:tav>
                                      </p:tavLst>
                                    </p:anim>
                                    <p:anim calcmode="lin" valueType="num">
                                      <p:cBhvr additive="repl">
                                        <p:cTn id="330" dur="500" fill="hold"/>
                                        <p:tgtEl>
                                          <p:spTgt spid="146">
                                            <p:txEl>
                                              <p:pRg st="3" end="3"/>
                                            </p:txEl>
                                          </p:spTgt>
                                        </p:tgtEl>
                                        <p:attrNameLst>
                                          <p:attrName>ppt_y</p:attrName>
                                        </p:attrNameLst>
                                      </p:cBhvr>
                                      <p:tavLst>
                                        <p:tav tm="0">
                                          <p:val>
                                            <p:strVal val="1+#ppt_h/2"/>
                                          </p:val>
                                        </p:tav>
                                        <p:tav tm="100000">
                                          <p:val>
                                            <p:strVal val="#ppt_y"/>
                                          </p:val>
                                        </p:tav>
                                      </p:tavLst>
                                    </p:anim>
                                  </p:childTnLst>
                                </p:cTn>
                              </p:par>
                            </p:childTnLst>
                          </p:cTn>
                        </p:par>
                        <p:par>
                          <p:cTn id="331" fill="hold">
                            <p:stCondLst>
                              <p:cond delay="500"/>
                            </p:stCondLst>
                            <p:childTnLst>
                              <p:par>
                                <p:cTn id="332" nodeType="afterEffect" fill="hold" presetClass="entr" presetID="29">
                                  <p:stCondLst>
                                    <p:cond delay="500"/>
                                  </p:stCondLst>
                                  <p:childTnLst>
                                    <p:set>
                                      <p:cBhvr>
                                        <p:cTn id="333" dur="1" fill="hold">
                                          <p:stCondLst>
                                            <p:cond delay="0"/>
                                          </p:stCondLst>
                                        </p:cTn>
                                        <p:tgtEl>
                                          <p:spTgt spid="146">
                                            <p:txEl>
                                              <p:pRg st="5" end="5"/>
                                            </p:txEl>
                                          </p:spTgt>
                                        </p:tgtEl>
                                        <p:attrNameLst>
                                          <p:attrName>style.visibility</p:attrName>
                                        </p:attrNameLst>
                                      </p:cBhvr>
                                      <p:to>
                                        <p:strVal val="visible"/>
                                      </p:to>
                                    </p:set>
                                    <p:anim calcmode="lin" valueType="num">
                                      <p:cBhvr additive="repl">
                                        <p:cTn id="334" dur="1000" fill="hold"/>
                                        <p:tgtEl>
                                          <p:spTgt spid="146">
                                            <p:txEl>
                                              <p:pRg st="5" end="5"/>
                                            </p:txEl>
                                          </p:spTgt>
                                        </p:tgtEl>
                                        <p:attrNameLst>
                                          <p:attrName>ppt_x</p:attrName>
                                        </p:attrNameLst>
                                      </p:cBhvr>
                                      <p:tavLst>
                                        <p:tav tm="0">
                                          <p:val>
                                            <p:strVal val="#ppt_x-.2"/>
                                          </p:val>
                                        </p:tav>
                                        <p:tav tm="100000">
                                          <p:val>
                                            <p:strVal val="#ppt_x"/>
                                          </p:val>
                                        </p:tav>
                                      </p:tavLst>
                                    </p:anim>
                                    <p:anim calcmode="lin" valueType="num">
                                      <p:cBhvr additive="repl">
                                        <p:cTn id="335" dur="1000" fill="hold"/>
                                        <p:tgtEl>
                                          <p:spTgt spid="146">
                                            <p:txEl>
                                              <p:pRg st="5" end="5"/>
                                            </p:txEl>
                                          </p:spTgt>
                                        </p:tgtEl>
                                        <p:attrNameLst>
                                          <p:attrName>ppt_y</p:attrName>
                                        </p:attrNameLst>
                                      </p:cBhvr>
                                      <p:tavLst>
                                        <p:tav tm="0">
                                          <p:val>
                                            <p:strVal val="#ppt_y"/>
                                          </p:val>
                                        </p:tav>
                                        <p:tav tm="100000">
                                          <p:val>
                                            <p:strVal val="#ppt_y"/>
                                          </p:val>
                                        </p:tav>
                                      </p:tavLst>
                                    </p:anim>
                                    <p:animEffect filter="wipe(right)" transition="in">
                                      <p:cBhvr additive="repl">
                                        <p:cTn id="336" dur="1000"/>
                                        <p:tgtEl>
                                          <p:spTgt spid="146">
                                            <p:txEl>
                                              <p:pRg st="5" end="5"/>
                                            </p:txEl>
                                          </p:spTgt>
                                        </p:tgtEl>
                                      </p:cBhvr>
                                    </p:animEffect>
                                  </p:childTnLst>
                                </p:cTn>
                              </p:par>
                            </p:childTnLst>
                          </p:cTn>
                        </p:par>
                      </p:childTnLst>
                    </p:cTn>
                  </p:par>
                  <p:par>
                    <p:cTn id="337" fill="hold">
                      <p:stCondLst>
                        <p:cond delay="indefinite"/>
                      </p:stCondLst>
                      <p:childTnLst>
                        <p:par>
                          <p:cTn id="338" fill="hold">
                            <p:stCondLst>
                              <p:cond delay="0"/>
                            </p:stCondLst>
                            <p:childTnLst>
                              <p:par>
                                <p:cTn id="339" nodeType="clickEffect" fill="hold" presetClass="entr" presetID="3" presetSubtype="10">
                                  <p:stCondLst>
                                    <p:cond delay="0"/>
                                  </p:stCondLst>
                                  <p:childTnLst>
                                    <p:set>
                                      <p:cBhvr>
                                        <p:cTn id="340" dur="1" fill="hold">
                                          <p:stCondLst>
                                            <p:cond delay="0"/>
                                          </p:stCondLst>
                                        </p:cTn>
                                        <p:tgtEl>
                                          <p:spTgt spid="147"/>
                                        </p:tgtEl>
                                        <p:attrNameLst>
                                          <p:attrName>style.visibility</p:attrName>
                                        </p:attrNameLst>
                                      </p:cBhvr>
                                      <p:to>
                                        <p:strVal val="visible"/>
                                      </p:to>
                                    </p:set>
                                    <p:animEffect filter="blinds(horizontal)" transition="in">
                                      <p:cBhvr additive="repl">
                                        <p:cTn id="341"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Έργο – Ενέργεια - Ισχύς</a:t>
            </a:r>
            <a:endParaRPr b="0" lang="en-US" sz="2300" spc="-1" strike="noStrike">
              <a:solidFill>
                <a:srgbClr val="000000"/>
              </a:solidFill>
              <a:latin typeface="Arial"/>
            </a:endParaRPr>
          </a:p>
        </p:txBody>
      </p:sp>
      <p:sp>
        <p:nvSpPr>
          <p:cNvPr id="88" name="5 - TextBox"/>
          <p:cNvSpPr/>
          <p:nvPr/>
        </p:nvSpPr>
        <p:spPr>
          <a:xfrm>
            <a:off x="611640" y="2007720"/>
            <a:ext cx="7920360" cy="394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000" spc="-1" strike="noStrike">
                <a:solidFill>
                  <a:srgbClr val="000000"/>
                </a:solidFill>
                <a:latin typeface="Arial"/>
              </a:rPr>
              <a:t>2.7  Έργο</a:t>
            </a:r>
            <a:endParaRPr b="0" lang="en-US" sz="2000" spc="-1" strike="noStrike">
              <a:solidFill>
                <a:srgbClr val="000000"/>
              </a:solidFill>
              <a:latin typeface="Arial"/>
            </a:endParaRPr>
          </a:p>
        </p:txBody>
      </p:sp>
    </p:spTree>
  </p:cSld>
  <p:transition>
    <p:pull dir="rd"/>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Μονάδες Μέτρησης της Ισχύος</a:t>
            </a:r>
            <a:endParaRPr b="0" lang="en-US" sz="2300" spc="-1" strike="noStrike">
              <a:solidFill>
                <a:srgbClr val="000000"/>
              </a:solidFill>
              <a:latin typeface="Arial"/>
            </a:endParaRPr>
          </a:p>
        </p:txBody>
      </p:sp>
      <p:sp>
        <p:nvSpPr>
          <p:cNvPr id="149" name="6 - TextBox"/>
          <p:cNvSpPr/>
          <p:nvPr/>
        </p:nvSpPr>
        <p:spPr>
          <a:xfrm>
            <a:off x="611640" y="915480"/>
            <a:ext cx="7920360" cy="34430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199"/>
              </a:spcAft>
            </a:pPr>
            <a:r>
              <a:rPr b="0" lang="el-GR" sz="2000" spc="-1" strike="noStrike">
                <a:solidFill>
                  <a:srgbClr val="000000"/>
                </a:solidFill>
                <a:latin typeface="Arial"/>
              </a:rPr>
              <a:t>Η μονάδα μέτρησης της ισχύος στο διεθνές σύστημα </a:t>
            </a:r>
            <a:r>
              <a:rPr b="0" lang="en-US" sz="2000" spc="-1" strike="noStrike">
                <a:solidFill>
                  <a:srgbClr val="000000"/>
                </a:solidFill>
                <a:latin typeface="Arial"/>
              </a:rPr>
              <a:t>(SI) </a:t>
            </a:r>
            <a:r>
              <a:rPr b="0" lang="el-GR" sz="2000" spc="-1" strike="noStrike">
                <a:solidFill>
                  <a:srgbClr val="000000"/>
                </a:solidFill>
                <a:latin typeface="Arial"/>
              </a:rPr>
              <a:t>είναι το </a:t>
            </a:r>
            <a:r>
              <a:rPr b="0" lang="en-US" sz="2000" spc="-1" strike="noStrike">
                <a:solidFill>
                  <a:srgbClr val="000000"/>
                </a:solidFill>
                <a:latin typeface="Arial"/>
              </a:rPr>
              <a:t>Watt </a:t>
            </a:r>
            <a:r>
              <a:rPr b="0" lang="el-GR" sz="2000" spc="-1" strike="noStrike">
                <a:solidFill>
                  <a:srgbClr val="000000"/>
                </a:solidFill>
                <a:latin typeface="Arial"/>
              </a:rPr>
              <a:t>(βατ), συμβολίζεται με το γράμμα </a:t>
            </a:r>
            <a:r>
              <a:rPr b="0" lang="en-US" sz="2000" spc="-1" strike="noStrike">
                <a:solidFill>
                  <a:srgbClr val="000000"/>
                </a:solidFill>
                <a:latin typeface="Arial"/>
              </a:rPr>
              <a:t>W </a:t>
            </a:r>
            <a:r>
              <a:rPr b="0" lang="el-GR" sz="2000" spc="-1" strike="noStrike">
                <a:solidFill>
                  <a:srgbClr val="000000"/>
                </a:solidFill>
                <a:latin typeface="Arial"/>
              </a:rPr>
              <a:t>και ισούται με </a:t>
            </a:r>
            <a:r>
              <a:rPr b="0" lang="en-US" sz="2000" spc="-1" strike="noStrike">
                <a:solidFill>
                  <a:srgbClr val="000000"/>
                </a:solidFill>
                <a:latin typeface="Arial"/>
              </a:rPr>
              <a:t>1J/s. </a:t>
            </a:r>
            <a:endParaRPr b="0" lang="en-US" sz="2000" spc="-1" strike="noStrike">
              <a:solidFill>
                <a:srgbClr val="000000"/>
              </a:solidFill>
              <a:latin typeface="Arial"/>
            </a:endParaRPr>
          </a:p>
          <a:p>
            <a:pPr algn="ctr">
              <a:lnSpc>
                <a:spcPct val="100000"/>
              </a:lnSpc>
              <a:spcAft>
                <a:spcPts val="1199"/>
              </a:spcAft>
            </a:pPr>
            <a:r>
              <a:rPr b="0" lang="el-GR" sz="2000" spc="-1" strike="noStrike">
                <a:solidFill>
                  <a:srgbClr val="000000"/>
                </a:solidFill>
                <a:latin typeface="Arial"/>
              </a:rPr>
              <a:t>Συνήθως χρησιμοποιείται το πολλαπλάσιο του, δηλαδή τα 1000 </a:t>
            </a:r>
            <a:r>
              <a:rPr b="0" lang="en-US" sz="2000" spc="-1" strike="noStrike">
                <a:solidFill>
                  <a:srgbClr val="000000"/>
                </a:solidFill>
                <a:latin typeface="Arial"/>
              </a:rPr>
              <a:t>W </a:t>
            </a:r>
            <a:r>
              <a:rPr b="0" lang="el-GR" sz="2000" spc="-1" strike="noStrike">
                <a:solidFill>
                  <a:srgbClr val="000000"/>
                </a:solidFill>
                <a:latin typeface="Arial"/>
              </a:rPr>
              <a:t>που ονομάζεται κιλοβάτ </a:t>
            </a:r>
            <a:r>
              <a:rPr b="0" lang="en-US" sz="2000" spc="-1" strike="noStrike">
                <a:solidFill>
                  <a:srgbClr val="000000"/>
                </a:solidFill>
                <a:latin typeface="Arial"/>
              </a:rPr>
              <a:t>(kW).</a:t>
            </a:r>
            <a:endParaRPr b="0" lang="en-US" sz="2000" spc="-1" strike="noStrike">
              <a:solidFill>
                <a:srgbClr val="000000"/>
              </a:solidFill>
              <a:latin typeface="Arial"/>
            </a:endParaRPr>
          </a:p>
          <a:p>
            <a:pPr algn="ctr">
              <a:lnSpc>
                <a:spcPct val="100000"/>
              </a:lnSpc>
              <a:spcAft>
                <a:spcPts val="1199"/>
              </a:spcAft>
            </a:pPr>
            <a:r>
              <a:rPr b="0" lang="el-GR" sz="2000" spc="-1" strike="noStrike">
                <a:solidFill>
                  <a:srgbClr val="000000"/>
                </a:solidFill>
                <a:latin typeface="Arial"/>
              </a:rPr>
              <a:t>Άλλες μονάδες ισχύος που χρησιμοποιούνται στην πράξη, είναι ο μετρικός ίππος που συμβολίζεται με τα γράμματα </a:t>
            </a:r>
            <a:r>
              <a:rPr b="0" lang="en-US" sz="2000" spc="-1" strike="noStrike">
                <a:solidFill>
                  <a:srgbClr val="000000"/>
                </a:solidFill>
                <a:latin typeface="Arial"/>
              </a:rPr>
              <a:t>PS, </a:t>
            </a:r>
            <a:endParaRPr b="0" lang="en-US" sz="2000" spc="-1" strike="noStrike">
              <a:solidFill>
                <a:srgbClr val="000000"/>
              </a:solidFill>
              <a:latin typeface="Arial"/>
            </a:endParaRPr>
          </a:p>
          <a:p>
            <a:pPr algn="ctr">
              <a:lnSpc>
                <a:spcPct val="100000"/>
              </a:lnSpc>
              <a:spcAft>
                <a:spcPts val="1199"/>
              </a:spcAft>
            </a:pPr>
            <a:r>
              <a:rPr b="0" lang="el-GR" sz="2000" spc="-1" strike="noStrike">
                <a:solidFill>
                  <a:srgbClr val="000000"/>
                </a:solidFill>
                <a:latin typeface="Arial"/>
              </a:rPr>
              <a:t>Στο αγγλικό σύστημα μονάδα ισχύος είναι το ποδόλιμπρο ανά δευτερόλεπτο </a:t>
            </a:r>
            <a:r>
              <a:rPr b="0" lang="en-US" sz="2000" spc="-1" strike="noStrike">
                <a:solidFill>
                  <a:srgbClr val="000000"/>
                </a:solidFill>
                <a:latin typeface="Arial"/>
              </a:rPr>
              <a:t>(1ft-lbf/s)</a:t>
            </a:r>
            <a:r>
              <a:rPr b="0" lang="el-GR" sz="2000" spc="-1" strike="noStrike">
                <a:solidFill>
                  <a:srgbClr val="000000"/>
                </a:solidFill>
                <a:latin typeface="Arial"/>
              </a:rPr>
              <a:t> και </a:t>
            </a:r>
            <a:endParaRPr b="0" lang="en-US" sz="2000" spc="-1" strike="noStrike">
              <a:solidFill>
                <a:srgbClr val="000000"/>
              </a:solidFill>
              <a:latin typeface="Arial"/>
            </a:endParaRPr>
          </a:p>
          <a:p>
            <a:pPr algn="ctr">
              <a:lnSpc>
                <a:spcPct val="100000"/>
              </a:lnSpc>
              <a:spcAft>
                <a:spcPts val="1199"/>
              </a:spcAft>
            </a:pPr>
            <a:r>
              <a:rPr b="0" lang="el-GR" sz="2000" spc="-1" strike="noStrike">
                <a:solidFill>
                  <a:srgbClr val="000000"/>
                </a:solidFill>
                <a:latin typeface="Arial"/>
              </a:rPr>
              <a:t>ο αγγλικός ίππος που συμβολίζεται με τα γράμματα </a:t>
            </a:r>
            <a:r>
              <a:rPr b="0" lang="en-US" sz="2000" spc="-1" strike="noStrike">
                <a:solidFill>
                  <a:srgbClr val="000000"/>
                </a:solidFill>
                <a:latin typeface="Arial"/>
              </a:rPr>
              <a:t>HP.</a:t>
            </a:r>
            <a:endParaRPr b="0" lang="en-US" sz="2000" spc="-1" strike="noStrike">
              <a:solidFill>
                <a:srgbClr val="000000"/>
              </a:solidFill>
              <a:latin typeface="Arial"/>
            </a:endParaRPr>
          </a:p>
        </p:txBody>
      </p:sp>
    </p:spTree>
  </p:cSld>
  <p:transition>
    <p:pull dir="rd"/>
  </p:transition>
  <p:timing>
    <p:tnLst>
      <p:par>
        <p:cTn id="342" dur="indefinite" restart="never" nodeType="tmRoot">
          <p:childTnLst>
            <p:seq>
              <p:cTn id="343" dur="indefinite" nodeType="mainSeq">
                <p:childTnLst>
                  <p:par>
                    <p:cTn id="344" fill="hold">
                      <p:stCondLst>
                        <p:cond delay="indefinite"/>
                      </p:stCondLst>
                      <p:childTnLst>
                        <p:par>
                          <p:cTn id="345" fill="hold">
                            <p:stCondLst>
                              <p:cond delay="0"/>
                            </p:stCondLst>
                            <p:childTnLst>
                              <p:par>
                                <p:cTn id="346" nodeType="clickEffect" fill="hold" presetClass="entr" presetID="4" presetSubtype="16">
                                  <p:stCondLst>
                                    <p:cond delay="0"/>
                                  </p:stCondLst>
                                  <p:childTnLst>
                                    <p:set>
                                      <p:cBhvr>
                                        <p:cTn id="347" dur="1" fill="hold">
                                          <p:stCondLst>
                                            <p:cond delay="0"/>
                                          </p:stCondLst>
                                        </p:cTn>
                                        <p:tgtEl>
                                          <p:spTgt spid="149"/>
                                        </p:tgtEl>
                                        <p:attrNameLst>
                                          <p:attrName>style.visibility</p:attrName>
                                        </p:attrNameLst>
                                      </p:cBhvr>
                                      <p:to>
                                        <p:strVal val="visible"/>
                                      </p:to>
                                    </p:set>
                                    <p:animEffect filter="box(in)" transition="in">
                                      <p:cBhvr additive="repl">
                                        <p:cTn id="348" dur="5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Μονάδες Μέτρησης της Ισχύος</a:t>
            </a:r>
            <a:endParaRPr b="0" lang="en-US" sz="2300" spc="-1" strike="noStrike">
              <a:solidFill>
                <a:srgbClr val="000000"/>
              </a:solidFill>
              <a:latin typeface="Arial"/>
            </a:endParaRPr>
          </a:p>
        </p:txBody>
      </p:sp>
      <p:sp>
        <p:nvSpPr>
          <p:cNvPr id="151" name="6 - TextBox"/>
          <p:cNvSpPr/>
          <p:nvPr/>
        </p:nvSpPr>
        <p:spPr>
          <a:xfrm>
            <a:off x="611640" y="627480"/>
            <a:ext cx="7920360" cy="37634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000" spc="-1" strike="noStrike">
                <a:solidFill>
                  <a:srgbClr val="000000"/>
                </a:solidFill>
                <a:latin typeface="Arial"/>
              </a:rPr>
              <a:t>Για τη μετατροπή των μονάδων μπορούν να χρησιμοποιούνται οι παρακάτω αναλογίες:</a:t>
            </a:r>
            <a:endParaRPr b="0" lang="en-US" sz="2000" spc="-1" strike="noStrike">
              <a:solidFill>
                <a:srgbClr val="000000"/>
              </a:solidFill>
              <a:latin typeface="Arial"/>
            </a:endParaRPr>
          </a:p>
          <a:p>
            <a:pPr algn="ctr">
              <a:lnSpc>
                <a:spcPct val="100000"/>
              </a:lnSpc>
            </a:pPr>
            <a:endParaRPr b="0" lang="en-US" sz="1000" spc="-1" strike="noStrike">
              <a:solidFill>
                <a:srgbClr val="000000"/>
              </a:solidFill>
              <a:latin typeface="Arial"/>
            </a:endParaRPr>
          </a:p>
          <a:p>
            <a:pPr algn="ctr">
              <a:lnSpc>
                <a:spcPct val="100000"/>
              </a:lnSpc>
              <a:spcAft>
                <a:spcPts val="601"/>
              </a:spcAft>
            </a:pPr>
            <a:r>
              <a:rPr b="1" lang="en-US" sz="2000" spc="-1" strike="noStrike">
                <a:solidFill>
                  <a:srgbClr val="000000"/>
                </a:solidFill>
                <a:latin typeface="Arial"/>
              </a:rPr>
              <a:t>1W </a:t>
            </a:r>
            <a:r>
              <a:rPr b="1" lang="el-GR" sz="2000" spc="-1" strike="noStrike">
                <a:solidFill>
                  <a:srgbClr val="000000"/>
                </a:solidFill>
                <a:latin typeface="Arial"/>
              </a:rPr>
              <a:t>= 1,3596 · 10</a:t>
            </a:r>
            <a:r>
              <a:rPr b="1" lang="el-GR" sz="2000" spc="-1" strike="noStrike" baseline="30000">
                <a:solidFill>
                  <a:srgbClr val="000000"/>
                </a:solidFill>
                <a:latin typeface="Arial"/>
              </a:rPr>
              <a:t>-3</a:t>
            </a:r>
            <a:r>
              <a:rPr b="1" lang="el-GR" sz="2000" spc="-1" strike="noStrike">
                <a:solidFill>
                  <a:srgbClr val="000000"/>
                </a:solidFill>
                <a:latin typeface="Arial"/>
              </a:rPr>
              <a:t> </a:t>
            </a:r>
            <a:r>
              <a:rPr b="1" lang="en-US" sz="2000" spc="-1" strike="noStrike">
                <a:solidFill>
                  <a:srgbClr val="000000"/>
                </a:solidFill>
                <a:latin typeface="Arial"/>
              </a:rPr>
              <a:t>PS </a:t>
            </a:r>
            <a:endParaRPr b="0" lang="en-US" sz="2000" spc="-1" strike="noStrike">
              <a:solidFill>
                <a:srgbClr val="000000"/>
              </a:solidFill>
              <a:latin typeface="Arial"/>
            </a:endParaRPr>
          </a:p>
          <a:p>
            <a:pPr algn="ctr">
              <a:lnSpc>
                <a:spcPct val="100000"/>
              </a:lnSpc>
              <a:spcAft>
                <a:spcPts val="601"/>
              </a:spcAft>
            </a:pPr>
            <a:r>
              <a:rPr b="1" lang="en-US" sz="2000" spc="-1" strike="noStrike">
                <a:solidFill>
                  <a:srgbClr val="000000"/>
                </a:solidFill>
                <a:latin typeface="Arial"/>
              </a:rPr>
              <a:t>1W </a:t>
            </a:r>
            <a:r>
              <a:rPr b="1" lang="el-GR" sz="2000" spc="-1" strike="noStrike">
                <a:solidFill>
                  <a:srgbClr val="000000"/>
                </a:solidFill>
                <a:latin typeface="Arial"/>
              </a:rPr>
              <a:t>= 1,341 · 10</a:t>
            </a:r>
            <a:r>
              <a:rPr b="1" lang="el-GR" sz="2000" spc="-1" strike="noStrike" baseline="30000">
                <a:solidFill>
                  <a:srgbClr val="000000"/>
                </a:solidFill>
                <a:latin typeface="Arial"/>
              </a:rPr>
              <a:t>-3</a:t>
            </a:r>
            <a:r>
              <a:rPr b="1" lang="el-GR" sz="2000" spc="-1" strike="noStrike">
                <a:solidFill>
                  <a:srgbClr val="000000"/>
                </a:solidFill>
                <a:latin typeface="Arial"/>
              </a:rPr>
              <a:t> </a:t>
            </a:r>
            <a:r>
              <a:rPr b="1" lang="en-US" sz="2000" spc="-1" strike="noStrike">
                <a:solidFill>
                  <a:srgbClr val="000000"/>
                </a:solidFill>
                <a:latin typeface="Arial"/>
              </a:rPr>
              <a:t>HP </a:t>
            </a:r>
            <a:endParaRPr b="0" lang="en-US" sz="2000" spc="-1" strike="noStrike">
              <a:solidFill>
                <a:srgbClr val="000000"/>
              </a:solidFill>
              <a:latin typeface="Arial"/>
            </a:endParaRPr>
          </a:p>
          <a:p>
            <a:pPr algn="ctr">
              <a:lnSpc>
                <a:spcPct val="100000"/>
              </a:lnSpc>
              <a:spcAft>
                <a:spcPts val="601"/>
              </a:spcAft>
            </a:pPr>
            <a:r>
              <a:rPr b="1" lang="en-US" sz="2000" spc="-1" strike="noStrike">
                <a:solidFill>
                  <a:srgbClr val="000000"/>
                </a:solidFill>
                <a:latin typeface="Arial"/>
              </a:rPr>
              <a:t>1W </a:t>
            </a:r>
            <a:r>
              <a:rPr b="1" lang="el-GR" sz="2000" spc="-1" strike="noStrike">
                <a:solidFill>
                  <a:srgbClr val="000000"/>
                </a:solidFill>
                <a:latin typeface="Arial"/>
              </a:rPr>
              <a:t>= 0,7375 </a:t>
            </a:r>
            <a:r>
              <a:rPr b="1" lang="en-US" sz="2000" spc="-1" strike="noStrike">
                <a:solidFill>
                  <a:srgbClr val="000000"/>
                </a:solidFill>
                <a:latin typeface="Arial"/>
              </a:rPr>
              <a:t>ft-lbf/s</a:t>
            </a:r>
            <a:endParaRPr b="0" lang="en-US" sz="2000" spc="-1" strike="noStrike">
              <a:solidFill>
                <a:srgbClr val="000000"/>
              </a:solidFill>
              <a:latin typeface="Arial"/>
            </a:endParaRPr>
          </a:p>
          <a:p>
            <a:pPr algn="ctr">
              <a:lnSpc>
                <a:spcPct val="100000"/>
              </a:lnSpc>
            </a:pPr>
            <a:endParaRPr b="0" lang="en-US" sz="1600" spc="-1" strike="noStrike">
              <a:solidFill>
                <a:srgbClr val="000000"/>
              </a:solidFill>
              <a:latin typeface="Arial"/>
            </a:endParaRPr>
          </a:p>
          <a:p>
            <a:pPr algn="ctr">
              <a:lnSpc>
                <a:spcPct val="100000"/>
              </a:lnSpc>
            </a:pPr>
            <a:r>
              <a:rPr b="0" lang="el-GR" sz="2000" spc="-1" strike="noStrike">
                <a:solidFill>
                  <a:srgbClr val="000000"/>
                </a:solidFill>
                <a:latin typeface="Arial"/>
              </a:rPr>
              <a:t>ή διαφορετικά</a:t>
            </a:r>
            <a:endParaRPr b="0" lang="en-US" sz="2000" spc="-1" strike="noStrike">
              <a:solidFill>
                <a:srgbClr val="000000"/>
              </a:solidFill>
              <a:latin typeface="Arial"/>
            </a:endParaRPr>
          </a:p>
          <a:p>
            <a:pPr algn="ctr">
              <a:lnSpc>
                <a:spcPct val="100000"/>
              </a:lnSpc>
            </a:pPr>
            <a:endParaRPr b="0" lang="en-US" sz="1000" spc="-1" strike="noStrike">
              <a:solidFill>
                <a:srgbClr val="000000"/>
              </a:solidFill>
              <a:latin typeface="Arial"/>
            </a:endParaRPr>
          </a:p>
          <a:p>
            <a:pPr algn="ctr">
              <a:lnSpc>
                <a:spcPct val="100000"/>
              </a:lnSpc>
              <a:spcAft>
                <a:spcPts val="601"/>
              </a:spcAft>
            </a:pPr>
            <a:r>
              <a:rPr b="1" lang="en-US" sz="2000" spc="-1" strike="noStrike">
                <a:solidFill>
                  <a:srgbClr val="000000"/>
                </a:solidFill>
                <a:latin typeface="Arial"/>
              </a:rPr>
              <a:t>1PS </a:t>
            </a:r>
            <a:r>
              <a:rPr b="1" lang="el-GR" sz="2000" spc="-1" strike="noStrike">
                <a:solidFill>
                  <a:srgbClr val="000000"/>
                </a:solidFill>
                <a:latin typeface="Arial"/>
              </a:rPr>
              <a:t>= 735,499 </a:t>
            </a:r>
            <a:r>
              <a:rPr b="1" lang="en-US" sz="2000" spc="-1" strike="noStrike">
                <a:solidFill>
                  <a:srgbClr val="000000"/>
                </a:solidFill>
                <a:latin typeface="Arial"/>
              </a:rPr>
              <a:t>W </a:t>
            </a:r>
            <a:r>
              <a:rPr b="1" lang="el-GR" sz="2000" spc="-1" strike="noStrike">
                <a:solidFill>
                  <a:srgbClr val="000000"/>
                </a:solidFill>
                <a:latin typeface="Arial"/>
              </a:rPr>
              <a:t>= 0,7355 </a:t>
            </a:r>
            <a:r>
              <a:rPr b="1" lang="en-US" sz="2000" spc="-1" strike="noStrike">
                <a:solidFill>
                  <a:srgbClr val="000000"/>
                </a:solidFill>
                <a:latin typeface="Arial"/>
              </a:rPr>
              <a:t>kW </a:t>
            </a:r>
            <a:endParaRPr b="0" lang="en-US" sz="2000" spc="-1" strike="noStrike">
              <a:solidFill>
                <a:srgbClr val="000000"/>
              </a:solidFill>
              <a:latin typeface="Arial"/>
            </a:endParaRPr>
          </a:p>
          <a:p>
            <a:pPr algn="ctr">
              <a:lnSpc>
                <a:spcPct val="100000"/>
              </a:lnSpc>
              <a:spcAft>
                <a:spcPts val="601"/>
              </a:spcAft>
            </a:pPr>
            <a:r>
              <a:rPr b="1" lang="en-US" sz="2000" spc="-1" strike="noStrike">
                <a:solidFill>
                  <a:srgbClr val="000000"/>
                </a:solidFill>
                <a:latin typeface="Arial"/>
              </a:rPr>
              <a:t>1HP </a:t>
            </a:r>
            <a:r>
              <a:rPr b="1" lang="el-GR" sz="2000" spc="-1" strike="noStrike">
                <a:solidFill>
                  <a:srgbClr val="000000"/>
                </a:solidFill>
                <a:latin typeface="Arial"/>
              </a:rPr>
              <a:t>= 745,70 </a:t>
            </a:r>
            <a:r>
              <a:rPr b="1" lang="en-US" sz="2000" spc="-1" strike="noStrike">
                <a:solidFill>
                  <a:srgbClr val="000000"/>
                </a:solidFill>
                <a:latin typeface="Arial"/>
              </a:rPr>
              <a:t>W </a:t>
            </a:r>
            <a:r>
              <a:rPr b="1" lang="el-GR" sz="2000" spc="-1" strike="noStrike">
                <a:solidFill>
                  <a:srgbClr val="000000"/>
                </a:solidFill>
                <a:latin typeface="Arial"/>
              </a:rPr>
              <a:t>= 0,7457 </a:t>
            </a:r>
            <a:r>
              <a:rPr b="1" lang="en-US" sz="2000" spc="-1" strike="noStrike">
                <a:solidFill>
                  <a:srgbClr val="000000"/>
                </a:solidFill>
                <a:latin typeface="Arial"/>
              </a:rPr>
              <a:t>kW </a:t>
            </a:r>
            <a:endParaRPr b="0" lang="en-US" sz="2000" spc="-1" strike="noStrike">
              <a:solidFill>
                <a:srgbClr val="000000"/>
              </a:solidFill>
              <a:latin typeface="Arial"/>
            </a:endParaRPr>
          </a:p>
          <a:p>
            <a:pPr algn="ctr">
              <a:lnSpc>
                <a:spcPct val="100000"/>
              </a:lnSpc>
              <a:spcAft>
                <a:spcPts val="601"/>
              </a:spcAft>
            </a:pPr>
            <a:r>
              <a:rPr b="1" lang="en-US" sz="2000" spc="-1" strike="noStrike">
                <a:solidFill>
                  <a:srgbClr val="000000"/>
                </a:solidFill>
                <a:latin typeface="Arial"/>
              </a:rPr>
              <a:t>1ft-lbf/s </a:t>
            </a:r>
            <a:r>
              <a:rPr b="1" lang="el-GR" sz="2000" spc="-1" strike="noStrike">
                <a:solidFill>
                  <a:srgbClr val="000000"/>
                </a:solidFill>
                <a:latin typeface="Arial"/>
              </a:rPr>
              <a:t>= 1,35582 </a:t>
            </a:r>
            <a:r>
              <a:rPr b="1" lang="en-US" sz="2000" spc="-1" strike="noStrike">
                <a:solidFill>
                  <a:srgbClr val="000000"/>
                </a:solidFill>
                <a:latin typeface="Arial"/>
              </a:rPr>
              <a:t>W </a:t>
            </a:r>
            <a:r>
              <a:rPr b="1" lang="el-GR" sz="2000" spc="-1" strike="noStrike">
                <a:solidFill>
                  <a:srgbClr val="000000"/>
                </a:solidFill>
                <a:latin typeface="Arial"/>
              </a:rPr>
              <a:t>= 1,35582 · </a:t>
            </a:r>
            <a:r>
              <a:rPr b="1" lang="en-US" sz="2000" spc="-1" strike="noStrike">
                <a:solidFill>
                  <a:srgbClr val="000000"/>
                </a:solidFill>
                <a:latin typeface="Arial"/>
              </a:rPr>
              <a:t>10</a:t>
            </a:r>
            <a:r>
              <a:rPr b="1" lang="en-US" sz="2000" spc="-1" strike="noStrike" baseline="30000">
                <a:solidFill>
                  <a:srgbClr val="000000"/>
                </a:solidFill>
                <a:latin typeface="Arial"/>
              </a:rPr>
              <a:t>-3</a:t>
            </a:r>
            <a:r>
              <a:rPr b="1" lang="en-US" sz="2000" spc="-1" strike="noStrike">
                <a:solidFill>
                  <a:srgbClr val="000000"/>
                </a:solidFill>
                <a:latin typeface="Arial"/>
              </a:rPr>
              <a:t> kW</a:t>
            </a:r>
            <a:endParaRPr b="0" lang="en-US" sz="2000" spc="-1" strike="noStrike">
              <a:solidFill>
                <a:srgbClr val="000000"/>
              </a:solidFill>
              <a:latin typeface="Arial"/>
            </a:endParaRPr>
          </a:p>
        </p:txBody>
      </p:sp>
    </p:spTree>
  </p:cSld>
  <p:transition>
    <p:pull dir="rd"/>
  </p:transition>
  <p:timing>
    <p:tnLst>
      <p:par>
        <p:cTn id="349" dur="indefinite" restart="never" nodeType="tmRoot">
          <p:childTnLst>
            <p:seq>
              <p:cTn id="350" dur="indefinite" nodeType="mainSeq">
                <p:childTnLst>
                  <p:par>
                    <p:cTn id="351" fill="hold">
                      <p:stCondLst>
                        <p:cond delay="indefinite"/>
                      </p:stCondLst>
                      <p:childTnLst>
                        <p:par>
                          <p:cTn id="352" fill="hold">
                            <p:stCondLst>
                              <p:cond delay="0"/>
                            </p:stCondLst>
                            <p:childTnLst>
                              <p:par>
                                <p:cTn id="353" nodeType="clickEffect" fill="hold" presetClass="entr" presetID="2" presetSubtype="2">
                                  <p:stCondLst>
                                    <p:cond delay="0"/>
                                  </p:stCondLst>
                                  <p:childTnLst>
                                    <p:set>
                                      <p:cBhvr>
                                        <p:cTn id="354" dur="1" fill="hold">
                                          <p:stCondLst>
                                            <p:cond delay="0"/>
                                          </p:stCondLst>
                                        </p:cTn>
                                        <p:tgtEl>
                                          <p:spTgt spid="151">
                                            <p:txEl>
                                              <p:pRg st="2" end="2"/>
                                            </p:txEl>
                                          </p:spTgt>
                                        </p:tgtEl>
                                        <p:attrNameLst>
                                          <p:attrName>style.visibility</p:attrName>
                                        </p:attrNameLst>
                                      </p:cBhvr>
                                      <p:to>
                                        <p:strVal val="visible"/>
                                      </p:to>
                                    </p:set>
                                    <p:anim calcmode="lin" valueType="num">
                                      <p:cBhvr additive="repl">
                                        <p:cTn id="355" dur="500" fill="hold"/>
                                        <p:tgtEl>
                                          <p:spTgt spid="151">
                                            <p:txEl>
                                              <p:pRg st="2" end="2"/>
                                            </p:txEl>
                                          </p:spTgt>
                                        </p:tgtEl>
                                        <p:attrNameLst>
                                          <p:attrName>ppt_x</p:attrName>
                                        </p:attrNameLst>
                                      </p:cBhvr>
                                      <p:tavLst>
                                        <p:tav tm="0">
                                          <p:val>
                                            <p:strVal val="1+#ppt_w/2"/>
                                          </p:val>
                                        </p:tav>
                                        <p:tav tm="100000">
                                          <p:val>
                                            <p:strVal val="#ppt_x"/>
                                          </p:val>
                                        </p:tav>
                                      </p:tavLst>
                                    </p:anim>
                                    <p:anim calcmode="lin" valueType="num">
                                      <p:cBhvr additive="repl">
                                        <p:cTn id="356" dur="500" fill="hold"/>
                                        <p:tgtEl>
                                          <p:spTgt spid="1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7" fill="hold">
                      <p:stCondLst>
                        <p:cond delay="indefinite"/>
                      </p:stCondLst>
                      <p:childTnLst>
                        <p:par>
                          <p:cTn id="358" fill="hold">
                            <p:stCondLst>
                              <p:cond delay="0"/>
                            </p:stCondLst>
                            <p:childTnLst>
                              <p:par>
                                <p:cTn id="359" nodeType="clickEffect" fill="hold" presetClass="entr" presetID="2" presetSubtype="2">
                                  <p:stCondLst>
                                    <p:cond delay="0"/>
                                  </p:stCondLst>
                                  <p:childTnLst>
                                    <p:set>
                                      <p:cBhvr>
                                        <p:cTn id="360" dur="1" fill="hold">
                                          <p:stCondLst>
                                            <p:cond delay="0"/>
                                          </p:stCondLst>
                                        </p:cTn>
                                        <p:tgtEl>
                                          <p:spTgt spid="151">
                                            <p:txEl>
                                              <p:pRg st="3" end="3"/>
                                            </p:txEl>
                                          </p:spTgt>
                                        </p:tgtEl>
                                        <p:attrNameLst>
                                          <p:attrName>style.visibility</p:attrName>
                                        </p:attrNameLst>
                                      </p:cBhvr>
                                      <p:to>
                                        <p:strVal val="visible"/>
                                      </p:to>
                                    </p:set>
                                    <p:anim calcmode="lin" valueType="num">
                                      <p:cBhvr additive="repl">
                                        <p:cTn id="361" dur="500" fill="hold"/>
                                        <p:tgtEl>
                                          <p:spTgt spid="151">
                                            <p:txEl>
                                              <p:pRg st="3" end="3"/>
                                            </p:txEl>
                                          </p:spTgt>
                                        </p:tgtEl>
                                        <p:attrNameLst>
                                          <p:attrName>ppt_x</p:attrName>
                                        </p:attrNameLst>
                                      </p:cBhvr>
                                      <p:tavLst>
                                        <p:tav tm="0">
                                          <p:val>
                                            <p:strVal val="1+#ppt_w/2"/>
                                          </p:val>
                                        </p:tav>
                                        <p:tav tm="100000">
                                          <p:val>
                                            <p:strVal val="#ppt_x"/>
                                          </p:val>
                                        </p:tav>
                                      </p:tavLst>
                                    </p:anim>
                                    <p:anim calcmode="lin" valueType="num">
                                      <p:cBhvr additive="repl">
                                        <p:cTn id="362" dur="500" fill="hold"/>
                                        <p:tgtEl>
                                          <p:spTgt spid="1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3" fill="hold">
                      <p:stCondLst>
                        <p:cond delay="indefinite"/>
                      </p:stCondLst>
                      <p:childTnLst>
                        <p:par>
                          <p:cTn id="364" fill="hold">
                            <p:stCondLst>
                              <p:cond delay="0"/>
                            </p:stCondLst>
                            <p:childTnLst>
                              <p:par>
                                <p:cTn id="365" nodeType="clickEffect" fill="hold" presetClass="entr" presetID="2" presetSubtype="2">
                                  <p:stCondLst>
                                    <p:cond delay="0"/>
                                  </p:stCondLst>
                                  <p:childTnLst>
                                    <p:set>
                                      <p:cBhvr>
                                        <p:cTn id="366" dur="1" fill="hold">
                                          <p:stCondLst>
                                            <p:cond delay="0"/>
                                          </p:stCondLst>
                                        </p:cTn>
                                        <p:tgtEl>
                                          <p:spTgt spid="151">
                                            <p:txEl>
                                              <p:pRg st="4" end="4"/>
                                            </p:txEl>
                                          </p:spTgt>
                                        </p:tgtEl>
                                        <p:attrNameLst>
                                          <p:attrName>style.visibility</p:attrName>
                                        </p:attrNameLst>
                                      </p:cBhvr>
                                      <p:to>
                                        <p:strVal val="visible"/>
                                      </p:to>
                                    </p:set>
                                    <p:anim calcmode="lin" valueType="num">
                                      <p:cBhvr additive="repl">
                                        <p:cTn id="367" dur="500" fill="hold"/>
                                        <p:tgtEl>
                                          <p:spTgt spid="151">
                                            <p:txEl>
                                              <p:pRg st="4" end="4"/>
                                            </p:txEl>
                                          </p:spTgt>
                                        </p:tgtEl>
                                        <p:attrNameLst>
                                          <p:attrName>ppt_x</p:attrName>
                                        </p:attrNameLst>
                                      </p:cBhvr>
                                      <p:tavLst>
                                        <p:tav tm="0">
                                          <p:val>
                                            <p:strVal val="1+#ppt_w/2"/>
                                          </p:val>
                                        </p:tav>
                                        <p:tav tm="100000">
                                          <p:val>
                                            <p:strVal val="#ppt_x"/>
                                          </p:val>
                                        </p:tav>
                                      </p:tavLst>
                                    </p:anim>
                                    <p:anim calcmode="lin" valueType="num">
                                      <p:cBhvr additive="repl">
                                        <p:cTn id="368" dur="500" fill="hold"/>
                                        <p:tgtEl>
                                          <p:spTgt spid="1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9" fill="hold">
                      <p:stCondLst>
                        <p:cond delay="indefinite"/>
                      </p:stCondLst>
                      <p:childTnLst>
                        <p:par>
                          <p:cTn id="370" fill="hold">
                            <p:stCondLst>
                              <p:cond delay="0"/>
                            </p:stCondLst>
                            <p:childTnLst>
                              <p:par>
                                <p:cTn id="371" nodeType="clickEffect" fill="hold" presetClass="entr" presetID="2" presetSubtype="4">
                                  <p:stCondLst>
                                    <p:cond delay="0"/>
                                  </p:stCondLst>
                                  <p:childTnLst>
                                    <p:set>
                                      <p:cBhvr>
                                        <p:cTn id="372" dur="1" fill="hold">
                                          <p:stCondLst>
                                            <p:cond delay="0"/>
                                          </p:stCondLst>
                                        </p:cTn>
                                        <p:tgtEl>
                                          <p:spTgt spid="151">
                                            <p:txEl>
                                              <p:pRg st="6" end="6"/>
                                            </p:txEl>
                                          </p:spTgt>
                                        </p:tgtEl>
                                        <p:attrNameLst>
                                          <p:attrName>style.visibility</p:attrName>
                                        </p:attrNameLst>
                                      </p:cBhvr>
                                      <p:to>
                                        <p:strVal val="visible"/>
                                      </p:to>
                                    </p:set>
                                    <p:anim calcmode="lin" valueType="num">
                                      <p:cBhvr additive="repl">
                                        <p:cTn id="373" dur="500" fill="hold"/>
                                        <p:tgtEl>
                                          <p:spTgt spid="151">
                                            <p:txEl>
                                              <p:pRg st="6" end="6"/>
                                            </p:txEl>
                                          </p:spTgt>
                                        </p:tgtEl>
                                        <p:attrNameLst>
                                          <p:attrName>ppt_x</p:attrName>
                                        </p:attrNameLst>
                                      </p:cBhvr>
                                      <p:tavLst>
                                        <p:tav tm="0">
                                          <p:val>
                                            <p:strVal val="#ppt_x"/>
                                          </p:val>
                                        </p:tav>
                                        <p:tav tm="100000">
                                          <p:val>
                                            <p:strVal val="#ppt_x"/>
                                          </p:val>
                                        </p:tav>
                                      </p:tavLst>
                                    </p:anim>
                                    <p:anim calcmode="lin" valueType="num">
                                      <p:cBhvr additive="repl">
                                        <p:cTn id="374" dur="500" fill="hold"/>
                                        <p:tgtEl>
                                          <p:spTgt spid="1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5" fill="hold">
                      <p:stCondLst>
                        <p:cond delay="indefinite"/>
                      </p:stCondLst>
                      <p:childTnLst>
                        <p:par>
                          <p:cTn id="376" fill="hold">
                            <p:stCondLst>
                              <p:cond delay="0"/>
                            </p:stCondLst>
                            <p:childTnLst>
                              <p:par>
                                <p:cTn id="377" nodeType="clickEffect" fill="hold" presetClass="entr" presetID="2" presetSubtype="8">
                                  <p:stCondLst>
                                    <p:cond delay="0"/>
                                  </p:stCondLst>
                                  <p:childTnLst>
                                    <p:set>
                                      <p:cBhvr>
                                        <p:cTn id="378" dur="1" fill="hold">
                                          <p:stCondLst>
                                            <p:cond delay="0"/>
                                          </p:stCondLst>
                                        </p:cTn>
                                        <p:tgtEl>
                                          <p:spTgt spid="151">
                                            <p:txEl>
                                              <p:pRg st="8" end="8"/>
                                            </p:txEl>
                                          </p:spTgt>
                                        </p:tgtEl>
                                        <p:attrNameLst>
                                          <p:attrName>style.visibility</p:attrName>
                                        </p:attrNameLst>
                                      </p:cBhvr>
                                      <p:to>
                                        <p:strVal val="visible"/>
                                      </p:to>
                                    </p:set>
                                    <p:anim calcmode="lin" valueType="num">
                                      <p:cBhvr additive="repl">
                                        <p:cTn id="379" dur="500" fill="hold"/>
                                        <p:tgtEl>
                                          <p:spTgt spid="151">
                                            <p:txEl>
                                              <p:pRg st="8" end="8"/>
                                            </p:txEl>
                                          </p:spTgt>
                                        </p:tgtEl>
                                        <p:attrNameLst>
                                          <p:attrName>ppt_x</p:attrName>
                                        </p:attrNameLst>
                                      </p:cBhvr>
                                      <p:tavLst>
                                        <p:tav tm="0">
                                          <p:val>
                                            <p:strVal val="0-#ppt_w/2"/>
                                          </p:val>
                                        </p:tav>
                                        <p:tav tm="100000">
                                          <p:val>
                                            <p:strVal val="#ppt_x"/>
                                          </p:val>
                                        </p:tav>
                                      </p:tavLst>
                                    </p:anim>
                                    <p:anim calcmode="lin" valueType="num">
                                      <p:cBhvr additive="repl">
                                        <p:cTn id="380" dur="500" fill="hold"/>
                                        <p:tgtEl>
                                          <p:spTgt spid="15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81" fill="hold">
                      <p:stCondLst>
                        <p:cond delay="indefinite"/>
                      </p:stCondLst>
                      <p:childTnLst>
                        <p:par>
                          <p:cTn id="382" fill="hold">
                            <p:stCondLst>
                              <p:cond delay="0"/>
                            </p:stCondLst>
                            <p:childTnLst>
                              <p:par>
                                <p:cTn id="383" nodeType="clickEffect" fill="hold" presetClass="entr" presetID="2" presetSubtype="8">
                                  <p:stCondLst>
                                    <p:cond delay="0"/>
                                  </p:stCondLst>
                                  <p:childTnLst>
                                    <p:set>
                                      <p:cBhvr>
                                        <p:cTn id="384" dur="1" fill="hold">
                                          <p:stCondLst>
                                            <p:cond delay="0"/>
                                          </p:stCondLst>
                                        </p:cTn>
                                        <p:tgtEl>
                                          <p:spTgt spid="151">
                                            <p:txEl>
                                              <p:pRg st="9" end="9"/>
                                            </p:txEl>
                                          </p:spTgt>
                                        </p:tgtEl>
                                        <p:attrNameLst>
                                          <p:attrName>style.visibility</p:attrName>
                                        </p:attrNameLst>
                                      </p:cBhvr>
                                      <p:to>
                                        <p:strVal val="visible"/>
                                      </p:to>
                                    </p:set>
                                    <p:anim calcmode="lin" valueType="num">
                                      <p:cBhvr additive="repl">
                                        <p:cTn id="385" dur="500" fill="hold"/>
                                        <p:tgtEl>
                                          <p:spTgt spid="151">
                                            <p:txEl>
                                              <p:pRg st="9" end="9"/>
                                            </p:txEl>
                                          </p:spTgt>
                                        </p:tgtEl>
                                        <p:attrNameLst>
                                          <p:attrName>ppt_x</p:attrName>
                                        </p:attrNameLst>
                                      </p:cBhvr>
                                      <p:tavLst>
                                        <p:tav tm="0">
                                          <p:val>
                                            <p:strVal val="0-#ppt_w/2"/>
                                          </p:val>
                                        </p:tav>
                                        <p:tav tm="100000">
                                          <p:val>
                                            <p:strVal val="#ppt_x"/>
                                          </p:val>
                                        </p:tav>
                                      </p:tavLst>
                                    </p:anim>
                                    <p:anim calcmode="lin" valueType="num">
                                      <p:cBhvr additive="repl">
                                        <p:cTn id="386" dur="500" fill="hold"/>
                                        <p:tgtEl>
                                          <p:spTgt spid="15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87" fill="hold">
                      <p:stCondLst>
                        <p:cond delay="indefinite"/>
                      </p:stCondLst>
                      <p:childTnLst>
                        <p:par>
                          <p:cTn id="388" fill="hold">
                            <p:stCondLst>
                              <p:cond delay="0"/>
                            </p:stCondLst>
                            <p:childTnLst>
                              <p:par>
                                <p:cTn id="389" nodeType="clickEffect" fill="hold" presetClass="entr" presetID="2" presetSubtype="8">
                                  <p:stCondLst>
                                    <p:cond delay="0"/>
                                  </p:stCondLst>
                                  <p:childTnLst>
                                    <p:set>
                                      <p:cBhvr>
                                        <p:cTn id="390" dur="1" fill="hold">
                                          <p:stCondLst>
                                            <p:cond delay="0"/>
                                          </p:stCondLst>
                                        </p:cTn>
                                        <p:tgtEl>
                                          <p:spTgt spid="151">
                                            <p:txEl>
                                              <p:pRg st="10" end="10"/>
                                            </p:txEl>
                                          </p:spTgt>
                                        </p:tgtEl>
                                        <p:attrNameLst>
                                          <p:attrName>style.visibility</p:attrName>
                                        </p:attrNameLst>
                                      </p:cBhvr>
                                      <p:to>
                                        <p:strVal val="visible"/>
                                      </p:to>
                                    </p:set>
                                    <p:anim calcmode="lin" valueType="num">
                                      <p:cBhvr additive="repl">
                                        <p:cTn id="391" dur="500" fill="hold"/>
                                        <p:tgtEl>
                                          <p:spTgt spid="151">
                                            <p:txEl>
                                              <p:pRg st="10" end="10"/>
                                            </p:txEl>
                                          </p:spTgt>
                                        </p:tgtEl>
                                        <p:attrNameLst>
                                          <p:attrName>ppt_x</p:attrName>
                                        </p:attrNameLst>
                                      </p:cBhvr>
                                      <p:tavLst>
                                        <p:tav tm="0">
                                          <p:val>
                                            <p:strVal val="0-#ppt_w/2"/>
                                          </p:val>
                                        </p:tav>
                                        <p:tav tm="100000">
                                          <p:val>
                                            <p:strVal val="#ppt_x"/>
                                          </p:val>
                                        </p:tav>
                                      </p:tavLst>
                                    </p:anim>
                                    <p:anim calcmode="lin" valueType="num">
                                      <p:cBhvr additive="repl">
                                        <p:cTn id="392" dur="500" fill="hold"/>
                                        <p:tgtEl>
                                          <p:spTgt spid="15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Έργο – Ενέργεια - Ισχύς</a:t>
            </a:r>
            <a:endParaRPr b="0" lang="en-US" sz="2300" spc="-1" strike="noStrike">
              <a:solidFill>
                <a:srgbClr val="000000"/>
              </a:solidFill>
              <a:latin typeface="Arial"/>
            </a:endParaRPr>
          </a:p>
        </p:txBody>
      </p:sp>
      <p:sp>
        <p:nvSpPr>
          <p:cNvPr id="153" name="11 - Ορθογώνιο"/>
          <p:cNvSpPr/>
          <p:nvPr/>
        </p:nvSpPr>
        <p:spPr>
          <a:xfrm>
            <a:off x="1547640" y="1563480"/>
            <a:ext cx="5814000" cy="394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000" spc="-1" strike="noStrike">
                <a:solidFill>
                  <a:srgbClr val="000000"/>
                </a:solidFill>
                <a:latin typeface="Arial"/>
              </a:rPr>
              <a:t>Τ Ε Λ Ο Σ</a:t>
            </a:r>
            <a:endParaRPr b="0" lang="en-US" sz="2000" spc="-1" strike="noStrike">
              <a:solidFill>
                <a:srgbClr val="000000"/>
              </a:solidFill>
              <a:latin typeface="Arial"/>
            </a:endParaRPr>
          </a:p>
        </p:txBody>
      </p:sp>
      <p:sp>
        <p:nvSpPr>
          <p:cNvPr id="154" name="15 - Τόξο"/>
          <p:cNvSpPr/>
          <p:nvPr/>
        </p:nvSpPr>
        <p:spPr>
          <a:xfrm>
            <a:off x="2915640" y="1995840"/>
            <a:ext cx="2376000" cy="359640"/>
          </a:xfrm>
          <a:prstGeom prst="arc">
            <a:avLst>
              <a:gd name="adj1" fmla="val 12076736"/>
              <a:gd name="adj2" fmla="val 0"/>
            </a:avLst>
          </a:prstGeom>
          <a:noFill/>
          <a:ln w="12700">
            <a:solidFill>
              <a:srgbClr val="095294"/>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l-GR" sz="1800" spc="-1" strike="noStrike">
              <a:solidFill>
                <a:srgbClr val="000000"/>
              </a:solidFill>
              <a:latin typeface="Constantia"/>
            </a:endParaRPr>
          </a:p>
        </p:txBody>
      </p:sp>
    </p:spTree>
  </p:cSld>
  <p:transition>
    <p:pull dir="rd"/>
  </p:transition>
  <p:timing>
    <p:tnLst>
      <p:par>
        <p:cTn id="393" dur="indefinite" restart="never" nodeType="tmRoot">
          <p:childTnLst>
            <p:seq>
              <p:cTn id="394" dur="indefinite" nodeType="mainSeq">
                <p:childTnLst>
                  <p:par>
                    <p:cTn id="395" fill="hold">
                      <p:stCondLst>
                        <p:cond delay="0"/>
                      </p:stCondLst>
                      <p:childTnLst>
                        <p:par>
                          <p:cTn id="396" fill="hold">
                            <p:stCondLst>
                              <p:cond delay="0"/>
                            </p:stCondLst>
                            <p:childTnLst>
                              <p:par>
                                <p:cTn id="397" nodeType="withEffect" fill="hold" presetClass="entr" presetID="29">
                                  <p:stCondLst>
                                    <p:cond delay="0"/>
                                  </p:stCondLst>
                                  <p:childTnLst>
                                    <p:set>
                                      <p:cBhvr>
                                        <p:cTn id="398" dur="1" fill="hold">
                                          <p:stCondLst>
                                            <p:cond delay="0"/>
                                          </p:stCondLst>
                                        </p:cTn>
                                        <p:tgtEl>
                                          <p:spTgt spid="153"/>
                                        </p:tgtEl>
                                        <p:attrNameLst>
                                          <p:attrName>style.visibility</p:attrName>
                                        </p:attrNameLst>
                                      </p:cBhvr>
                                      <p:to>
                                        <p:strVal val="visible"/>
                                      </p:to>
                                    </p:set>
                                    <p:anim calcmode="lin" valueType="num">
                                      <p:cBhvr additive="repl">
                                        <p:cTn id="399" dur="1000" fill="hold"/>
                                        <p:tgtEl>
                                          <p:spTgt spid="153"/>
                                        </p:tgtEl>
                                        <p:attrNameLst>
                                          <p:attrName>ppt_x</p:attrName>
                                        </p:attrNameLst>
                                      </p:cBhvr>
                                      <p:tavLst>
                                        <p:tav tm="0">
                                          <p:val>
                                            <p:strVal val="#ppt_x-.2"/>
                                          </p:val>
                                        </p:tav>
                                        <p:tav tm="100000">
                                          <p:val>
                                            <p:strVal val="#ppt_x"/>
                                          </p:val>
                                        </p:tav>
                                      </p:tavLst>
                                    </p:anim>
                                    <p:anim calcmode="lin" valueType="num">
                                      <p:cBhvr additive="repl">
                                        <p:cTn id="400" dur="1000" fill="hold"/>
                                        <p:tgtEl>
                                          <p:spTgt spid="153"/>
                                        </p:tgtEl>
                                        <p:attrNameLst>
                                          <p:attrName>ppt_y</p:attrName>
                                        </p:attrNameLst>
                                      </p:cBhvr>
                                      <p:tavLst>
                                        <p:tav tm="0">
                                          <p:val>
                                            <p:strVal val="#ppt_y"/>
                                          </p:val>
                                        </p:tav>
                                        <p:tav tm="100000">
                                          <p:val>
                                            <p:strVal val="#ppt_y"/>
                                          </p:val>
                                        </p:tav>
                                      </p:tavLst>
                                    </p:anim>
                                    <p:animEffect filter="wipe(right)" transition="in">
                                      <p:cBhvr additive="repl">
                                        <p:cTn id="401" dur="1000"/>
                                        <p:tgtEl>
                                          <p:spTgt spid="153"/>
                                        </p:tgtEl>
                                      </p:cBhvr>
                                    </p:animEffect>
                                  </p:childTnLst>
                                </p:cTn>
                              </p:par>
                              <p:par>
                                <p:cTn id="402" nodeType="withEffect" fill="hold" presetClass="entr" presetID="26">
                                  <p:stCondLst>
                                    <p:cond delay="0"/>
                                  </p:stCondLst>
                                  <p:childTnLst>
                                    <p:set>
                                      <p:cBhvr>
                                        <p:cTn id="403" dur="1" fill="hold">
                                          <p:stCondLst>
                                            <p:cond delay="0"/>
                                          </p:stCondLst>
                                        </p:cTn>
                                        <p:tgtEl>
                                          <p:spTgt spid="154"/>
                                        </p:tgtEl>
                                        <p:attrNameLst>
                                          <p:attrName>style.visibility</p:attrName>
                                        </p:attrNameLst>
                                      </p:cBhvr>
                                      <p:to>
                                        <p:strVal val="visible"/>
                                      </p:to>
                                    </p:set>
                                    <p:animEffect filter="wipe(down)" transition="in">
                                      <p:cBhvr additive="repl">
                                        <p:cTn id="404" dur="580">
                                          <p:stCondLst>
                                            <p:cond delay="0"/>
                                          </p:stCondLst>
                                        </p:cTn>
                                        <p:tgtEl>
                                          <p:spTgt spid="154"/>
                                        </p:tgtEl>
                                      </p:cBhvr>
                                    </p:animEffect>
                                    <p:anim calcmode="lin" valueType="num">
                                      <p:cBhvr additive="repl">
                                        <p:cTn id="405" dur="1822">
                                          <p:stCondLst>
                                            <p:cond delay="0"/>
                                          </p:stCondLst>
                                        </p:cTn>
                                        <p:tgtEl>
                                          <p:spTgt spid="154"/>
                                        </p:tgtEl>
                                        <p:attrNameLst>
                                          <p:attrName>ppt_x</p:attrName>
                                        </p:attrNameLst>
                                      </p:cBhvr>
                                      <p:tavLst>
                                        <p:tav tm="0">
                                          <p:val>
                                            <p:strVal val="#ppt_x-0.25"/>
                                          </p:val>
                                        </p:tav>
                                        <p:tav tm="100000">
                                          <p:val>
                                            <p:strVal val="#ppt_x"/>
                                          </p:val>
                                        </p:tav>
                                      </p:tavLst>
                                    </p:anim>
                                    <p:anim calcmode="lin" valueType="num">
                                      <p:cBhvr additive="repl">
                                        <p:cTn id="406" dur="664">
                                          <p:stCondLst>
                                            <p:cond delay="0"/>
                                          </p:stCondLst>
                                        </p:cTn>
                                        <p:tgtEl>
                                          <p:spTgt spid="154"/>
                                        </p:tgtEl>
                                        <p:attrNameLst>
                                          <p:attrName>ppt_y</p:attrName>
                                        </p:attrNameLst>
                                      </p:cBhvr>
                                      <p:tavLst>
                                        <p:tav fmla="y-sin(pi*$)/3" tm="0">
                                          <p:val>
                                            <p:fltVal val="0.5"/>
                                          </p:val>
                                        </p:tav>
                                        <p:tav fmla="y-sin(pi*$)/3" tm="100000">
                                          <p:val>
                                            <p:fltVal val="1"/>
                                          </p:val>
                                        </p:tav>
                                      </p:tavLst>
                                    </p:anim>
                                    <p:anim calcmode="lin" valueType="num">
                                      <p:cBhvr additive="repl">
                                        <p:cTn id="407" dur="664">
                                          <p:stCondLst>
                                            <p:cond delay="664"/>
                                          </p:stCondLst>
                                        </p:cTn>
                                        <p:tgtEl>
                                          <p:spTgt spid="154"/>
                                        </p:tgtEl>
                                        <p:attrNameLst>
                                          <p:attrName>ppt_y</p:attrName>
                                        </p:attrNameLst>
                                      </p:cBhvr>
                                      <p:tavLst>
                                        <p:tav fmla="y-sin(pi*$)/9" tm="0">
                                          <p:val>
                                            <p:fltVal val="0"/>
                                          </p:val>
                                        </p:tav>
                                        <p:tav fmla="y-sin(pi*$)/9" tm="100000">
                                          <p:val>
                                            <p:fltVal val="1"/>
                                          </p:val>
                                        </p:tav>
                                      </p:tavLst>
                                    </p:anim>
                                    <p:anim calcmode="lin" valueType="num">
                                      <p:cBhvr additive="repl">
                                        <p:cTn id="408" dur="332">
                                          <p:stCondLst>
                                            <p:cond delay="1324"/>
                                          </p:stCondLst>
                                        </p:cTn>
                                        <p:tgtEl>
                                          <p:spTgt spid="154"/>
                                        </p:tgtEl>
                                        <p:attrNameLst>
                                          <p:attrName>ppt_y</p:attrName>
                                        </p:attrNameLst>
                                      </p:cBhvr>
                                      <p:tavLst>
                                        <p:tav fmla="y-sin(pi*$)/27" tm="0">
                                          <p:val>
                                            <p:fltVal val="0"/>
                                          </p:val>
                                        </p:tav>
                                        <p:tav fmla="y-sin(pi*$)/27" tm="100000">
                                          <p:val>
                                            <p:fltVal val="1"/>
                                          </p:val>
                                        </p:tav>
                                      </p:tavLst>
                                    </p:anim>
                                    <p:anim calcmode="lin" valueType="num">
                                      <p:cBhvr additive="repl">
                                        <p:cTn id="409" dur="164">
                                          <p:stCondLst>
                                            <p:cond delay="1656"/>
                                          </p:stCondLst>
                                        </p:cTn>
                                        <p:tgtEl>
                                          <p:spTgt spid="154"/>
                                        </p:tgtEl>
                                        <p:attrNameLst>
                                          <p:attrName>ppt_y</p:attrName>
                                        </p:attrNameLst>
                                      </p:cBhvr>
                                      <p:tavLst>
                                        <p:tav fmla="y-sin(pi*$)/81" tm="0">
                                          <p:val>
                                            <p:fltVal val="0"/>
                                          </p:val>
                                        </p:tav>
                                        <p:tav fmla="y-sin(pi*$)/81" tm="100000">
                                          <p:val>
                                            <p:fltVal val="1"/>
                                          </p:val>
                                        </p:tav>
                                      </p:tavLst>
                                    </p:anim>
                                    <p:animScale>
                                      <p:cBhvr>
                                        <p:cTn id="410" dur="26" fill="hold">
                                          <p:stCondLst>
                                            <p:cond delay="650"/>
                                          </p:stCondLst>
                                        </p:cTn>
                                        <p:tgtEl>
                                          <p:spTgt spid="154"/>
                                        </p:tgtEl>
                                      </p:cBhvr>
                                      <p:to x="100000" y="60000"/>
                                    </p:animScale>
                                    <p:animScale>
                                      <p:cBhvr>
                                        <p:cTn id="411" dur="166" fill="hold">
                                          <p:stCondLst>
                                            <p:cond delay="676"/>
                                          </p:stCondLst>
                                        </p:cTn>
                                        <p:tgtEl>
                                          <p:spTgt spid="154"/>
                                        </p:tgtEl>
                                      </p:cBhvr>
                                      <p:to x="100000" y="100000"/>
                                    </p:animScale>
                                    <p:animScale>
                                      <p:cBhvr>
                                        <p:cTn id="412" dur="26" fill="hold">
                                          <p:stCondLst>
                                            <p:cond delay="1312"/>
                                          </p:stCondLst>
                                        </p:cTn>
                                        <p:tgtEl>
                                          <p:spTgt spid="154"/>
                                        </p:tgtEl>
                                      </p:cBhvr>
                                      <p:to x="100000" y="80000"/>
                                    </p:animScale>
                                    <p:animScale>
                                      <p:cBhvr>
                                        <p:cTn id="413" dur="166" fill="hold">
                                          <p:stCondLst>
                                            <p:cond delay="1338"/>
                                          </p:stCondLst>
                                        </p:cTn>
                                        <p:tgtEl>
                                          <p:spTgt spid="154"/>
                                        </p:tgtEl>
                                      </p:cBhvr>
                                      <p:to x="100000" y="100000"/>
                                    </p:animScale>
                                    <p:animScale>
                                      <p:cBhvr>
                                        <p:cTn id="414" dur="26" fill="hold">
                                          <p:stCondLst>
                                            <p:cond delay="1642"/>
                                          </p:stCondLst>
                                        </p:cTn>
                                        <p:tgtEl>
                                          <p:spTgt spid="154"/>
                                        </p:tgtEl>
                                      </p:cBhvr>
                                      <p:to x="100000" y="90000"/>
                                    </p:animScale>
                                    <p:animScale>
                                      <p:cBhvr>
                                        <p:cTn id="415" dur="166" fill="hold">
                                          <p:stCondLst>
                                            <p:cond delay="1668"/>
                                          </p:stCondLst>
                                        </p:cTn>
                                        <p:tgtEl>
                                          <p:spTgt spid="154"/>
                                        </p:tgtEl>
                                      </p:cBhvr>
                                      <p:to x="100000" y="100000"/>
                                    </p:animScale>
                                    <p:animScale>
                                      <p:cBhvr>
                                        <p:cTn id="416" dur="26" fill="hold">
                                          <p:stCondLst>
                                            <p:cond delay="1808"/>
                                          </p:stCondLst>
                                        </p:cTn>
                                        <p:tgtEl>
                                          <p:spTgt spid="154"/>
                                        </p:tgtEl>
                                      </p:cBhvr>
                                      <p:to x="100000" y="95000"/>
                                    </p:animScale>
                                    <p:animScale>
                                      <p:cBhvr>
                                        <p:cTn id="417" dur="166" fill="hold">
                                          <p:stCondLst>
                                            <p:cond delay="1834"/>
                                          </p:stCondLst>
                                        </p:cTn>
                                        <p:tgtEl>
                                          <p:spTgt spid="154"/>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Έργο</a:t>
            </a:r>
            <a:endParaRPr b="0" lang="en-US" sz="2300" spc="-1" strike="noStrike">
              <a:solidFill>
                <a:srgbClr val="000000"/>
              </a:solidFill>
              <a:latin typeface="Arial"/>
            </a:endParaRPr>
          </a:p>
        </p:txBody>
      </p:sp>
      <p:pic>
        <p:nvPicPr>
          <p:cNvPr id="90" name="Picture 2" descr="http://3.bp.blogspot.com/-vjNxb8z3ygI/Tzh5A8GB0VI/AAAAAAAACpY/gIEXTNGR3MA/s1600/%CE%A6%CE%A5%CE%A3%CE%99%CE%9A%CE%97+%CE%92+%CE%93%CE%A5%CE%9C%CE%9D%CE%91%CE%A3%CE%99%CE%9F%CE%A5(231).JPG"/>
          <p:cNvPicPr/>
          <p:nvPr/>
        </p:nvPicPr>
        <p:blipFill>
          <a:blip r:embed="rId1"/>
          <a:stretch/>
        </p:blipFill>
        <p:spPr>
          <a:xfrm>
            <a:off x="1043640" y="2283840"/>
            <a:ext cx="2592000" cy="1247040"/>
          </a:xfrm>
          <a:prstGeom prst="rect">
            <a:avLst/>
          </a:prstGeom>
          <a:ln w="0">
            <a:noFill/>
          </a:ln>
        </p:spPr>
      </p:pic>
      <p:pic>
        <p:nvPicPr>
          <p:cNvPr id="91" name="Picture 3" descr=""/>
          <p:cNvPicPr/>
          <p:nvPr/>
        </p:nvPicPr>
        <p:blipFill>
          <a:blip r:embed="rId2"/>
          <a:srcRect l="47124" t="32378" r="30969" b="48861"/>
          <a:stretch/>
        </p:blipFill>
        <p:spPr>
          <a:xfrm>
            <a:off x="971640" y="650880"/>
            <a:ext cx="2840760" cy="1367640"/>
          </a:xfrm>
          <a:prstGeom prst="rect">
            <a:avLst/>
          </a:prstGeom>
          <a:ln w="9525">
            <a:noFill/>
          </a:ln>
        </p:spPr>
      </p:pic>
      <p:pic>
        <p:nvPicPr>
          <p:cNvPr id="92" name="Picture 5" descr="Εικόνα 2.1.10"/>
          <p:cNvPicPr/>
          <p:nvPr/>
        </p:nvPicPr>
        <p:blipFill>
          <a:blip r:embed="rId3"/>
          <a:stretch/>
        </p:blipFill>
        <p:spPr>
          <a:xfrm>
            <a:off x="4140000" y="987480"/>
            <a:ext cx="4428720" cy="2418840"/>
          </a:xfrm>
          <a:prstGeom prst="rect">
            <a:avLst/>
          </a:prstGeom>
          <a:ln w="0">
            <a:noFill/>
          </a:ln>
        </p:spPr>
      </p:pic>
      <p:sp>
        <p:nvSpPr>
          <p:cNvPr id="93" name="7 - TextBox"/>
          <p:cNvSpPr/>
          <p:nvPr/>
        </p:nvSpPr>
        <p:spPr>
          <a:xfrm>
            <a:off x="755640" y="3939840"/>
            <a:ext cx="7560360" cy="699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000" spc="-1" strike="noStrike">
                <a:solidFill>
                  <a:srgbClr val="000000"/>
                </a:solidFill>
                <a:latin typeface="Arial"/>
              </a:rPr>
              <a:t>Όταν μια δύναμη μετακινεί το σημείο εφαρμογής της κατά τη διεύθυνσή της, τότε λέμε ότι η δύναμη αυτή παράγει έργο.</a:t>
            </a:r>
            <a:endParaRPr b="0" lang="en-US" sz="2000" spc="-1" strike="noStrike">
              <a:solidFill>
                <a:srgbClr val="000000"/>
              </a:solidFill>
              <a:latin typeface="Arial"/>
            </a:endParaRPr>
          </a:p>
        </p:txBody>
      </p:sp>
    </p:spTree>
  </p:cSld>
  <p:transition>
    <p:pull dir="rd"/>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3" presetSubtype="10">
                                  <p:stCondLst>
                                    <p:cond delay="0"/>
                                  </p:stCondLst>
                                  <p:childTnLst>
                                    <p:set>
                                      <p:cBhvr>
                                        <p:cTn id="6" dur="1" fill="hold">
                                          <p:stCondLst>
                                            <p:cond delay="0"/>
                                          </p:stCondLst>
                                        </p:cTn>
                                        <p:tgtEl>
                                          <p:spTgt spid="91"/>
                                        </p:tgtEl>
                                        <p:attrNameLst>
                                          <p:attrName>style.visibility</p:attrName>
                                        </p:attrNameLst>
                                      </p:cBhvr>
                                      <p:to>
                                        <p:strVal val="visible"/>
                                      </p:to>
                                    </p:set>
                                    <p:animEffect filter="blinds(horizontal)" transition="in">
                                      <p:cBhvr additive="repl">
                                        <p:cTn id="7" dur="500"/>
                                        <p:tgtEl>
                                          <p:spTgt spid="91"/>
                                        </p:tgtEl>
                                      </p:cBhvr>
                                    </p:animEffect>
                                  </p:childTnLst>
                                </p:cTn>
                              </p:par>
                            </p:childTnLst>
                          </p:cTn>
                        </p:par>
                        <p:par>
                          <p:cTn id="8" fill="hold">
                            <p:stCondLst>
                              <p:cond delay="500"/>
                            </p:stCondLst>
                            <p:childTnLst>
                              <p:par>
                                <p:cTn id="9" nodeType="afterEffect" fill="hold" presetClass="entr" presetID="3" presetSubtype="10">
                                  <p:stCondLst>
                                    <p:cond delay="500"/>
                                  </p:stCondLst>
                                  <p:childTnLst>
                                    <p:set>
                                      <p:cBhvr>
                                        <p:cTn id="10" dur="1" fill="hold">
                                          <p:stCondLst>
                                            <p:cond delay="0"/>
                                          </p:stCondLst>
                                        </p:cTn>
                                        <p:tgtEl>
                                          <p:spTgt spid="90"/>
                                        </p:tgtEl>
                                        <p:attrNameLst>
                                          <p:attrName>style.visibility</p:attrName>
                                        </p:attrNameLst>
                                      </p:cBhvr>
                                      <p:to>
                                        <p:strVal val="visible"/>
                                      </p:to>
                                    </p:set>
                                    <p:animEffect filter="blinds(horizontal)" transition="in">
                                      <p:cBhvr additive="repl">
                                        <p:cTn id="11" dur="500"/>
                                        <p:tgtEl>
                                          <p:spTgt spid="90"/>
                                        </p:tgtEl>
                                      </p:cBhvr>
                                    </p:animEffect>
                                  </p:childTnLst>
                                </p:cTn>
                              </p:par>
                            </p:childTnLst>
                          </p:cTn>
                        </p:par>
                        <p:par>
                          <p:cTn id="12" fill="hold">
                            <p:stCondLst>
                              <p:cond delay="1500"/>
                            </p:stCondLst>
                            <p:childTnLst>
                              <p:par>
                                <p:cTn id="13" nodeType="afterEffect" fill="hold" presetClass="entr" presetID="3" presetSubtype="10">
                                  <p:stCondLst>
                                    <p:cond delay="500"/>
                                  </p:stCondLst>
                                  <p:childTnLst>
                                    <p:set>
                                      <p:cBhvr>
                                        <p:cTn id="14" dur="1" fill="hold">
                                          <p:stCondLst>
                                            <p:cond delay="0"/>
                                          </p:stCondLst>
                                        </p:cTn>
                                        <p:tgtEl>
                                          <p:spTgt spid="92"/>
                                        </p:tgtEl>
                                        <p:attrNameLst>
                                          <p:attrName>style.visibility</p:attrName>
                                        </p:attrNameLst>
                                      </p:cBhvr>
                                      <p:to>
                                        <p:strVal val="visible"/>
                                      </p:to>
                                    </p:set>
                                    <p:animEffect filter="blinds(horizontal)" transition="in">
                                      <p:cBhvr additive="repl">
                                        <p:cTn id="15" dur="500"/>
                                        <p:tgtEl>
                                          <p:spTgt spid="92"/>
                                        </p:tgtEl>
                                      </p:cBhvr>
                                    </p:animEffect>
                                  </p:childTnLst>
                                </p:cTn>
                              </p:par>
                            </p:childTnLst>
                          </p:cTn>
                        </p:par>
                      </p:childTnLst>
                    </p:cTn>
                  </p:par>
                  <p:par>
                    <p:cTn id="16" fill="hold">
                      <p:stCondLst>
                        <p:cond delay="indefinite"/>
                      </p:stCondLst>
                      <p:childTnLst>
                        <p:par>
                          <p:cTn id="17" fill="hold">
                            <p:stCondLst>
                              <p:cond delay="0"/>
                            </p:stCondLst>
                            <p:childTnLst>
                              <p:par>
                                <p:cTn id="18" nodeType="clickEffect" fill="hold" presetClass="entr" presetID="29">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additive="repl">
                                        <p:cTn id="20" dur="1000" fill="hold"/>
                                        <p:tgtEl>
                                          <p:spTgt spid="93"/>
                                        </p:tgtEl>
                                        <p:attrNameLst>
                                          <p:attrName>ppt_x</p:attrName>
                                        </p:attrNameLst>
                                      </p:cBhvr>
                                      <p:tavLst>
                                        <p:tav tm="0">
                                          <p:val>
                                            <p:strVal val="#ppt_x-.2"/>
                                          </p:val>
                                        </p:tav>
                                        <p:tav tm="100000">
                                          <p:val>
                                            <p:strVal val="#ppt_x"/>
                                          </p:val>
                                        </p:tav>
                                      </p:tavLst>
                                    </p:anim>
                                    <p:anim calcmode="lin" valueType="num">
                                      <p:cBhvr additive="repl">
                                        <p:cTn id="21" dur="1000" fill="hold"/>
                                        <p:tgtEl>
                                          <p:spTgt spid="93"/>
                                        </p:tgtEl>
                                        <p:attrNameLst>
                                          <p:attrName>ppt_y</p:attrName>
                                        </p:attrNameLst>
                                      </p:cBhvr>
                                      <p:tavLst>
                                        <p:tav tm="0">
                                          <p:val>
                                            <p:strVal val="#ppt_y"/>
                                          </p:val>
                                        </p:tav>
                                        <p:tav tm="100000">
                                          <p:val>
                                            <p:strVal val="#ppt_y"/>
                                          </p:val>
                                        </p:tav>
                                      </p:tavLst>
                                    </p:anim>
                                    <p:animEffect filter="wipe(right)" transition="in">
                                      <p:cBhvr additive="repl">
                                        <p:cTn id="22"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Έργο</a:t>
            </a:r>
            <a:endParaRPr b="0" lang="en-US" sz="2300" spc="-1" strike="noStrike">
              <a:solidFill>
                <a:srgbClr val="000000"/>
              </a:solidFill>
              <a:latin typeface="Arial"/>
            </a:endParaRPr>
          </a:p>
        </p:txBody>
      </p:sp>
      <p:sp>
        <p:nvSpPr>
          <p:cNvPr id="95" name="3 - TextBox"/>
          <p:cNvSpPr/>
          <p:nvPr/>
        </p:nvSpPr>
        <p:spPr>
          <a:xfrm>
            <a:off x="683640" y="3382560"/>
            <a:ext cx="7920360" cy="1263240"/>
          </a:xfrm>
          <a:prstGeom prst="rect">
            <a:avLst/>
          </a:prstGeom>
          <a:gradFill rotWithShape="0">
            <a:gsLst>
              <a:gs pos="0">
                <a:srgbClr val="191919"/>
              </a:gs>
              <a:gs pos="100000">
                <a:srgbClr val="bcbcbc"/>
              </a:gs>
            </a:gsLst>
            <a:path path="circle">
              <a:fillToRect l="50000" t="100000" r="50000" b="0"/>
            </a:path>
          </a:gradFill>
          <a:ln>
            <a:solidFill>
              <a:srgbClr val="000000"/>
            </a:solidFill>
            <a:round/>
          </a:ln>
          <a:effectLst>
            <a:outerShdw algn="ctr" blurRad="57240" dir="5400000" dist="38160" rotWithShape="0">
              <a:schemeClr val="phClr">
                <a:shade val="9000"/>
                <a:satMod val="105000"/>
                <a:alpha val="48000"/>
              </a:schemeClr>
            </a:outerShdw>
          </a:effectLst>
        </p:spPr>
        <p:style>
          <a:lnRef idx="1">
            <a:schemeClr val="dk1"/>
          </a:lnRef>
          <a:fillRef idx="3">
            <a:schemeClr val="dk1"/>
          </a:fillRef>
          <a:effectRef idx="2">
            <a:schemeClr val="dk1"/>
          </a:effectRef>
          <a:fontRef idx="minor"/>
        </p:style>
        <p:txBody>
          <a:bodyPr lIns="90000" rIns="90000" tIns="45000" bIns="45000" anchor="t">
            <a:spAutoFit/>
          </a:bodyPr>
          <a:p>
            <a:pPr algn="ctr">
              <a:lnSpc>
                <a:spcPct val="100000"/>
              </a:lnSpc>
              <a:spcBef>
                <a:spcPts val="601"/>
              </a:spcBef>
              <a:spcAft>
                <a:spcPts val="601"/>
              </a:spcAft>
            </a:pPr>
            <a:endParaRPr b="0" lang="en-US" sz="400" spc="-1" strike="noStrike">
              <a:solidFill>
                <a:srgbClr val="000000"/>
              </a:solidFill>
              <a:latin typeface="Arial"/>
            </a:endParaRPr>
          </a:p>
          <a:p>
            <a:pPr algn="ctr">
              <a:lnSpc>
                <a:spcPct val="100000"/>
              </a:lnSpc>
            </a:pPr>
            <a:r>
              <a:rPr b="1" lang="el-GR" sz="2000" spc="-1" strike="noStrike">
                <a:solidFill>
                  <a:schemeClr val="lt1"/>
                </a:solidFill>
                <a:latin typeface="Arial"/>
              </a:rPr>
              <a:t>Έργο</a:t>
            </a:r>
            <a:r>
              <a:rPr b="0" lang="el-GR" sz="2000" spc="-1" strike="noStrike">
                <a:solidFill>
                  <a:schemeClr val="lt1"/>
                </a:solidFill>
                <a:latin typeface="Arial"/>
              </a:rPr>
              <a:t> είναι το γινόμενο μιας δύναμης επί την απόσταση, κατά την οποία μετακινείται το σημείο εφαρμογής της δύναμης κατά τη διεύθυνση της.</a:t>
            </a:r>
            <a:endParaRPr b="0" lang="en-US" sz="2000" spc="-1" strike="noStrike">
              <a:solidFill>
                <a:srgbClr val="000000"/>
              </a:solidFill>
              <a:latin typeface="Arial"/>
            </a:endParaRPr>
          </a:p>
          <a:p>
            <a:pPr algn="ctr">
              <a:lnSpc>
                <a:spcPct val="100000"/>
              </a:lnSpc>
            </a:pPr>
            <a:endParaRPr b="0" lang="en-US" sz="800" spc="-1" strike="noStrike">
              <a:solidFill>
                <a:srgbClr val="000000"/>
              </a:solidFill>
              <a:latin typeface="Arial"/>
            </a:endParaRPr>
          </a:p>
        </p:txBody>
      </p:sp>
      <p:sp>
        <p:nvSpPr>
          <p:cNvPr id="96" name="6 - TextBox"/>
          <p:cNvSpPr/>
          <p:nvPr/>
        </p:nvSpPr>
        <p:spPr>
          <a:xfrm>
            <a:off x="683640" y="483480"/>
            <a:ext cx="7920360" cy="699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000" spc="-1" strike="noStrike">
                <a:solidFill>
                  <a:srgbClr val="000000"/>
                </a:solidFill>
                <a:latin typeface="Arial"/>
              </a:rPr>
              <a:t>Το ποσό του έργου </a:t>
            </a:r>
            <a:r>
              <a:rPr b="0" lang="en-US" sz="2000" spc="-1" strike="noStrike">
                <a:solidFill>
                  <a:srgbClr val="000000"/>
                </a:solidFill>
                <a:latin typeface="Arial"/>
              </a:rPr>
              <a:t>W </a:t>
            </a:r>
            <a:r>
              <a:rPr b="0" lang="el-GR" sz="2000" spc="-1" strike="noStrike">
                <a:solidFill>
                  <a:srgbClr val="000000"/>
                </a:solidFill>
                <a:latin typeface="Arial"/>
              </a:rPr>
              <a:t>που παράγεται, είναι ίσο με το γινόμενο της δύναμης </a:t>
            </a:r>
            <a:r>
              <a:rPr b="0" lang="en-US" sz="2000" spc="-1" strike="noStrike">
                <a:solidFill>
                  <a:srgbClr val="000000"/>
                </a:solidFill>
                <a:latin typeface="Arial"/>
              </a:rPr>
              <a:t>F </a:t>
            </a:r>
            <a:r>
              <a:rPr b="0" lang="el-GR" sz="2000" spc="-1" strike="noStrike">
                <a:solidFill>
                  <a:srgbClr val="000000"/>
                </a:solidFill>
                <a:latin typeface="Arial"/>
              </a:rPr>
              <a:t>επί την απόσταση </a:t>
            </a:r>
            <a:r>
              <a:rPr b="0" lang="en-US" sz="2000" spc="-1" strike="noStrike">
                <a:solidFill>
                  <a:srgbClr val="000000"/>
                </a:solidFill>
                <a:latin typeface="Arial"/>
              </a:rPr>
              <a:t>l </a:t>
            </a:r>
            <a:r>
              <a:rPr b="0" lang="el-GR" sz="2000" spc="-1" strike="noStrike">
                <a:solidFill>
                  <a:srgbClr val="000000"/>
                </a:solidFill>
                <a:latin typeface="Arial"/>
              </a:rPr>
              <a:t>στην οποία μετακινήθηκε η δύναμη.</a:t>
            </a:r>
            <a:endParaRPr b="0" lang="en-US" sz="2000" spc="-1" strike="noStrike">
              <a:solidFill>
                <a:srgbClr val="000000"/>
              </a:solidFill>
              <a:latin typeface="Arial"/>
            </a:endParaRPr>
          </a:p>
        </p:txBody>
      </p:sp>
      <p:pic>
        <p:nvPicPr>
          <p:cNvPr id="97" name="Picture 1" descr=""/>
          <p:cNvPicPr/>
          <p:nvPr/>
        </p:nvPicPr>
        <p:blipFill>
          <a:blip r:embed="rId1"/>
          <a:srcRect l="0" t="0" r="0" b="56867"/>
          <a:stretch/>
        </p:blipFill>
        <p:spPr>
          <a:xfrm>
            <a:off x="1187640" y="1893600"/>
            <a:ext cx="3057120" cy="1223640"/>
          </a:xfrm>
          <a:prstGeom prst="rect">
            <a:avLst/>
          </a:prstGeom>
          <a:ln w="9525">
            <a:noFill/>
          </a:ln>
        </p:spPr>
      </p:pic>
      <p:pic>
        <p:nvPicPr>
          <p:cNvPr id="98" name="Picture 2" descr=""/>
          <p:cNvPicPr/>
          <p:nvPr/>
        </p:nvPicPr>
        <p:blipFill>
          <a:blip r:embed="rId2"/>
          <a:srcRect l="0" t="43120" r="0" b="0"/>
          <a:stretch/>
        </p:blipFill>
        <p:spPr>
          <a:xfrm>
            <a:off x="5004000" y="1605600"/>
            <a:ext cx="3057120" cy="1613880"/>
          </a:xfrm>
          <a:prstGeom prst="rect">
            <a:avLst/>
          </a:prstGeom>
          <a:ln w="9525">
            <a:noFill/>
          </a:ln>
        </p:spPr>
      </p:pic>
      <p:sp>
        <p:nvSpPr>
          <p:cNvPr id="99" name="7 - Ορθογώνιο"/>
          <p:cNvSpPr/>
          <p:nvPr/>
        </p:nvSpPr>
        <p:spPr>
          <a:xfrm>
            <a:off x="3861720" y="1275480"/>
            <a:ext cx="105588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en-US" sz="1800" spc="-1" strike="noStrike">
                <a:solidFill>
                  <a:srgbClr val="000000"/>
                </a:solidFill>
                <a:latin typeface="Arial"/>
              </a:rPr>
              <a:t>W </a:t>
            </a:r>
            <a:r>
              <a:rPr b="1" lang="el-GR" sz="1800" spc="-1" strike="noStrike">
                <a:solidFill>
                  <a:srgbClr val="000000"/>
                </a:solidFill>
                <a:latin typeface="Arial"/>
              </a:rPr>
              <a:t>= </a:t>
            </a:r>
            <a:r>
              <a:rPr b="1" lang="en-US" sz="1800" spc="-1" strike="noStrike">
                <a:solidFill>
                  <a:srgbClr val="000000"/>
                </a:solidFill>
                <a:latin typeface="Arial"/>
              </a:rPr>
              <a:t>F </a:t>
            </a:r>
            <a:r>
              <a:rPr b="1" lang="el-GR" sz="1800" spc="-1" strike="noStrike">
                <a:solidFill>
                  <a:srgbClr val="000000"/>
                </a:solidFill>
                <a:latin typeface="Arial"/>
              </a:rPr>
              <a:t>· </a:t>
            </a:r>
            <a:r>
              <a:rPr b="1" lang="en-US" sz="1800" spc="-1" strike="noStrike">
                <a:solidFill>
                  <a:srgbClr val="000000"/>
                </a:solidFill>
                <a:latin typeface="Arial"/>
              </a:rPr>
              <a:t>l</a:t>
            </a:r>
            <a:endParaRPr b="0" lang="en-US" sz="1800" spc="-1" strike="noStrike">
              <a:solidFill>
                <a:srgbClr val="000000"/>
              </a:solidFill>
              <a:latin typeface="Arial"/>
            </a:endParaRPr>
          </a:p>
        </p:txBody>
      </p:sp>
    </p:spTree>
  </p:cSld>
  <p:transition>
    <p:pull dir="rd"/>
  </p:transition>
  <p:timing>
    <p:tnLst>
      <p:par>
        <p:cTn id="23" dur="indefinite" restart="never" nodeType="tmRoot">
          <p:childTnLst>
            <p:seq>
              <p:cTn id="24" dur="indefinite" nodeType="mainSeq">
                <p:childTnLst>
                  <p:par>
                    <p:cTn id="25" fill="hold">
                      <p:stCondLst>
                        <p:cond delay="indefinite"/>
                      </p:stCondLst>
                      <p:childTnLst>
                        <p:par>
                          <p:cTn id="26" fill="hold">
                            <p:stCondLst>
                              <p:cond delay="0"/>
                            </p:stCondLst>
                            <p:childTnLst>
                              <p:par>
                                <p:cTn id="27" nodeType="clickEffect" fill="hold" presetClass="entr" presetID="2" presetSubtype="4">
                                  <p:stCondLst>
                                    <p:cond delay="0"/>
                                  </p:stCondLst>
                                  <p:childTnLst>
                                    <p:set>
                                      <p:cBhvr>
                                        <p:cTn id="28" dur="1" fill="hold">
                                          <p:stCondLst>
                                            <p:cond delay="0"/>
                                          </p:stCondLst>
                                        </p:cTn>
                                        <p:tgtEl>
                                          <p:spTgt spid="96"/>
                                        </p:tgtEl>
                                        <p:attrNameLst>
                                          <p:attrName>style.visibility</p:attrName>
                                        </p:attrNameLst>
                                      </p:cBhvr>
                                      <p:to>
                                        <p:strVal val="visible"/>
                                      </p:to>
                                    </p:set>
                                    <p:anim calcmode="lin" valueType="num">
                                      <p:cBhvr additive="repl">
                                        <p:cTn id="29" dur="500" fill="hold"/>
                                        <p:tgtEl>
                                          <p:spTgt spid="96"/>
                                        </p:tgtEl>
                                        <p:attrNameLst>
                                          <p:attrName>ppt_x</p:attrName>
                                        </p:attrNameLst>
                                      </p:cBhvr>
                                      <p:tavLst>
                                        <p:tav tm="0">
                                          <p:val>
                                            <p:strVal val="#ppt_x"/>
                                          </p:val>
                                        </p:tav>
                                        <p:tav tm="100000">
                                          <p:val>
                                            <p:strVal val="#ppt_x"/>
                                          </p:val>
                                        </p:tav>
                                      </p:tavLst>
                                    </p:anim>
                                    <p:anim calcmode="lin" valueType="num">
                                      <p:cBhvr additive="repl">
                                        <p:cTn id="30"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3" presetSubtype="10">
                                  <p:stCondLst>
                                    <p:cond delay="0"/>
                                  </p:stCondLst>
                                  <p:childTnLst>
                                    <p:set>
                                      <p:cBhvr>
                                        <p:cTn id="34" dur="1" fill="hold">
                                          <p:stCondLst>
                                            <p:cond delay="0"/>
                                          </p:stCondLst>
                                        </p:cTn>
                                        <p:tgtEl>
                                          <p:spTgt spid="97"/>
                                        </p:tgtEl>
                                        <p:attrNameLst>
                                          <p:attrName>style.visibility</p:attrName>
                                        </p:attrNameLst>
                                      </p:cBhvr>
                                      <p:to>
                                        <p:strVal val="visible"/>
                                      </p:to>
                                    </p:set>
                                    <p:animEffect filter="blinds(horizontal)" transition="in">
                                      <p:cBhvr additive="repl">
                                        <p:cTn id="35" dur="500"/>
                                        <p:tgtEl>
                                          <p:spTgt spid="97"/>
                                        </p:tgtEl>
                                      </p:cBhvr>
                                    </p:animEffect>
                                  </p:childTnLst>
                                </p:cTn>
                              </p:par>
                              <p:par>
                                <p:cTn id="36" nodeType="withEffect" fill="hold" presetClass="entr" presetID="3" presetSubtype="10">
                                  <p:stCondLst>
                                    <p:cond delay="0"/>
                                  </p:stCondLst>
                                  <p:childTnLst>
                                    <p:set>
                                      <p:cBhvr>
                                        <p:cTn id="37" dur="1" fill="hold">
                                          <p:stCondLst>
                                            <p:cond delay="0"/>
                                          </p:stCondLst>
                                        </p:cTn>
                                        <p:tgtEl>
                                          <p:spTgt spid="98"/>
                                        </p:tgtEl>
                                        <p:attrNameLst>
                                          <p:attrName>style.visibility</p:attrName>
                                        </p:attrNameLst>
                                      </p:cBhvr>
                                      <p:to>
                                        <p:strVal val="visible"/>
                                      </p:to>
                                    </p:set>
                                    <p:animEffect filter="blinds(horizontal)" transition="in">
                                      <p:cBhvr additive="repl">
                                        <p:cTn id="38" dur="500"/>
                                        <p:tgtEl>
                                          <p:spTgt spid="98"/>
                                        </p:tgtEl>
                                      </p:cBhvr>
                                    </p:animEffect>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29">
                                  <p:stCondLst>
                                    <p:cond delay="0"/>
                                  </p:stCondLst>
                                  <p:childTnLst>
                                    <p:set>
                                      <p:cBhvr>
                                        <p:cTn id="42" dur="1" fill="hold">
                                          <p:stCondLst>
                                            <p:cond delay="0"/>
                                          </p:stCondLst>
                                        </p:cTn>
                                        <p:tgtEl>
                                          <p:spTgt spid="99"/>
                                        </p:tgtEl>
                                        <p:attrNameLst>
                                          <p:attrName>style.visibility</p:attrName>
                                        </p:attrNameLst>
                                      </p:cBhvr>
                                      <p:to>
                                        <p:strVal val="visible"/>
                                      </p:to>
                                    </p:set>
                                    <p:anim calcmode="lin" valueType="num">
                                      <p:cBhvr additive="repl">
                                        <p:cTn id="43" dur="1000" fill="hold"/>
                                        <p:tgtEl>
                                          <p:spTgt spid="99"/>
                                        </p:tgtEl>
                                        <p:attrNameLst>
                                          <p:attrName>ppt_x</p:attrName>
                                        </p:attrNameLst>
                                      </p:cBhvr>
                                      <p:tavLst>
                                        <p:tav tm="0">
                                          <p:val>
                                            <p:strVal val="#ppt_x-.2"/>
                                          </p:val>
                                        </p:tav>
                                        <p:tav tm="100000">
                                          <p:val>
                                            <p:strVal val="#ppt_x"/>
                                          </p:val>
                                        </p:tav>
                                      </p:tavLst>
                                    </p:anim>
                                    <p:anim calcmode="lin" valueType="num">
                                      <p:cBhvr additive="repl">
                                        <p:cTn id="44" dur="1000" fill="hold"/>
                                        <p:tgtEl>
                                          <p:spTgt spid="99"/>
                                        </p:tgtEl>
                                        <p:attrNameLst>
                                          <p:attrName>ppt_y</p:attrName>
                                        </p:attrNameLst>
                                      </p:cBhvr>
                                      <p:tavLst>
                                        <p:tav tm="0">
                                          <p:val>
                                            <p:strVal val="#ppt_y"/>
                                          </p:val>
                                        </p:tav>
                                        <p:tav tm="100000">
                                          <p:val>
                                            <p:strVal val="#ppt_y"/>
                                          </p:val>
                                        </p:tav>
                                      </p:tavLst>
                                    </p:anim>
                                    <p:animEffect filter="wipe(right)" transition="in">
                                      <p:cBhvr additive="repl">
                                        <p:cTn id="45" dur="1000"/>
                                        <p:tgtEl>
                                          <p:spTgt spid="99"/>
                                        </p:tgtEl>
                                      </p:cBhvr>
                                    </p:animEffect>
                                  </p:childTnLst>
                                </p:cTn>
                              </p:par>
                            </p:childTnLst>
                          </p:cTn>
                        </p:par>
                      </p:childTnLst>
                    </p:cTn>
                  </p:par>
                  <p:par>
                    <p:cTn id="46" fill="hold">
                      <p:stCondLst>
                        <p:cond delay="indefinite"/>
                      </p:stCondLst>
                      <p:childTnLst>
                        <p:par>
                          <p:cTn id="47" fill="hold">
                            <p:stCondLst>
                              <p:cond delay="0"/>
                            </p:stCondLst>
                            <p:childTnLst>
                              <p:par>
                                <p:cTn id="48" nodeType="clickEffect" fill="hold" presetClass="entr" presetID="3" presetSubtype="10">
                                  <p:stCondLst>
                                    <p:cond delay="0"/>
                                  </p:stCondLst>
                                  <p:childTnLst>
                                    <p:set>
                                      <p:cBhvr>
                                        <p:cTn id="49" dur="1" fill="hold">
                                          <p:stCondLst>
                                            <p:cond delay="0"/>
                                          </p:stCondLst>
                                        </p:cTn>
                                        <p:tgtEl>
                                          <p:spTgt spid="95"/>
                                        </p:tgtEl>
                                        <p:attrNameLst>
                                          <p:attrName>style.visibility</p:attrName>
                                        </p:attrNameLst>
                                      </p:cBhvr>
                                      <p:to>
                                        <p:strVal val="visible"/>
                                      </p:to>
                                    </p:set>
                                    <p:animEffect filter="blinds(horizontal)" transition="in">
                                      <p:cBhvr additive="repl">
                                        <p:cTn id="50" dur="5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Έργο</a:t>
            </a:r>
            <a:endParaRPr b="0" lang="en-US" sz="2300" spc="-1" strike="noStrike">
              <a:solidFill>
                <a:srgbClr val="000000"/>
              </a:solidFill>
              <a:latin typeface="Arial"/>
            </a:endParaRPr>
          </a:p>
        </p:txBody>
      </p:sp>
      <p:sp>
        <p:nvSpPr>
          <p:cNvPr id="101" name="5 - TextBox"/>
          <p:cNvSpPr/>
          <p:nvPr/>
        </p:nvSpPr>
        <p:spPr>
          <a:xfrm>
            <a:off x="611640" y="878400"/>
            <a:ext cx="7920360" cy="1461960"/>
          </a:xfrm>
          <a:prstGeom prst="rect">
            <a:avLst/>
          </a:prstGeom>
          <a:solidFill>
            <a:srgbClr val="ffffff"/>
          </a:solidFill>
          <a:ln>
            <a:solidFill>
              <a:srgbClr val="0bd0d9"/>
            </a:solidFill>
            <a:round/>
          </a:ln>
        </p:spPr>
        <p:style>
          <a:lnRef idx="2">
            <a:schemeClr val="accent3"/>
          </a:lnRef>
          <a:fillRef idx="1">
            <a:schemeClr val="lt1"/>
          </a:fillRef>
          <a:effectRef idx="0">
            <a:schemeClr val="accent3"/>
          </a:effectRef>
          <a:fontRef idx="minor"/>
        </p:style>
        <p:txBody>
          <a:bodyPr lIns="90000" rIns="90000" tIns="45000" bIns="45000" anchor="t">
            <a:spAutoFit/>
          </a:bodyPr>
          <a:p>
            <a:pPr algn="ctr">
              <a:lnSpc>
                <a:spcPct val="100000"/>
              </a:lnSpc>
              <a:spcBef>
                <a:spcPts val="601"/>
              </a:spcBef>
              <a:spcAft>
                <a:spcPts val="601"/>
              </a:spcAft>
            </a:pPr>
            <a:r>
              <a:rPr b="0" lang="el-GR" sz="2000" spc="-1" strike="noStrike">
                <a:solidFill>
                  <a:schemeClr val="dk1"/>
                </a:solidFill>
                <a:latin typeface="Arial"/>
              </a:rPr>
              <a:t>Όταν η μετατόπιση του σώματος έχει τη φορά της δύναμης, τότε το έργο που παράγεται, θεωρείται θετικό, </a:t>
            </a:r>
            <a:endParaRPr b="0" lang="en-US" sz="2000" spc="-1" strike="noStrike">
              <a:solidFill>
                <a:srgbClr val="000000"/>
              </a:solidFill>
              <a:latin typeface="Arial"/>
            </a:endParaRPr>
          </a:p>
          <a:p>
            <a:pPr algn="ctr">
              <a:lnSpc>
                <a:spcPct val="100000"/>
              </a:lnSpc>
              <a:spcBef>
                <a:spcPts val="601"/>
              </a:spcBef>
              <a:spcAft>
                <a:spcPts val="601"/>
              </a:spcAft>
            </a:pPr>
            <a:r>
              <a:rPr b="0" lang="el-GR" sz="2000" spc="-1" strike="noStrike">
                <a:solidFill>
                  <a:schemeClr val="dk1"/>
                </a:solidFill>
                <a:latin typeface="Arial"/>
              </a:rPr>
              <a:t>ενώ αν η μετατόπιση είναι αντίθετη προς τη φορά της δύναμης, τότε το έργο θεωρείται αρνητικό.</a:t>
            </a:r>
            <a:endParaRPr b="0" lang="en-US" sz="2000" spc="-1" strike="noStrike">
              <a:solidFill>
                <a:srgbClr val="000000"/>
              </a:solidFill>
              <a:latin typeface="Arial"/>
            </a:endParaRPr>
          </a:p>
        </p:txBody>
      </p:sp>
      <p:sp>
        <p:nvSpPr>
          <p:cNvPr id="102" name="10 - TextBox"/>
          <p:cNvSpPr/>
          <p:nvPr/>
        </p:nvSpPr>
        <p:spPr>
          <a:xfrm>
            <a:off x="611640" y="2944080"/>
            <a:ext cx="7992360" cy="699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000" spc="-1" strike="noStrike">
                <a:solidFill>
                  <a:srgbClr val="000000"/>
                </a:solidFill>
                <a:latin typeface="Arial"/>
              </a:rPr>
              <a:t>Αν η μετατόπιση είναι κάθετη προς τη διεύθυνση της δύναμης τότε το έργο που παράγεται είναι μηδέν.</a:t>
            </a:r>
            <a:endParaRPr b="0" lang="en-US" sz="2000" spc="-1" strike="noStrike">
              <a:solidFill>
                <a:srgbClr val="000000"/>
              </a:solidFill>
              <a:latin typeface="Arial"/>
            </a:endParaRPr>
          </a:p>
        </p:txBody>
      </p:sp>
    </p:spTree>
  </p:cSld>
  <p:transition>
    <p:pull dir="rd"/>
  </p:transition>
  <p:timing>
    <p:tnLst>
      <p:par>
        <p:cTn id="51" dur="indefinite" restart="never" nodeType="tmRoot">
          <p:childTnLst>
            <p:seq>
              <p:cTn id="52" dur="indefinite" nodeType="mainSeq">
                <p:childTnLst>
                  <p:par>
                    <p:cTn id="53" fill="hold">
                      <p:stCondLst>
                        <p:cond delay="indefinite"/>
                      </p:stCondLst>
                      <p:childTnLst>
                        <p:par>
                          <p:cTn id="54" fill="hold">
                            <p:stCondLst>
                              <p:cond delay="0"/>
                            </p:stCondLst>
                            <p:childTnLst>
                              <p:par>
                                <p:cTn id="55" nodeType="clickEffect" fill="hold" presetClass="entr" presetID="3" presetSubtype="10">
                                  <p:stCondLst>
                                    <p:cond delay="0"/>
                                  </p:stCondLst>
                                  <p:childTnLst>
                                    <p:set>
                                      <p:cBhvr>
                                        <p:cTn id="56" dur="1" fill="hold">
                                          <p:stCondLst>
                                            <p:cond delay="0"/>
                                          </p:stCondLst>
                                        </p:cTn>
                                        <p:tgtEl>
                                          <p:spTgt spid="101"/>
                                        </p:tgtEl>
                                        <p:attrNameLst>
                                          <p:attrName>style.visibility</p:attrName>
                                        </p:attrNameLst>
                                      </p:cBhvr>
                                      <p:to>
                                        <p:strVal val="visible"/>
                                      </p:to>
                                    </p:set>
                                    <p:animEffect filter="blinds(horizontal)" transition="in">
                                      <p:cBhvr additive="repl">
                                        <p:cTn id="57" dur="500"/>
                                        <p:tgtEl>
                                          <p:spTgt spid="101"/>
                                        </p:tgtEl>
                                      </p:cBhvr>
                                    </p:animEffect>
                                  </p:childTnLst>
                                </p:cTn>
                              </p:par>
                            </p:childTnLst>
                          </p:cTn>
                        </p:par>
                      </p:childTnLst>
                    </p:cTn>
                  </p:par>
                  <p:par>
                    <p:cTn id="58" fill="hold">
                      <p:stCondLst>
                        <p:cond delay="indefinite"/>
                      </p:stCondLst>
                      <p:childTnLst>
                        <p:par>
                          <p:cTn id="59" fill="hold">
                            <p:stCondLst>
                              <p:cond delay="0"/>
                            </p:stCondLst>
                            <p:childTnLst>
                              <p:par>
                                <p:cTn id="60" nodeType="clickEffect" fill="hold" presetClass="entr" presetID="2" presetSubtype="4">
                                  <p:stCondLst>
                                    <p:cond delay="0"/>
                                  </p:stCondLst>
                                  <p:childTnLst>
                                    <p:set>
                                      <p:cBhvr>
                                        <p:cTn id="61" dur="1" fill="hold">
                                          <p:stCondLst>
                                            <p:cond delay="0"/>
                                          </p:stCondLst>
                                        </p:cTn>
                                        <p:tgtEl>
                                          <p:spTgt spid="102">
                                            <p:txEl>
                                              <p:pRg st="0" end="0"/>
                                            </p:txEl>
                                          </p:spTgt>
                                        </p:tgtEl>
                                        <p:attrNameLst>
                                          <p:attrName>style.visibility</p:attrName>
                                        </p:attrNameLst>
                                      </p:cBhvr>
                                      <p:to>
                                        <p:strVal val="visible"/>
                                      </p:to>
                                    </p:set>
                                    <p:anim calcmode="lin" valueType="num">
                                      <p:cBhvr additive="repl">
                                        <p:cTn id="62"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additive="repl">
                                        <p:cTn id="63" dur="500" fill="hold"/>
                                        <p:tgtEl>
                                          <p:spTgt spid="10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Έργο</a:t>
            </a:r>
            <a:endParaRPr b="0" lang="en-US" sz="2300" spc="-1" strike="noStrike">
              <a:solidFill>
                <a:srgbClr val="000000"/>
              </a:solidFill>
              <a:latin typeface="Arial"/>
            </a:endParaRPr>
          </a:p>
        </p:txBody>
      </p:sp>
      <p:sp>
        <p:nvSpPr>
          <p:cNvPr id="104" name="3 - TextBox"/>
          <p:cNvSpPr/>
          <p:nvPr/>
        </p:nvSpPr>
        <p:spPr>
          <a:xfrm>
            <a:off x="395640" y="627480"/>
            <a:ext cx="828072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rgbClr val="000000"/>
                </a:solidFill>
                <a:latin typeface="Arial"/>
              </a:rPr>
              <a:t>Παραδείγματα </a:t>
            </a:r>
            <a:endParaRPr b="0" lang="en-US" sz="2000" spc="-1" strike="noStrike">
              <a:solidFill>
                <a:srgbClr val="000000"/>
              </a:solidFill>
              <a:latin typeface="Arial"/>
            </a:endParaRPr>
          </a:p>
        </p:txBody>
      </p:sp>
      <p:sp>
        <p:nvSpPr>
          <p:cNvPr id="105" name="10 - TextBox"/>
          <p:cNvSpPr/>
          <p:nvPr/>
        </p:nvSpPr>
        <p:spPr>
          <a:xfrm>
            <a:off x="395640" y="1059480"/>
            <a:ext cx="8352720" cy="29862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601"/>
              </a:spcBef>
              <a:spcAft>
                <a:spcPts val="1199"/>
              </a:spcAft>
            </a:pPr>
            <a:r>
              <a:rPr b="0" lang="el-GR" sz="2000" spc="-1" strike="noStrike">
                <a:solidFill>
                  <a:srgbClr val="000000"/>
                </a:solidFill>
                <a:latin typeface="Arial"/>
              </a:rPr>
              <a:t>Θετικό έργο παράγεται όταν, για παράδειγμα, ανυψώνεται ένα βάρος ή συμπιέζεται ένα ελατήριο </a:t>
            </a:r>
            <a:endParaRPr b="0" lang="en-US" sz="2000" spc="-1" strike="noStrike">
              <a:solidFill>
                <a:srgbClr val="000000"/>
              </a:solidFill>
              <a:latin typeface="Arial"/>
            </a:endParaRPr>
          </a:p>
          <a:p>
            <a:pPr algn="just">
              <a:lnSpc>
                <a:spcPct val="100000"/>
              </a:lnSpc>
              <a:spcBef>
                <a:spcPts val="601"/>
              </a:spcBef>
              <a:spcAft>
                <a:spcPts val="1199"/>
              </a:spcAft>
            </a:pPr>
            <a:r>
              <a:rPr b="0" lang="el-GR" sz="2000" spc="-1" strike="noStrike">
                <a:solidFill>
                  <a:srgbClr val="000000"/>
                </a:solidFill>
                <a:latin typeface="Arial"/>
              </a:rPr>
              <a:t>ή όταν τα αέρια μέσα στο θάλαμο καύσης μιας μηχανής εκτονώνονται και ωθούν το έμβολο. </a:t>
            </a:r>
            <a:endParaRPr b="0" lang="en-US" sz="2000" spc="-1" strike="noStrike">
              <a:solidFill>
                <a:srgbClr val="000000"/>
              </a:solidFill>
              <a:latin typeface="Arial"/>
            </a:endParaRPr>
          </a:p>
          <a:p>
            <a:pPr algn="just">
              <a:lnSpc>
                <a:spcPct val="100000"/>
              </a:lnSpc>
              <a:spcBef>
                <a:spcPts val="601"/>
              </a:spcBef>
              <a:spcAft>
                <a:spcPts val="1199"/>
              </a:spcAft>
            </a:pPr>
            <a:r>
              <a:rPr b="0" lang="el-GR" sz="2000" spc="-1" strike="noStrike">
                <a:solidFill>
                  <a:srgbClr val="000000"/>
                </a:solidFill>
                <a:latin typeface="Arial"/>
              </a:rPr>
              <a:t>Αντίθετα, όταν προσπαθούμε να σηκώσουμε ένα βάρος, η δύναμη της βαρύτητας παράγει αρνητικό έργο, αφού η μετατόπιση (ανύψωση) που επιχειρούμε, έχει αντίθετη φορά από τη φορά της δύναμης της βαρύτητας.</a:t>
            </a:r>
            <a:endParaRPr b="0" lang="en-US" sz="2000" spc="-1" strike="noStrike">
              <a:solidFill>
                <a:srgbClr val="000000"/>
              </a:solidFill>
              <a:latin typeface="Arial"/>
            </a:endParaRPr>
          </a:p>
        </p:txBody>
      </p:sp>
    </p:spTree>
  </p:cSld>
  <p:transition>
    <p:pull dir="rd"/>
  </p:transition>
  <p:timing>
    <p:tnLst>
      <p:par>
        <p:cTn id="64" dur="indefinite" restart="never" nodeType="tmRoot">
          <p:childTnLst>
            <p:seq>
              <p:cTn id="65" dur="indefinite" nodeType="mainSeq">
                <p:childTnLst>
                  <p:par>
                    <p:cTn id="66" fill="hold">
                      <p:stCondLst>
                        <p:cond delay="indefinite"/>
                      </p:stCondLst>
                      <p:childTnLst>
                        <p:par>
                          <p:cTn id="67" fill="hold">
                            <p:stCondLst>
                              <p:cond delay="0"/>
                            </p:stCondLst>
                            <p:childTnLst>
                              <p:par>
                                <p:cTn id="68" nodeType="clickEffect" fill="hold" presetClass="entr" presetID="2" presetSubtype="2">
                                  <p:stCondLst>
                                    <p:cond delay="0"/>
                                  </p:stCondLst>
                                  <p:childTnLst>
                                    <p:set>
                                      <p:cBhvr>
                                        <p:cTn id="69" dur="1" fill="hold">
                                          <p:stCondLst>
                                            <p:cond delay="0"/>
                                          </p:stCondLst>
                                        </p:cTn>
                                        <p:tgtEl>
                                          <p:spTgt spid="105">
                                            <p:txEl>
                                              <p:pRg st="0" end="0"/>
                                            </p:txEl>
                                          </p:spTgt>
                                        </p:tgtEl>
                                        <p:attrNameLst>
                                          <p:attrName>style.visibility</p:attrName>
                                        </p:attrNameLst>
                                      </p:cBhvr>
                                      <p:to>
                                        <p:strVal val="visible"/>
                                      </p:to>
                                    </p:set>
                                    <p:anim calcmode="lin" valueType="num">
                                      <p:cBhvr additive="repl">
                                        <p:cTn id="70" dur="500" fill="hold"/>
                                        <p:tgtEl>
                                          <p:spTgt spid="105">
                                            <p:txEl>
                                              <p:pRg st="0" end="0"/>
                                            </p:txEl>
                                          </p:spTgt>
                                        </p:tgtEl>
                                        <p:attrNameLst>
                                          <p:attrName>ppt_x</p:attrName>
                                        </p:attrNameLst>
                                      </p:cBhvr>
                                      <p:tavLst>
                                        <p:tav tm="0">
                                          <p:val>
                                            <p:strVal val="1+#ppt_w/2"/>
                                          </p:val>
                                        </p:tav>
                                        <p:tav tm="100000">
                                          <p:val>
                                            <p:strVal val="#ppt_x"/>
                                          </p:val>
                                        </p:tav>
                                      </p:tavLst>
                                    </p:anim>
                                    <p:anim calcmode="lin" valueType="num">
                                      <p:cBhvr additive="repl">
                                        <p:cTn id="71" dur="500" fill="hold"/>
                                        <p:tgtEl>
                                          <p:spTgt spid="1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nodeType="clickEffect" fill="hold" presetClass="entr" presetID="2" presetSubtype="2">
                                  <p:stCondLst>
                                    <p:cond delay="0"/>
                                  </p:stCondLst>
                                  <p:childTnLst>
                                    <p:set>
                                      <p:cBhvr>
                                        <p:cTn id="75" dur="1" fill="hold">
                                          <p:stCondLst>
                                            <p:cond delay="0"/>
                                          </p:stCondLst>
                                        </p:cTn>
                                        <p:tgtEl>
                                          <p:spTgt spid="105">
                                            <p:txEl>
                                              <p:pRg st="1" end="1"/>
                                            </p:txEl>
                                          </p:spTgt>
                                        </p:tgtEl>
                                        <p:attrNameLst>
                                          <p:attrName>style.visibility</p:attrName>
                                        </p:attrNameLst>
                                      </p:cBhvr>
                                      <p:to>
                                        <p:strVal val="visible"/>
                                      </p:to>
                                    </p:set>
                                    <p:anim calcmode="lin" valueType="num">
                                      <p:cBhvr additive="repl">
                                        <p:cTn id="76" dur="500" fill="hold"/>
                                        <p:tgtEl>
                                          <p:spTgt spid="105">
                                            <p:txEl>
                                              <p:pRg st="1" end="1"/>
                                            </p:txEl>
                                          </p:spTgt>
                                        </p:tgtEl>
                                        <p:attrNameLst>
                                          <p:attrName>ppt_x</p:attrName>
                                        </p:attrNameLst>
                                      </p:cBhvr>
                                      <p:tavLst>
                                        <p:tav tm="0">
                                          <p:val>
                                            <p:strVal val="1+#ppt_w/2"/>
                                          </p:val>
                                        </p:tav>
                                        <p:tav tm="100000">
                                          <p:val>
                                            <p:strVal val="#ppt_x"/>
                                          </p:val>
                                        </p:tav>
                                      </p:tavLst>
                                    </p:anim>
                                    <p:anim calcmode="lin" valueType="num">
                                      <p:cBhvr additive="repl">
                                        <p:cTn id="77" dur="500" fill="hold"/>
                                        <p:tgtEl>
                                          <p:spTgt spid="1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nodeType="clickEffect" fill="hold" presetClass="entr" presetID="2" presetSubtype="2">
                                  <p:stCondLst>
                                    <p:cond delay="0"/>
                                  </p:stCondLst>
                                  <p:childTnLst>
                                    <p:set>
                                      <p:cBhvr>
                                        <p:cTn id="81" dur="1" fill="hold">
                                          <p:stCondLst>
                                            <p:cond delay="0"/>
                                          </p:stCondLst>
                                        </p:cTn>
                                        <p:tgtEl>
                                          <p:spTgt spid="105">
                                            <p:txEl>
                                              <p:pRg st="2" end="2"/>
                                            </p:txEl>
                                          </p:spTgt>
                                        </p:tgtEl>
                                        <p:attrNameLst>
                                          <p:attrName>style.visibility</p:attrName>
                                        </p:attrNameLst>
                                      </p:cBhvr>
                                      <p:to>
                                        <p:strVal val="visible"/>
                                      </p:to>
                                    </p:set>
                                    <p:anim calcmode="lin" valueType="num">
                                      <p:cBhvr additive="repl">
                                        <p:cTn id="82" dur="500" fill="hold"/>
                                        <p:tgtEl>
                                          <p:spTgt spid="105">
                                            <p:txEl>
                                              <p:pRg st="2" end="2"/>
                                            </p:txEl>
                                          </p:spTgt>
                                        </p:tgtEl>
                                        <p:attrNameLst>
                                          <p:attrName>ppt_x</p:attrName>
                                        </p:attrNameLst>
                                      </p:cBhvr>
                                      <p:tavLst>
                                        <p:tav tm="0">
                                          <p:val>
                                            <p:strVal val="1+#ppt_w/2"/>
                                          </p:val>
                                        </p:tav>
                                        <p:tav tm="100000">
                                          <p:val>
                                            <p:strVal val="#ppt_x"/>
                                          </p:val>
                                        </p:tav>
                                      </p:tavLst>
                                    </p:anim>
                                    <p:anim calcmode="lin" valueType="num">
                                      <p:cBhvr additive="repl">
                                        <p:cTn id="83" dur="500" fill="hold"/>
                                        <p:tgtEl>
                                          <p:spTgt spid="10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Μονάδες Έργου</a:t>
            </a:r>
            <a:endParaRPr b="0" lang="en-US" sz="2300" spc="-1" strike="noStrike">
              <a:solidFill>
                <a:srgbClr val="000000"/>
              </a:solidFill>
              <a:latin typeface="Arial"/>
            </a:endParaRPr>
          </a:p>
        </p:txBody>
      </p:sp>
      <p:sp>
        <p:nvSpPr>
          <p:cNvPr id="107" name="5 - TextBox"/>
          <p:cNvSpPr/>
          <p:nvPr/>
        </p:nvSpPr>
        <p:spPr>
          <a:xfrm>
            <a:off x="611640" y="699480"/>
            <a:ext cx="7920360" cy="699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000" spc="-1" strike="noStrike">
                <a:solidFill>
                  <a:srgbClr val="000000"/>
                </a:solidFill>
                <a:latin typeface="Arial"/>
              </a:rPr>
              <a:t>Μονάδα μέτρησης του έργου στο διεθνές σύστημα </a:t>
            </a:r>
            <a:r>
              <a:rPr b="0" lang="en-US" sz="2000" spc="-1" strike="noStrike">
                <a:solidFill>
                  <a:srgbClr val="000000"/>
                </a:solidFill>
                <a:latin typeface="Arial"/>
              </a:rPr>
              <a:t>(SI) </a:t>
            </a:r>
            <a:r>
              <a:rPr b="0" lang="el-GR" sz="2000" spc="-1" strike="noStrike">
                <a:solidFill>
                  <a:srgbClr val="000000"/>
                </a:solidFill>
                <a:latin typeface="Arial"/>
              </a:rPr>
              <a:t>είναι το </a:t>
            </a:r>
            <a:r>
              <a:rPr b="0" lang="en-US" sz="2000" spc="-1" strike="noStrike">
                <a:solidFill>
                  <a:srgbClr val="000000"/>
                </a:solidFill>
                <a:latin typeface="Arial"/>
              </a:rPr>
              <a:t>Joule </a:t>
            </a:r>
            <a:r>
              <a:rPr b="0" lang="el-GR" sz="2000" spc="-1" strike="noStrike">
                <a:solidFill>
                  <a:srgbClr val="000000"/>
                </a:solidFill>
                <a:latin typeface="Arial"/>
              </a:rPr>
              <a:t>(Τζάουλ) το οποίο συμβολίζεται με το γράμμα </a:t>
            </a:r>
            <a:r>
              <a:rPr b="0" lang="en-US" sz="2000" spc="-1" strike="noStrike">
                <a:solidFill>
                  <a:srgbClr val="000000"/>
                </a:solidFill>
                <a:latin typeface="Arial"/>
              </a:rPr>
              <a:t>J </a:t>
            </a:r>
            <a:r>
              <a:rPr b="0" lang="el-GR" sz="2000" spc="-1" strike="noStrike">
                <a:solidFill>
                  <a:srgbClr val="000000"/>
                </a:solidFill>
                <a:latin typeface="Arial"/>
              </a:rPr>
              <a:t>και ορίζεται ως:</a:t>
            </a:r>
            <a:endParaRPr b="0" lang="en-US" sz="2000" spc="-1" strike="noStrike">
              <a:solidFill>
                <a:srgbClr val="000000"/>
              </a:solidFill>
              <a:latin typeface="Arial"/>
            </a:endParaRPr>
          </a:p>
        </p:txBody>
      </p:sp>
      <p:sp>
        <p:nvSpPr>
          <p:cNvPr id="108" name="3 - TextBox"/>
          <p:cNvSpPr/>
          <p:nvPr/>
        </p:nvSpPr>
        <p:spPr>
          <a:xfrm>
            <a:off x="611640" y="1647720"/>
            <a:ext cx="7920360" cy="394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000" spc="-1" strike="noStrike">
                <a:solidFill>
                  <a:srgbClr val="000000"/>
                </a:solidFill>
                <a:latin typeface="Arial"/>
              </a:rPr>
              <a:t>1</a:t>
            </a:r>
            <a:r>
              <a:rPr b="0" lang="en-US" sz="2000" spc="-1" strike="noStrike">
                <a:solidFill>
                  <a:srgbClr val="000000"/>
                </a:solidFill>
                <a:latin typeface="Arial"/>
              </a:rPr>
              <a:t>J </a:t>
            </a:r>
            <a:r>
              <a:rPr b="0" lang="el-GR" sz="2000" spc="-1" strike="noStrike">
                <a:solidFill>
                  <a:srgbClr val="000000"/>
                </a:solidFill>
                <a:latin typeface="Arial"/>
              </a:rPr>
              <a:t> = </a:t>
            </a:r>
            <a:r>
              <a:rPr b="0" lang="en-US" sz="2000" spc="-1" strike="noStrike">
                <a:solidFill>
                  <a:srgbClr val="000000"/>
                </a:solidFill>
                <a:latin typeface="Arial"/>
              </a:rPr>
              <a:t>1N </a:t>
            </a:r>
            <a:r>
              <a:rPr b="0" lang="en-US" sz="2000" spc="-1" strike="noStrike">
                <a:solidFill>
                  <a:srgbClr val="000000"/>
                </a:solidFill>
                <a:latin typeface="Wingdings 2"/>
              </a:rPr>
              <a:t></a:t>
            </a:r>
            <a:r>
              <a:rPr b="0" lang="en-US" sz="2000" spc="-1" strike="noStrike">
                <a:solidFill>
                  <a:srgbClr val="000000"/>
                </a:solidFill>
                <a:latin typeface="Arial"/>
              </a:rPr>
              <a:t> m</a:t>
            </a:r>
            <a:endParaRPr b="0" lang="en-US" sz="2000" spc="-1" strike="noStrike">
              <a:solidFill>
                <a:srgbClr val="000000"/>
              </a:solidFill>
              <a:latin typeface="Arial"/>
            </a:endParaRPr>
          </a:p>
        </p:txBody>
      </p:sp>
      <p:sp>
        <p:nvSpPr>
          <p:cNvPr id="109" name="6 - TextBox"/>
          <p:cNvSpPr/>
          <p:nvPr/>
        </p:nvSpPr>
        <p:spPr>
          <a:xfrm>
            <a:off x="611640" y="2440080"/>
            <a:ext cx="7920360" cy="1919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el-GR" sz="2000" spc="-1" strike="noStrike">
                <a:solidFill>
                  <a:srgbClr val="000000"/>
                </a:solidFill>
                <a:latin typeface="Arial"/>
              </a:rPr>
              <a:t>Στο αγγλικό σύστημα μονάδα έργου είναι το ποδόλιμπρο </a:t>
            </a:r>
            <a:r>
              <a:rPr b="0" i="1" lang="en-US" sz="2000" spc="-1" strike="noStrike">
                <a:solidFill>
                  <a:srgbClr val="000000"/>
                </a:solidFill>
                <a:latin typeface="Arial"/>
              </a:rPr>
              <a:t>(ft-lbf). </a:t>
            </a:r>
            <a:endParaRPr b="0" lang="en-US" sz="2000" spc="-1" strike="noStrike">
              <a:solidFill>
                <a:srgbClr val="000000"/>
              </a:solidFill>
              <a:latin typeface="Arial"/>
            </a:endParaRPr>
          </a:p>
          <a:p>
            <a:pPr>
              <a:lnSpc>
                <a:spcPct val="100000"/>
              </a:lnSpc>
            </a:pPr>
            <a:endParaRPr b="0" lang="en-US" sz="2000" spc="-1" strike="noStrike">
              <a:solidFill>
                <a:srgbClr val="000000"/>
              </a:solidFill>
              <a:latin typeface="Arial"/>
            </a:endParaRPr>
          </a:p>
          <a:p>
            <a:pPr algn="ctr">
              <a:lnSpc>
                <a:spcPct val="100000"/>
              </a:lnSpc>
            </a:pPr>
            <a:r>
              <a:rPr b="0" i="1" lang="el-GR" sz="2000" spc="-1" strike="noStrike">
                <a:solidFill>
                  <a:srgbClr val="000000"/>
                </a:solidFill>
                <a:latin typeface="Arial"/>
              </a:rPr>
              <a:t>Για τη μετατροπή αυτών των μονάδων, στο Διεθνές Σύστημα </a:t>
            </a:r>
            <a:r>
              <a:rPr b="0" i="1" lang="en-US" sz="2000" spc="-1" strike="noStrike">
                <a:solidFill>
                  <a:srgbClr val="000000"/>
                </a:solidFill>
                <a:latin typeface="Arial"/>
              </a:rPr>
              <a:t>(SI) </a:t>
            </a:r>
            <a:r>
              <a:rPr b="0" i="1" lang="el-GR" sz="2000" spc="-1" strike="noStrike">
                <a:solidFill>
                  <a:srgbClr val="000000"/>
                </a:solidFill>
                <a:latin typeface="Arial"/>
              </a:rPr>
              <a:t>ισχύουν οι παρακάτω αναλογίες:</a:t>
            </a:r>
            <a:endParaRPr b="0" lang="en-US" sz="2000" spc="-1" strike="noStrike">
              <a:solidFill>
                <a:srgbClr val="000000"/>
              </a:solidFill>
              <a:latin typeface="Arial"/>
            </a:endParaRPr>
          </a:p>
          <a:p>
            <a:pPr>
              <a:lnSpc>
                <a:spcPct val="100000"/>
              </a:lnSpc>
            </a:pPr>
            <a:endParaRPr b="0" lang="en-US" sz="2000" spc="-1" strike="noStrike">
              <a:solidFill>
                <a:srgbClr val="000000"/>
              </a:solidFill>
              <a:latin typeface="Arial"/>
            </a:endParaRPr>
          </a:p>
          <a:p>
            <a:pPr algn="ctr">
              <a:lnSpc>
                <a:spcPct val="100000"/>
              </a:lnSpc>
              <a:spcAft>
                <a:spcPts val="601"/>
              </a:spcAft>
            </a:pPr>
            <a:r>
              <a:rPr b="0" i="1" lang="el-GR" sz="2000" spc="-1" strike="noStrike">
                <a:solidFill>
                  <a:srgbClr val="000000"/>
                </a:solidFill>
                <a:latin typeface="Arial"/>
              </a:rPr>
              <a:t>1 </a:t>
            </a:r>
            <a:r>
              <a:rPr b="0" i="1" lang="en-US" sz="2000" spc="-1" strike="noStrike">
                <a:solidFill>
                  <a:srgbClr val="000000"/>
                </a:solidFill>
                <a:latin typeface="Arial"/>
              </a:rPr>
              <a:t>ft-lbf </a:t>
            </a:r>
            <a:r>
              <a:rPr b="0" i="1" lang="el-GR" sz="2000" spc="-1" strike="noStrike">
                <a:solidFill>
                  <a:srgbClr val="000000"/>
                </a:solidFill>
                <a:latin typeface="Arial"/>
              </a:rPr>
              <a:t>= 1,35582 </a:t>
            </a:r>
            <a:r>
              <a:rPr b="0" i="1" lang="en-US" sz="2000" spc="-1" strike="noStrike">
                <a:solidFill>
                  <a:srgbClr val="000000"/>
                </a:solidFill>
                <a:latin typeface="Arial"/>
              </a:rPr>
              <a:t>J</a:t>
            </a:r>
            <a:endParaRPr b="0" lang="en-US" sz="2000" spc="-1" strike="noStrike">
              <a:solidFill>
                <a:srgbClr val="000000"/>
              </a:solidFill>
              <a:latin typeface="Arial"/>
            </a:endParaRPr>
          </a:p>
        </p:txBody>
      </p:sp>
    </p:spTree>
  </p:cSld>
  <p:transition>
    <p:pull dir="rd"/>
  </p:transition>
  <p:timing>
    <p:tnLst>
      <p:par>
        <p:cTn id="84" dur="indefinite" restart="never" nodeType="tmRoot">
          <p:childTnLst>
            <p:seq>
              <p:cTn id="85" dur="indefinite" nodeType="mainSeq">
                <p:childTnLst>
                  <p:par>
                    <p:cTn id="86" fill="hold">
                      <p:stCondLst>
                        <p:cond delay="indefinite"/>
                      </p:stCondLst>
                      <p:childTnLst>
                        <p:par>
                          <p:cTn id="87" fill="hold">
                            <p:stCondLst>
                              <p:cond delay="0"/>
                            </p:stCondLst>
                            <p:childTnLst>
                              <p:par>
                                <p:cTn id="88" nodeType="clickEffect" fill="hold" presetClass="entr" presetID="2" presetSubtype="4">
                                  <p:stCondLst>
                                    <p:cond delay="0"/>
                                  </p:stCondLst>
                                  <p:childTnLst>
                                    <p:set>
                                      <p:cBhvr>
                                        <p:cTn id="89" dur="1" fill="hold">
                                          <p:stCondLst>
                                            <p:cond delay="0"/>
                                          </p:stCondLst>
                                        </p:cTn>
                                        <p:tgtEl>
                                          <p:spTgt spid="107">
                                            <p:txEl>
                                              <p:pRg st="0" end="0"/>
                                            </p:txEl>
                                          </p:spTgt>
                                        </p:tgtEl>
                                        <p:attrNameLst>
                                          <p:attrName>style.visibility</p:attrName>
                                        </p:attrNameLst>
                                      </p:cBhvr>
                                      <p:to>
                                        <p:strVal val="visible"/>
                                      </p:to>
                                    </p:set>
                                    <p:anim calcmode="lin" valueType="num">
                                      <p:cBhvr additive="repl">
                                        <p:cTn id="90" dur="500" fill="hold"/>
                                        <p:tgtEl>
                                          <p:spTgt spid="107">
                                            <p:txEl>
                                              <p:pRg st="0" end="0"/>
                                            </p:txEl>
                                          </p:spTgt>
                                        </p:tgtEl>
                                        <p:attrNameLst>
                                          <p:attrName>ppt_x</p:attrName>
                                        </p:attrNameLst>
                                      </p:cBhvr>
                                      <p:tavLst>
                                        <p:tav tm="0">
                                          <p:val>
                                            <p:strVal val="#ppt_x"/>
                                          </p:val>
                                        </p:tav>
                                        <p:tav tm="100000">
                                          <p:val>
                                            <p:strVal val="#ppt_x"/>
                                          </p:val>
                                        </p:tav>
                                      </p:tavLst>
                                    </p:anim>
                                    <p:anim calcmode="lin" valueType="num">
                                      <p:cBhvr additive="repl">
                                        <p:cTn id="91" dur="500" fill="hold"/>
                                        <p:tgtEl>
                                          <p:spTgt spid="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nodeType="clickEffect" fill="hold" presetClass="entr" presetID="2" presetSubtype="4">
                                  <p:stCondLst>
                                    <p:cond delay="0"/>
                                  </p:stCondLst>
                                  <p:childTnLst>
                                    <p:set>
                                      <p:cBhvr>
                                        <p:cTn id="95" dur="1" fill="hold">
                                          <p:stCondLst>
                                            <p:cond delay="0"/>
                                          </p:stCondLst>
                                        </p:cTn>
                                        <p:tgtEl>
                                          <p:spTgt spid="108">
                                            <p:txEl>
                                              <p:pRg st="0" end="0"/>
                                            </p:txEl>
                                          </p:spTgt>
                                        </p:tgtEl>
                                        <p:attrNameLst>
                                          <p:attrName>style.visibility</p:attrName>
                                        </p:attrNameLst>
                                      </p:cBhvr>
                                      <p:to>
                                        <p:strVal val="visible"/>
                                      </p:to>
                                    </p:set>
                                    <p:anim calcmode="lin" valueType="num">
                                      <p:cBhvr additive="repl">
                                        <p:cTn id="96"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additive="repl">
                                        <p:cTn id="97" dur="500" fill="hold"/>
                                        <p:tgtEl>
                                          <p:spTgt spid="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nodeType="clickEffect" fill="hold" presetClass="entr" presetID="2" presetSubtype="4">
                                  <p:stCondLst>
                                    <p:cond delay="0"/>
                                  </p:stCondLst>
                                  <p:childTnLst>
                                    <p:set>
                                      <p:cBhvr>
                                        <p:cTn id="101" dur="1" fill="hold">
                                          <p:stCondLst>
                                            <p:cond delay="0"/>
                                          </p:stCondLst>
                                        </p:cTn>
                                        <p:tgtEl>
                                          <p:spTgt spid="109">
                                            <p:txEl>
                                              <p:pRg st="0" end="0"/>
                                            </p:txEl>
                                          </p:spTgt>
                                        </p:tgtEl>
                                        <p:attrNameLst>
                                          <p:attrName>style.visibility</p:attrName>
                                        </p:attrNameLst>
                                      </p:cBhvr>
                                      <p:to>
                                        <p:strVal val="visible"/>
                                      </p:to>
                                    </p:set>
                                    <p:anim calcmode="lin" valueType="num">
                                      <p:cBhvr additive="repl">
                                        <p:cTn id="102" dur="500" fill="hold"/>
                                        <p:tgtEl>
                                          <p:spTgt spid="109">
                                            <p:txEl>
                                              <p:pRg st="0" end="0"/>
                                            </p:txEl>
                                          </p:spTgt>
                                        </p:tgtEl>
                                        <p:attrNameLst>
                                          <p:attrName>ppt_x</p:attrName>
                                        </p:attrNameLst>
                                      </p:cBhvr>
                                      <p:tavLst>
                                        <p:tav tm="0">
                                          <p:val>
                                            <p:strVal val="#ppt_x"/>
                                          </p:val>
                                        </p:tav>
                                        <p:tav tm="100000">
                                          <p:val>
                                            <p:strVal val="#ppt_x"/>
                                          </p:val>
                                        </p:tav>
                                      </p:tavLst>
                                    </p:anim>
                                    <p:anim calcmode="lin" valueType="num">
                                      <p:cBhvr additive="repl">
                                        <p:cTn id="103" dur="500" fill="hold"/>
                                        <p:tgtEl>
                                          <p:spTgt spid="1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nodeType="clickEffect" fill="hold" presetClass="entr" presetID="2" presetSubtype="4">
                                  <p:stCondLst>
                                    <p:cond delay="0"/>
                                  </p:stCondLst>
                                  <p:childTnLst>
                                    <p:set>
                                      <p:cBhvr>
                                        <p:cTn id="107" dur="1" fill="hold">
                                          <p:stCondLst>
                                            <p:cond delay="0"/>
                                          </p:stCondLst>
                                        </p:cTn>
                                        <p:tgtEl>
                                          <p:spTgt spid="109">
                                            <p:txEl>
                                              <p:pRg st="2" end="2"/>
                                            </p:txEl>
                                          </p:spTgt>
                                        </p:tgtEl>
                                        <p:attrNameLst>
                                          <p:attrName>style.visibility</p:attrName>
                                        </p:attrNameLst>
                                      </p:cBhvr>
                                      <p:to>
                                        <p:strVal val="visible"/>
                                      </p:to>
                                    </p:set>
                                    <p:anim calcmode="lin" valueType="num">
                                      <p:cBhvr additive="repl">
                                        <p:cTn id="108" dur="500" fill="hold"/>
                                        <p:tgtEl>
                                          <p:spTgt spid="109">
                                            <p:txEl>
                                              <p:pRg st="2" end="2"/>
                                            </p:txEl>
                                          </p:spTgt>
                                        </p:tgtEl>
                                        <p:attrNameLst>
                                          <p:attrName>ppt_x</p:attrName>
                                        </p:attrNameLst>
                                      </p:cBhvr>
                                      <p:tavLst>
                                        <p:tav tm="0">
                                          <p:val>
                                            <p:strVal val="#ppt_x"/>
                                          </p:val>
                                        </p:tav>
                                        <p:tav tm="100000">
                                          <p:val>
                                            <p:strVal val="#ppt_x"/>
                                          </p:val>
                                        </p:tav>
                                      </p:tavLst>
                                    </p:anim>
                                    <p:anim calcmode="lin" valueType="num">
                                      <p:cBhvr additive="repl">
                                        <p:cTn id="109" dur="500" fill="hold"/>
                                        <p:tgtEl>
                                          <p:spTgt spid="1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nodeType="clickEffect" fill="hold" presetClass="entr" presetID="2" presetSubtype="4">
                                  <p:stCondLst>
                                    <p:cond delay="0"/>
                                  </p:stCondLst>
                                  <p:childTnLst>
                                    <p:set>
                                      <p:cBhvr>
                                        <p:cTn id="113" dur="1" fill="hold">
                                          <p:stCondLst>
                                            <p:cond delay="0"/>
                                          </p:stCondLst>
                                        </p:cTn>
                                        <p:tgtEl>
                                          <p:spTgt spid="109">
                                            <p:txEl>
                                              <p:pRg st="4" end="4"/>
                                            </p:txEl>
                                          </p:spTgt>
                                        </p:tgtEl>
                                        <p:attrNameLst>
                                          <p:attrName>style.visibility</p:attrName>
                                        </p:attrNameLst>
                                      </p:cBhvr>
                                      <p:to>
                                        <p:strVal val="visible"/>
                                      </p:to>
                                    </p:set>
                                    <p:anim calcmode="lin" valueType="num">
                                      <p:cBhvr additive="repl">
                                        <p:cTn id="114" dur="500" fill="hold"/>
                                        <p:tgtEl>
                                          <p:spTgt spid="109">
                                            <p:txEl>
                                              <p:pRg st="4" end="4"/>
                                            </p:txEl>
                                          </p:spTgt>
                                        </p:tgtEl>
                                        <p:attrNameLst>
                                          <p:attrName>ppt_x</p:attrName>
                                        </p:attrNameLst>
                                      </p:cBhvr>
                                      <p:tavLst>
                                        <p:tav tm="0">
                                          <p:val>
                                            <p:strVal val="#ppt_x"/>
                                          </p:val>
                                        </p:tav>
                                        <p:tav tm="100000">
                                          <p:val>
                                            <p:strVal val="#ppt_x"/>
                                          </p:val>
                                        </p:tav>
                                      </p:tavLst>
                                    </p:anim>
                                    <p:anim calcmode="lin" valueType="num">
                                      <p:cBhvr additive="repl">
                                        <p:cTn id="115" dur="500" fill="hold"/>
                                        <p:tgtEl>
                                          <p:spTgt spid="10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Έργο – Ενέργεια - Ισχύς</a:t>
            </a:r>
            <a:endParaRPr b="0" lang="en-US" sz="2300" spc="-1" strike="noStrike">
              <a:solidFill>
                <a:srgbClr val="000000"/>
              </a:solidFill>
              <a:latin typeface="Arial"/>
            </a:endParaRPr>
          </a:p>
        </p:txBody>
      </p:sp>
      <p:sp>
        <p:nvSpPr>
          <p:cNvPr id="111" name="5 - TextBox"/>
          <p:cNvSpPr/>
          <p:nvPr/>
        </p:nvSpPr>
        <p:spPr>
          <a:xfrm>
            <a:off x="611640" y="2007720"/>
            <a:ext cx="7920360" cy="394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000" spc="-1" strike="noStrike">
                <a:solidFill>
                  <a:srgbClr val="000000"/>
                </a:solidFill>
                <a:latin typeface="Arial"/>
              </a:rPr>
              <a:t>2.8  Ενέργεια</a:t>
            </a:r>
            <a:endParaRPr b="0" lang="en-US" sz="2000" spc="-1" strike="noStrike">
              <a:solidFill>
                <a:srgbClr val="000000"/>
              </a:solidFill>
              <a:latin typeface="Arial"/>
            </a:endParaRPr>
          </a:p>
        </p:txBody>
      </p:sp>
    </p:spTree>
  </p:cSld>
  <p:transition>
    <p:pull dir="rd"/>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Ενέργεια</a:t>
            </a:r>
            <a:endParaRPr b="0" lang="en-US" sz="2300" spc="-1" strike="noStrike">
              <a:solidFill>
                <a:srgbClr val="000000"/>
              </a:solidFill>
              <a:latin typeface="Arial"/>
            </a:endParaRPr>
          </a:p>
        </p:txBody>
      </p:sp>
      <p:sp>
        <p:nvSpPr>
          <p:cNvPr id="113" name="5 - TextBox"/>
          <p:cNvSpPr/>
          <p:nvPr/>
        </p:nvSpPr>
        <p:spPr>
          <a:xfrm>
            <a:off x="611640" y="699480"/>
            <a:ext cx="7920360" cy="394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000" spc="-1" strike="noStrike">
                <a:solidFill>
                  <a:srgbClr val="000000"/>
                </a:solidFill>
                <a:latin typeface="Arial"/>
              </a:rPr>
              <a:t>Πότε λέμε ότι ένα σύστημα έχει ενέργεια ?</a:t>
            </a:r>
            <a:endParaRPr b="0" lang="en-US" sz="2000" spc="-1" strike="noStrike">
              <a:solidFill>
                <a:srgbClr val="000000"/>
              </a:solidFill>
              <a:latin typeface="Arial"/>
            </a:endParaRPr>
          </a:p>
        </p:txBody>
      </p:sp>
      <p:sp>
        <p:nvSpPr>
          <p:cNvPr id="114" name="3 - TextBox"/>
          <p:cNvSpPr/>
          <p:nvPr/>
        </p:nvSpPr>
        <p:spPr>
          <a:xfrm>
            <a:off x="611640" y="1563480"/>
            <a:ext cx="7920360" cy="1263240"/>
          </a:xfrm>
          <a:prstGeom prst="rect">
            <a:avLst/>
          </a:prstGeom>
          <a:gradFill rotWithShape="0">
            <a:gsLst>
              <a:gs pos="0">
                <a:srgbClr val="191919"/>
              </a:gs>
              <a:gs pos="100000">
                <a:srgbClr val="bcbcbc"/>
              </a:gs>
            </a:gsLst>
            <a:path path="circle">
              <a:fillToRect l="50000" t="100000" r="50000" b="0"/>
            </a:path>
          </a:gradFill>
          <a:ln>
            <a:solidFill>
              <a:srgbClr val="000000"/>
            </a:solidFill>
            <a:round/>
          </a:ln>
          <a:effectLst>
            <a:outerShdw algn="ctr" blurRad="57240" dir="5400000" dist="38160" rotWithShape="0">
              <a:schemeClr val="phClr">
                <a:shade val="9000"/>
                <a:satMod val="105000"/>
                <a:alpha val="48000"/>
              </a:schemeClr>
            </a:outerShdw>
          </a:effectLst>
        </p:spPr>
        <p:style>
          <a:lnRef idx="1">
            <a:schemeClr val="dk1"/>
          </a:lnRef>
          <a:fillRef idx="3">
            <a:schemeClr val="dk1"/>
          </a:fillRef>
          <a:effectRef idx="2">
            <a:schemeClr val="dk1"/>
          </a:effectRef>
          <a:fontRef idx="minor"/>
        </p:style>
        <p:txBody>
          <a:bodyPr lIns="90000" rIns="90000" tIns="45000" bIns="45000" anchor="t">
            <a:spAutoFit/>
          </a:bodyPr>
          <a:p>
            <a:pPr algn="ctr">
              <a:lnSpc>
                <a:spcPct val="100000"/>
              </a:lnSpc>
              <a:spcBef>
                <a:spcPts val="601"/>
              </a:spcBef>
              <a:spcAft>
                <a:spcPts val="601"/>
              </a:spcAft>
            </a:pPr>
            <a:endParaRPr b="0" lang="en-US" sz="400" spc="-1" strike="noStrike">
              <a:solidFill>
                <a:srgbClr val="000000"/>
              </a:solidFill>
              <a:latin typeface="Arial"/>
            </a:endParaRPr>
          </a:p>
          <a:p>
            <a:pPr algn="ctr">
              <a:lnSpc>
                <a:spcPct val="100000"/>
              </a:lnSpc>
            </a:pPr>
            <a:r>
              <a:rPr b="0" lang="el-GR" sz="2000" spc="-1" strike="noStrike">
                <a:solidFill>
                  <a:schemeClr val="lt1"/>
                </a:solidFill>
                <a:latin typeface="Arial"/>
              </a:rPr>
              <a:t>Η </a:t>
            </a:r>
            <a:r>
              <a:rPr b="1" lang="el-GR" sz="2000" spc="-1" strike="noStrike">
                <a:solidFill>
                  <a:schemeClr val="lt1"/>
                </a:solidFill>
                <a:latin typeface="Arial"/>
              </a:rPr>
              <a:t>ενέργεια </a:t>
            </a:r>
            <a:r>
              <a:rPr b="0" lang="el-GR" sz="2000" spc="-1" strike="noStrike">
                <a:solidFill>
                  <a:schemeClr val="lt1"/>
                </a:solidFill>
                <a:latin typeface="Arial"/>
              </a:rPr>
              <a:t>εκφράζει την ικανότητα ενός συστήματος να αποδώσει έργο και όχι αυτό το ίδιο το μέτρο του έργου που παράγει το σύστημα.</a:t>
            </a:r>
            <a:endParaRPr b="0" lang="en-US" sz="2000" spc="-1" strike="noStrike">
              <a:solidFill>
                <a:srgbClr val="000000"/>
              </a:solidFill>
              <a:latin typeface="Arial"/>
            </a:endParaRPr>
          </a:p>
          <a:p>
            <a:pPr algn="ctr">
              <a:lnSpc>
                <a:spcPct val="100000"/>
              </a:lnSpc>
            </a:pPr>
            <a:endParaRPr b="0" lang="en-US" sz="800" spc="-1" strike="noStrike">
              <a:solidFill>
                <a:srgbClr val="000000"/>
              </a:solidFill>
              <a:latin typeface="Arial"/>
            </a:endParaRPr>
          </a:p>
        </p:txBody>
      </p:sp>
      <p:sp>
        <p:nvSpPr>
          <p:cNvPr id="115" name="6 - TextBox"/>
          <p:cNvSpPr/>
          <p:nvPr/>
        </p:nvSpPr>
        <p:spPr>
          <a:xfrm>
            <a:off x="611640" y="3363840"/>
            <a:ext cx="7848360" cy="638280"/>
          </a:xfrm>
          <a:prstGeom prst="rect">
            <a:avLst/>
          </a:prstGeom>
          <a:solidFill>
            <a:srgbClr val="ffffff"/>
          </a:solidFill>
          <a:ln>
            <a:solidFill>
              <a:srgbClr val="009dd9"/>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gn="ctr">
              <a:lnSpc>
                <a:spcPct val="100000"/>
              </a:lnSpc>
            </a:pPr>
            <a:r>
              <a:rPr b="0" lang="el-GR" sz="1800" spc="-1" strike="noStrike">
                <a:solidFill>
                  <a:schemeClr val="dk1"/>
                </a:solidFill>
                <a:latin typeface="Arial"/>
              </a:rPr>
              <a:t>Η ενέργεια και το έργο, ως έννοιες διαφέρουν μεταξύ τους, αν και έχουν κοινές μονάδες μέτρησης.</a:t>
            </a:r>
            <a:endParaRPr b="0" lang="en-US" sz="1800" spc="-1" strike="noStrike">
              <a:solidFill>
                <a:srgbClr val="000000"/>
              </a:solidFill>
              <a:latin typeface="Arial"/>
            </a:endParaRPr>
          </a:p>
        </p:txBody>
      </p:sp>
    </p:spTree>
  </p:cSld>
  <p:transition>
    <p:pull dir="rd"/>
  </p:transition>
  <p:timing>
    <p:tnLst>
      <p:par>
        <p:cTn id="116" dur="indefinite" restart="never" nodeType="tmRoot">
          <p:childTnLst>
            <p:seq>
              <p:cTn id="117" dur="indefinite" nodeType="mainSeq">
                <p:childTnLst>
                  <p:par>
                    <p:cTn id="118" fill="hold">
                      <p:stCondLst>
                        <p:cond delay="indefinite"/>
                      </p:stCondLst>
                      <p:childTnLst>
                        <p:par>
                          <p:cTn id="119" fill="hold">
                            <p:stCondLst>
                              <p:cond delay="0"/>
                            </p:stCondLst>
                            <p:childTnLst>
                              <p:par>
                                <p:cTn id="120" nodeType="clickEffect" fill="hold" presetClass="entr" presetID="3" presetSubtype="10">
                                  <p:stCondLst>
                                    <p:cond delay="0"/>
                                  </p:stCondLst>
                                  <p:childTnLst>
                                    <p:set>
                                      <p:cBhvr>
                                        <p:cTn id="121" dur="1" fill="hold">
                                          <p:stCondLst>
                                            <p:cond delay="0"/>
                                          </p:stCondLst>
                                        </p:cTn>
                                        <p:tgtEl>
                                          <p:spTgt spid="114"/>
                                        </p:tgtEl>
                                        <p:attrNameLst>
                                          <p:attrName>style.visibility</p:attrName>
                                        </p:attrNameLst>
                                      </p:cBhvr>
                                      <p:to>
                                        <p:strVal val="visible"/>
                                      </p:to>
                                    </p:set>
                                    <p:animEffect filter="blinds(horizontal)" transition="in">
                                      <p:cBhvr additive="repl">
                                        <p:cTn id="122" dur="500"/>
                                        <p:tgtEl>
                                          <p:spTgt spid="114"/>
                                        </p:tgtEl>
                                      </p:cBhvr>
                                    </p:animEffect>
                                  </p:childTnLst>
                                </p:cTn>
                              </p:par>
                            </p:childTnLst>
                          </p:cTn>
                        </p:par>
                      </p:childTnLst>
                    </p:cTn>
                  </p:par>
                  <p:par>
                    <p:cTn id="123" fill="hold">
                      <p:stCondLst>
                        <p:cond delay="indefinite"/>
                      </p:stCondLst>
                      <p:childTnLst>
                        <p:par>
                          <p:cTn id="124" fill="hold">
                            <p:stCondLst>
                              <p:cond delay="0"/>
                            </p:stCondLst>
                            <p:childTnLst>
                              <p:par>
                                <p:cTn id="125" nodeType="clickEffect" fill="hold" presetClass="entr" presetID="3" presetSubtype="10">
                                  <p:stCondLst>
                                    <p:cond delay="0"/>
                                  </p:stCondLst>
                                  <p:childTnLst>
                                    <p:set>
                                      <p:cBhvr>
                                        <p:cTn id="126" dur="1" fill="hold">
                                          <p:stCondLst>
                                            <p:cond delay="0"/>
                                          </p:stCondLst>
                                        </p:cTn>
                                        <p:tgtEl>
                                          <p:spTgt spid="115"/>
                                        </p:tgtEl>
                                        <p:attrNameLst>
                                          <p:attrName>style.visibility</p:attrName>
                                        </p:attrNameLst>
                                      </p:cBhvr>
                                      <p:to>
                                        <p:strVal val="visible"/>
                                      </p:to>
                                    </p:set>
                                    <p:animEffect filter="blinds(horizontal)" transition="in">
                                      <p:cBhvr additive="repl">
                                        <p:cTn id="127" dur="5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Flow</Template>
  <TotalTime>498</TotalTime>
  <Application>LibreOffice/7.4.7.2$Linux_X86_64 LibreOffice_project/40$Build-2</Application>
  <AppVersion>15.0000</AppVersion>
  <Words>1105</Words>
  <Paragraphs>114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2015-09-27T16:42:25Z</dcterms:created>
  <dc:creator>xps</dc:creator>
  <dc:description/>
  <dc:language>en-US</dc:language>
  <cp:lastModifiedBy>xps</cp:lastModifiedBy>
  <dcterms:modified xsi:type="dcterms:W3CDTF">2015-10-11T09:22:28Z</dcterms:modified>
  <cp:revision>75</cp:revision>
  <dc:subject/>
  <dc:title>Μ.Ε.Κ.  Ι</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Προβολή στην οθόνη (16:9)</vt:lpwstr>
  </property>
  <property fmtid="{D5CDD505-2E9C-101B-9397-08002B2CF9AE}" pid="3" name="Slides">
    <vt:r8>22</vt:r8>
  </property>
</Properties>
</file>