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.png" ContentType="image/png"/>
  <Override PartName="/ppt/media/image2.png" ContentType="image/png"/>
  <Override PartName="/ppt/presProps.xml" ContentType="application/vnd.openxmlformats-officedocument.presentationml.presPro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1.xml.rels" ContentType="application/vnd.openxmlformats-package.relationships+xml"/>
  <Override PartName="/ppt/slides/_rels/slide1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51435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0FB366-5BD1-4396-88A8-0EDAC1BB432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C8D2DA-DCF0-4299-BEB5-EF67FFB9434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D2FAC4E-69AB-4B4E-860F-9E9DF909F1A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323964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02208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45720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323964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602208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405DC7-8EFB-4A2F-8BEA-EFEA7576E1C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457200" y="-20520"/>
            <a:ext cx="8229240" cy="166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0D7C03-3BE9-4E17-A321-85EDBBBDBB5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323964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602208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/>
          </p:nvPr>
        </p:nvSpPr>
        <p:spPr>
          <a:xfrm>
            <a:off x="45720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/>
          </p:nvPr>
        </p:nvSpPr>
        <p:spPr>
          <a:xfrm>
            <a:off x="323964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/>
          </p:nvPr>
        </p:nvSpPr>
        <p:spPr>
          <a:xfrm>
            <a:off x="602208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5E8A984-57E3-442B-BAE5-7FFF7D37954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FEDC9BE-E339-4F23-AF72-40C3736A894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7709EA-B265-4B9E-A109-98DE87C1713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-20520"/>
            <a:ext cx="8229240" cy="166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57C5E7-1952-4C6F-9162-4EED729018E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8131F5-918B-464C-A8EF-EC2EE2DF040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B94157-7124-4DAC-9F34-9732762A383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31E8FC-BD6D-4994-B8CB-8EC7B079A53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4aa2d6"/>
            </a:gs>
            <a:gs pos="100000">
              <a:srgbClr val="002b36"/>
            </a:gs>
          </a:gsLst>
          <a:path path="circle">
            <a:fillToRect l="50000" t="55000" r="50000" b="45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6 - Ελεύθερη σχεδίαση"/>
          <p:cNvSpPr/>
          <p:nvPr/>
        </p:nvSpPr>
        <p:spPr>
          <a:xfrm>
            <a:off x="-9360" y="-5400"/>
            <a:ext cx="9162720" cy="78084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" name="7 - Ελεύθερη σχεδίαση"/>
          <p:cNvSpPr/>
          <p:nvPr/>
        </p:nvSpPr>
        <p:spPr>
          <a:xfrm>
            <a:off x="4381560" y="-5400"/>
            <a:ext cx="4762080" cy="47844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33520" y="1028880"/>
            <a:ext cx="7851240" cy="1371240"/>
          </a:xfrm>
          <a:prstGeom prst="rect">
            <a:avLst/>
          </a:prstGeom>
          <a:noFill/>
          <a:ln w="0">
            <a:noFill/>
          </a:ln>
        </p:spPr>
        <p:txBody>
          <a:bodyPr lIns="90000" rIns="18360" tIns="0" bIns="0" anchor="b">
            <a:normAutofit fontScale="82000"/>
          </a:bodyPr>
          <a:p>
            <a:pPr indent="0" algn="r">
              <a:lnSpc>
                <a:spcPct val="100000"/>
              </a:lnSpc>
              <a:buNone/>
            </a:pPr>
            <a:r>
              <a:rPr b="1" lang="el-GR" sz="5600" spc="-1" strike="noStrike">
                <a:solidFill>
                  <a:srgbClr val="50e0ea"/>
                </a:solidFill>
                <a:latin typeface="Calibri"/>
              </a:rPr>
              <a:t>Kλικ για επεξεργασία του τίτλου</a:t>
            </a:r>
            <a:endParaRPr b="0" lang="el-GR" sz="5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57200" y="4767120"/>
            <a:ext cx="213336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lnSpc>
                <a:spcPct val="100000"/>
              </a:lnSpc>
              <a:buNone/>
              <a:defRPr b="0" lang="el-GR" sz="1200" spc="-1" strike="noStrike">
                <a:solidFill>
                  <a:srgbClr val="d1eaed"/>
                </a:solidFill>
                <a:latin typeface="Constantia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l-GR" sz="1200" spc="-1" strike="noStrike">
                <a:solidFill>
                  <a:srgbClr val="d1eaed"/>
                </a:solidFill>
                <a:latin typeface="Constantia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2666880" y="4767120"/>
            <a:ext cx="335232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7924680" y="4767120"/>
            <a:ext cx="76176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l-GR" sz="1200" spc="-1" strike="noStrike">
                <a:solidFill>
                  <a:srgbClr val="d1eaed"/>
                </a:solidFill>
                <a:latin typeface="Constanti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D86BAA7-5DA7-40F2-B4AD-746C567E29D1}" type="slidenum">
              <a:rPr b="0" lang="el-GR" sz="1200" spc="-1" strike="noStrike">
                <a:solidFill>
                  <a:srgbClr val="d1eaed"/>
                </a:solidFill>
                <a:latin typeface="Constanti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600" spc="-1" strike="noStrike">
                <a:solidFill>
                  <a:srgbClr val="ffffff"/>
                </a:solidFill>
                <a:latin typeface="Arial"/>
              </a:rPr>
              <a:t>Click to edit the outline text format</a:t>
            </a:r>
            <a:endParaRPr b="0" lang="el-GR" sz="26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100" spc="-1" strike="noStrike">
                <a:solidFill>
                  <a:srgbClr val="ffffff"/>
                </a:solidFill>
                <a:latin typeface="Arial"/>
              </a:rPr>
              <a:t>Second Outline Level</a:t>
            </a:r>
            <a:endParaRPr b="0" lang="el-GR" sz="21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Third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Fourth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Fifth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Sixth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Seventh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 tx="0" ty="0" sx="64772" sy="64772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6 - Ελεύθερη σχεδίαση"/>
          <p:cNvSpPr/>
          <p:nvPr/>
        </p:nvSpPr>
        <p:spPr>
          <a:xfrm>
            <a:off x="-9360" y="-5400"/>
            <a:ext cx="9162720" cy="78084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4" name="7 - Ελεύθερη σχεδίαση"/>
          <p:cNvSpPr/>
          <p:nvPr/>
        </p:nvSpPr>
        <p:spPr>
          <a:xfrm>
            <a:off x="4381560" y="-5400"/>
            <a:ext cx="4762080" cy="47844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l-GR" sz="2300" spc="-1" strike="noStrike">
                <a:solidFill>
                  <a:srgbClr val="04617b"/>
                </a:solidFill>
                <a:latin typeface="Calibri"/>
              </a:rPr>
              <a:t>Ιστορική αναδρομή - Εισαγωγή</a:t>
            </a:r>
            <a:endParaRPr b="0" lang="el-GR" sz="23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l-GR" sz="2600" spc="-1" strike="noStrike">
                <a:solidFill>
                  <a:srgbClr val="000000"/>
                </a:solidFill>
                <a:latin typeface="Arial"/>
              </a:rPr>
              <a:t>Kλικ για επεξεργασία των στυλ του υποδείγματος</a:t>
            </a: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  <a:p>
            <a:pPr lvl="1" marL="640080" indent="-246960">
              <a:lnSpc>
                <a:spcPct val="100000"/>
              </a:lnSpc>
              <a:spcBef>
                <a:spcPts val="479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el-GR" sz="2400" spc="-1" strike="noStrike">
                <a:solidFill>
                  <a:srgbClr val="000000"/>
                </a:solidFill>
                <a:latin typeface="Arial"/>
              </a:rPr>
              <a:t>Δεύτερου επιπέδου</a:t>
            </a:r>
            <a:endParaRPr b="0" lang="el-GR" sz="2400" spc="-1" strike="noStrike">
              <a:solidFill>
                <a:srgbClr val="000000"/>
              </a:solidFill>
              <a:latin typeface="Arial"/>
            </a:endParaRPr>
          </a:p>
          <a:p>
            <a:pPr lvl="2" marL="914400" indent="-246960">
              <a:lnSpc>
                <a:spcPct val="100000"/>
              </a:lnSpc>
              <a:spcBef>
                <a:spcPts val="420"/>
              </a:spcBef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el-GR" sz="2100" spc="-1" strike="noStrike">
                <a:solidFill>
                  <a:srgbClr val="000000"/>
                </a:solidFill>
                <a:latin typeface="Arial"/>
              </a:rPr>
              <a:t>Τρίτου επιπέδου</a:t>
            </a:r>
            <a:endParaRPr b="0" lang="el-GR" sz="2100" spc="-1" strike="noStrike">
              <a:solidFill>
                <a:srgbClr val="000000"/>
              </a:solidFill>
              <a:latin typeface="Arial"/>
            </a:endParaRPr>
          </a:p>
          <a:p>
            <a:pPr lvl="3" marL="1188720" indent="-210240">
              <a:lnSpc>
                <a:spcPct val="100000"/>
              </a:lnSpc>
              <a:spcBef>
                <a:spcPts val="400"/>
              </a:spcBef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Τέταρτου επιπέδου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4" marL="1463040" indent="-210240">
              <a:lnSpc>
                <a:spcPct val="100000"/>
              </a:lnSpc>
              <a:spcBef>
                <a:spcPts val="400"/>
              </a:spcBef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Πέμπτου επιπέδου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6 - TextBox"/>
          <p:cNvSpPr/>
          <p:nvPr/>
        </p:nvSpPr>
        <p:spPr>
          <a:xfrm>
            <a:off x="467640" y="4875840"/>
            <a:ext cx="8208720" cy="2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i="1" lang="el-GR" sz="1200" spc="-1" strike="noStrike">
                <a:solidFill>
                  <a:srgbClr val="000000"/>
                </a:solidFill>
                <a:latin typeface="Constantia"/>
              </a:rPr>
              <a:t>Σαλής Αναστάσιος – Μηχανολόγος 1</a:t>
            </a:r>
            <a:r>
              <a:rPr b="0" i="1" lang="el-GR" sz="1200" spc="-1" strike="noStrike" baseline="30000">
                <a:solidFill>
                  <a:srgbClr val="000000"/>
                </a:solidFill>
                <a:latin typeface="Constantia"/>
              </a:rPr>
              <a:t>ου</a:t>
            </a:r>
            <a:r>
              <a:rPr b="0" i="1" lang="el-GR" sz="1200" spc="-1" strike="noStrike">
                <a:solidFill>
                  <a:srgbClr val="000000"/>
                </a:solidFill>
                <a:latin typeface="Constantia"/>
              </a:rPr>
              <a:t> ΕΠΑ.Λ.  Δράμας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33520" y="339480"/>
            <a:ext cx="7851240" cy="935640"/>
          </a:xfrm>
          <a:prstGeom prst="rect">
            <a:avLst/>
          </a:prstGeom>
          <a:noFill/>
          <a:ln w="0">
            <a:noFill/>
          </a:ln>
        </p:spPr>
        <p:txBody>
          <a:bodyPr lIns="90000" rIns="18360" tIns="0" bIns="0" anchor="b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1" lang="el-GR" sz="5600" spc="-1" strike="noStrike">
                <a:solidFill>
                  <a:srgbClr val="50e0ea"/>
                </a:solidFill>
                <a:latin typeface="Calibri"/>
              </a:rPr>
              <a:t>Μ.Ε.Κ.  Ι</a:t>
            </a:r>
            <a:endParaRPr b="0" lang="el-GR" sz="5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533520" y="1131480"/>
            <a:ext cx="7854480" cy="2376000"/>
          </a:xfrm>
          <a:prstGeom prst="rect">
            <a:avLst/>
          </a:prstGeom>
          <a:noFill/>
          <a:ln w="0">
            <a:noFill/>
          </a:ln>
        </p:spPr>
        <p:txBody>
          <a:bodyPr lIns="0" rIns="18360" tIns="45000" bIns="45000" anchor="t">
            <a:normAutofit/>
          </a:bodyPr>
          <a:p>
            <a:pPr indent="0" algn="r">
              <a:lnSpc>
                <a:spcPct val="150000"/>
              </a:lnSpc>
              <a:buNone/>
              <a:tabLst>
                <a:tab algn="l" pos="0"/>
              </a:tabLst>
            </a:pPr>
            <a:r>
              <a:rPr b="0" lang="el-GR" sz="4000" spc="-1" strike="noStrike">
                <a:solidFill>
                  <a:srgbClr val="ffffff"/>
                </a:solidFill>
                <a:latin typeface="Arial"/>
              </a:rPr>
              <a:t>Κεφάλαιο  </a:t>
            </a:r>
            <a:r>
              <a:rPr b="0" lang="en-US" sz="4000" spc="-1" strike="noStrike">
                <a:solidFill>
                  <a:srgbClr val="ffffff"/>
                </a:solidFill>
                <a:latin typeface="Arial"/>
              </a:rPr>
              <a:t>2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Aft>
                <a:spcPts val="1800"/>
              </a:spcAft>
              <a:buNone/>
              <a:tabLst>
                <a:tab algn="l" pos="0"/>
              </a:tabLst>
            </a:pPr>
            <a:r>
              <a:rPr b="1" lang="el-GR" sz="3200" spc="-1" strike="noStrike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rPr>
              <a:t>Πίεση – Απόλυτη Πίεση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3200" spc="-1" strike="noStrike">
                <a:solidFill>
                  <a:srgbClr val="ffffff"/>
                </a:solidFill>
                <a:latin typeface="Arial"/>
              </a:rPr>
              <a:t>Φυσικές έννοιες &amp; Κινητήριες Μηχανές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3 - TextBox"/>
          <p:cNvSpPr/>
          <p:nvPr/>
        </p:nvSpPr>
        <p:spPr>
          <a:xfrm>
            <a:off x="611640" y="3579840"/>
            <a:ext cx="7920360" cy="12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l-GR" sz="2400" spc="-1" strike="noStrike">
                <a:solidFill>
                  <a:srgbClr val="ffffff"/>
                </a:solidFill>
                <a:latin typeface="Constantia"/>
              </a:rPr>
              <a:t>ΣΑΛΗΣ  ΑΝΑΣΤΑΣΙΟΣ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f2f2f2"/>
                </a:solidFill>
                <a:latin typeface="Constantia"/>
              </a:rPr>
              <a:t>MSc in Management and Information Systems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rgbClr val="ffffff"/>
                </a:solidFill>
                <a:latin typeface="Constantia"/>
              </a:rPr>
              <a:t>Μηχανολόγος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600" spc="-1" strike="noStrike">
                <a:solidFill>
                  <a:srgbClr val="ffffff"/>
                </a:solidFill>
                <a:latin typeface="Constantia"/>
              </a:rPr>
              <a:t>Εκπαιδευτικός  1</a:t>
            </a:r>
            <a:r>
              <a:rPr b="0" lang="el-GR" sz="1600" spc="-1" strike="noStrike" baseline="30000">
                <a:solidFill>
                  <a:srgbClr val="ffffff"/>
                </a:solidFill>
                <a:latin typeface="Constantia"/>
              </a:rPr>
              <a:t>ου</a:t>
            </a:r>
            <a:r>
              <a:rPr b="0" lang="el-GR" sz="1600" spc="-1" strike="noStrike">
                <a:solidFill>
                  <a:srgbClr val="ffffff"/>
                </a:solidFill>
                <a:latin typeface="Constantia"/>
              </a:rPr>
              <a:t>  ΕΠΑ.Λ.  Δράμας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Απόλυτη Πίεση ή  Πραγματική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10 - TextBox"/>
          <p:cNvSpPr/>
          <p:nvPr/>
        </p:nvSpPr>
        <p:spPr>
          <a:xfrm>
            <a:off x="611640" y="771480"/>
            <a:ext cx="79203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Απόλυτη πίεση, είναι η πραγματική πίεση που ασκεί το υγρό ή το αέριο στο χώρο που βρίσκεται.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5 - TextBox"/>
          <p:cNvSpPr/>
          <p:nvPr/>
        </p:nvSpPr>
        <p:spPr>
          <a:xfrm>
            <a:off x="611640" y="1647720"/>
            <a:ext cx="79203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Ατμοσφαιρική πίεση, είναι η πίεση που ασκεί το βάρος του ατμοσφαιρικού αέρα στην επιφάνεια της θάλασσας.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6 - TextBox"/>
          <p:cNvSpPr/>
          <p:nvPr/>
        </p:nvSpPr>
        <p:spPr>
          <a:xfrm>
            <a:off x="611640" y="2584080"/>
            <a:ext cx="79203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διαφορά των παραπάνω μας δίνει τη μανομετρική πίεση, δηλαδή την ένδειξη που δείχνουν τα μανόμετρα.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8 - TextBox"/>
          <p:cNvSpPr/>
          <p:nvPr/>
        </p:nvSpPr>
        <p:spPr>
          <a:xfrm>
            <a:off x="611640" y="3562560"/>
            <a:ext cx="5328360" cy="12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Aft>
                <a:spcPts val="601"/>
              </a:spcAf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p</a:t>
            </a:r>
            <a:r>
              <a:rPr b="0" lang="en-US" sz="2000" spc="-1" strike="noStrike" baseline="-25000">
                <a:solidFill>
                  <a:srgbClr val="000000"/>
                </a:solidFill>
                <a:latin typeface="Arial"/>
              </a:rPr>
              <a:t>abs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είναι η απόλυτη πίεση,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601"/>
              </a:spcAf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p</a:t>
            </a:r>
            <a:r>
              <a:rPr b="0" lang="en-US" sz="2000" spc="-1" strike="noStrike" baseline="-25000">
                <a:solidFill>
                  <a:srgbClr val="000000"/>
                </a:solidFill>
                <a:latin typeface="Arial"/>
              </a:rPr>
              <a:t>a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είναι η ατμοσφαιρική πίεση και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601"/>
              </a:spcAf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p</a:t>
            </a:r>
            <a:r>
              <a:rPr b="0" lang="en-US" sz="2000" spc="-1" strike="noStrike" baseline="-25000">
                <a:solidFill>
                  <a:srgbClr val="000000"/>
                </a:solidFill>
                <a:latin typeface="Arial"/>
              </a:rPr>
              <a:t>g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μανομετρική πίεση, τότε ισχύει η σχέση: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11 - TextBox"/>
          <p:cNvSpPr/>
          <p:nvPr/>
        </p:nvSpPr>
        <p:spPr>
          <a:xfrm>
            <a:off x="5868000" y="3939840"/>
            <a:ext cx="2448000" cy="714240"/>
          </a:xfrm>
          <a:prstGeom prst="rect">
            <a:avLst/>
          </a:prstGeom>
          <a:gradFill rotWithShape="0">
            <a:gsLst>
              <a:gs pos="0">
                <a:srgbClr val="8be9f1"/>
              </a:gs>
              <a:gs pos="100000">
                <a:srgbClr val="f7fdff"/>
              </a:gs>
            </a:gsLst>
            <a:path path="circle">
              <a:fillToRect l="50000" t="100000" r="50000" b="0"/>
            </a:path>
          </a:gradFill>
          <a:ln>
            <a:solidFill>
              <a:srgbClr val="069ba2"/>
            </a:solidFill>
            <a:round/>
          </a:ln>
          <a:effectLst>
            <a:outerShdw algn="ctr" blurRad="57240" dir="5400000" dist="38160" rotWithShape="0">
              <a:schemeClr val="phClr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2000" spc="-1" strike="noStrike">
                <a:solidFill>
                  <a:schemeClr val="dk1"/>
                </a:solidFill>
                <a:latin typeface="Arial"/>
              </a:rPr>
              <a:t>p</a:t>
            </a:r>
            <a:r>
              <a:rPr b="1" lang="en-US" sz="1400" spc="-1" strike="noStrike">
                <a:solidFill>
                  <a:schemeClr val="dk1"/>
                </a:solidFill>
                <a:latin typeface="Arial"/>
              </a:rPr>
              <a:t>g</a:t>
            </a:r>
            <a:r>
              <a:rPr b="1" lang="en-US" sz="2000" spc="-1" strike="noStrike">
                <a:solidFill>
                  <a:schemeClr val="dk1"/>
                </a:solidFill>
                <a:latin typeface="Arial"/>
              </a:rPr>
              <a:t> </a:t>
            </a:r>
            <a:r>
              <a:rPr b="1" lang="el-GR" sz="2000" spc="-1" strike="noStrike">
                <a:solidFill>
                  <a:schemeClr val="dk1"/>
                </a:solidFill>
                <a:latin typeface="Arial"/>
              </a:rPr>
              <a:t>= </a:t>
            </a:r>
            <a:r>
              <a:rPr b="1" lang="en-US" sz="2000" spc="-1" strike="noStrike">
                <a:solidFill>
                  <a:schemeClr val="dk1"/>
                </a:solidFill>
                <a:latin typeface="Arial"/>
              </a:rPr>
              <a:t>p</a:t>
            </a:r>
            <a:r>
              <a:rPr b="1" lang="en-US" sz="1200" spc="-1" strike="noStrike">
                <a:solidFill>
                  <a:schemeClr val="dk1"/>
                </a:solidFill>
                <a:latin typeface="Arial"/>
              </a:rPr>
              <a:t>abs</a:t>
            </a:r>
            <a:r>
              <a:rPr b="1" lang="en-US" sz="2000" spc="-1" strike="noStrike">
                <a:solidFill>
                  <a:schemeClr val="dk1"/>
                </a:solidFill>
                <a:latin typeface="Arial"/>
              </a:rPr>
              <a:t> – p</a:t>
            </a:r>
            <a:r>
              <a:rPr b="1" lang="en-US" sz="1400" spc="-1" strike="noStrike">
                <a:solidFill>
                  <a:schemeClr val="dk1"/>
                </a:solidFill>
                <a:latin typeface="Arial"/>
              </a:rPr>
              <a:t>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24" dur="indefinite" restart="never" nodeType="tmRoot">
          <p:childTnLst>
            <p:seq>
              <p:cTn id="125" dur="indefinite" nodeType="mainSeq">
                <p:childTnLst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1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6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7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9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15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Απόλυτη Πίεση ή  Πραγματική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10 - TextBox"/>
          <p:cNvSpPr/>
          <p:nvPr/>
        </p:nvSpPr>
        <p:spPr>
          <a:xfrm>
            <a:off x="611640" y="1215720"/>
            <a:ext cx="79203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μανομετρική πίεση (δηλαδή η πίεση που δείχνουν τα μανόμετρα) είναι η διαφορά της απόλυτης πίεσης από την ατμοσφαιρική.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9 - TextBox"/>
          <p:cNvSpPr/>
          <p:nvPr/>
        </p:nvSpPr>
        <p:spPr>
          <a:xfrm>
            <a:off x="3348000" y="2496600"/>
            <a:ext cx="2448000" cy="714240"/>
          </a:xfrm>
          <a:prstGeom prst="rect">
            <a:avLst/>
          </a:prstGeom>
          <a:gradFill rotWithShape="0">
            <a:gsLst>
              <a:gs pos="0">
                <a:srgbClr val="8be9f1"/>
              </a:gs>
              <a:gs pos="100000">
                <a:srgbClr val="f7fdff"/>
              </a:gs>
            </a:gsLst>
            <a:path path="circle">
              <a:fillToRect l="50000" t="100000" r="50000" b="0"/>
            </a:path>
          </a:gradFill>
          <a:ln>
            <a:solidFill>
              <a:srgbClr val="069ba2"/>
            </a:solidFill>
            <a:round/>
          </a:ln>
          <a:effectLst>
            <a:outerShdw algn="ctr" blurRad="57240" dir="5400000" dist="38160" rotWithShape="0">
              <a:schemeClr val="phClr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2000" spc="-1" strike="noStrike">
                <a:solidFill>
                  <a:schemeClr val="dk1"/>
                </a:solidFill>
                <a:latin typeface="Arial"/>
              </a:rPr>
              <a:t>p</a:t>
            </a:r>
            <a:r>
              <a:rPr b="1" lang="en-US" sz="1400" spc="-1" strike="noStrike">
                <a:solidFill>
                  <a:schemeClr val="dk1"/>
                </a:solidFill>
                <a:latin typeface="Arial"/>
              </a:rPr>
              <a:t>g</a:t>
            </a:r>
            <a:r>
              <a:rPr b="1" lang="en-US" sz="2000" spc="-1" strike="noStrike">
                <a:solidFill>
                  <a:schemeClr val="dk1"/>
                </a:solidFill>
                <a:latin typeface="Arial"/>
              </a:rPr>
              <a:t> </a:t>
            </a:r>
            <a:r>
              <a:rPr b="1" lang="el-GR" sz="2000" spc="-1" strike="noStrike">
                <a:solidFill>
                  <a:schemeClr val="dk1"/>
                </a:solidFill>
                <a:latin typeface="Arial"/>
              </a:rPr>
              <a:t>= </a:t>
            </a:r>
            <a:r>
              <a:rPr b="1" lang="en-US" sz="2000" spc="-1" strike="noStrike">
                <a:solidFill>
                  <a:schemeClr val="dk1"/>
                </a:solidFill>
                <a:latin typeface="Arial"/>
              </a:rPr>
              <a:t>p</a:t>
            </a:r>
            <a:r>
              <a:rPr b="1" lang="en-US" sz="1200" spc="-1" strike="noStrike">
                <a:solidFill>
                  <a:schemeClr val="dk1"/>
                </a:solidFill>
                <a:latin typeface="Arial"/>
              </a:rPr>
              <a:t>abs</a:t>
            </a:r>
            <a:r>
              <a:rPr b="1" lang="en-US" sz="2000" spc="-1" strike="noStrike">
                <a:solidFill>
                  <a:schemeClr val="dk1"/>
                </a:solidFill>
                <a:latin typeface="Arial"/>
              </a:rPr>
              <a:t> – p</a:t>
            </a:r>
            <a:r>
              <a:rPr b="1" lang="en-US" sz="1400" spc="-1" strike="noStrike">
                <a:solidFill>
                  <a:schemeClr val="dk1"/>
                </a:solidFill>
                <a:latin typeface="Arial"/>
              </a:rPr>
              <a:t>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55" dur="indefinite" restart="never" nodeType="tmRoot">
          <p:childTnLst>
            <p:seq>
              <p:cTn id="156" dur="indefinite" nodeType="mainSeq">
                <p:childTnLst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1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16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Απόλυτη Πίεση ή  Πραγματική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6 - TextBox"/>
          <p:cNvSpPr/>
          <p:nvPr/>
        </p:nvSpPr>
        <p:spPr>
          <a:xfrm>
            <a:off x="611640" y="1491480"/>
            <a:ext cx="79203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 από ένα κλειστό δοχείο αφαιρέσουμε τελείως τον αέρα, τότε μέσα σ' αυτό το χώρο θα επικρατεί το τέλειο κενό.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7 - TextBox"/>
          <p:cNvSpPr/>
          <p:nvPr/>
        </p:nvSpPr>
        <p:spPr>
          <a:xfrm>
            <a:off x="611640" y="731520"/>
            <a:ext cx="792036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Πότε λέμε ότι σε ένα χώρο επικρατεί το τέλειο κενό ?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11 - TextBox"/>
          <p:cNvSpPr/>
          <p:nvPr/>
        </p:nvSpPr>
        <p:spPr>
          <a:xfrm>
            <a:off x="611640" y="2531520"/>
            <a:ext cx="792036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Αυτό σημαίνει, ότι η πίεση μέσα στο χώρο είναι μηδενική.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8 - TextBox"/>
          <p:cNvSpPr/>
          <p:nvPr/>
        </p:nvSpPr>
        <p:spPr>
          <a:xfrm>
            <a:off x="611640" y="3291840"/>
            <a:ext cx="7920360" cy="130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Με την ίδια έννοια, όταν η πίεση μέσα σ' ένα χώρο είναι μικρότερη της ατμοσφαιρικής πίεσης, τότε λέμε ότι στο χώρο έχουμε «κενό», του οποίου το μέγεθος εκφράζεται ως η διαφορά της απόλυτης πίεσης και της ατμοσφαιρικής.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68" dur="indefinite" restart="never" nodeType="tmRoot">
          <p:childTnLst>
            <p:seq>
              <p:cTn id="169" dur="indefinite" nodeType="mainSeq">
                <p:childTnLst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5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0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1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82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7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Απόλυτη Πίεση ή  Πραγματική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6 - TextBox"/>
          <p:cNvSpPr/>
          <p:nvPr/>
        </p:nvSpPr>
        <p:spPr>
          <a:xfrm>
            <a:off x="611640" y="915480"/>
            <a:ext cx="79203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Οι μονάδες μέτρησης του κενού είναι ανάλογες με αυτές της πίεσης, και είναι διαβαθμισμένες σε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mm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στήλης υδραργύρου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(Hg)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8 - TextBox"/>
          <p:cNvSpPr/>
          <p:nvPr/>
        </p:nvSpPr>
        <p:spPr>
          <a:xfrm>
            <a:off x="611640" y="3448080"/>
            <a:ext cx="79203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Τα υποπιεσόμετρα, συνήθως, φέρουν υποδιαιρέσεις σε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mbars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ή σε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mm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στήλης υδραργύρου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(Hg).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9 - TextBox"/>
          <p:cNvSpPr/>
          <p:nvPr/>
        </p:nvSpPr>
        <p:spPr>
          <a:xfrm>
            <a:off x="611640" y="2079720"/>
            <a:ext cx="79203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Τα όργανα μέτρησης του κενού ονομάζονται υποπιεσόμετρα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(ή κενόμετρα).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89" dur="indefinite" restart="never" nodeType="tmRoot">
          <p:childTnLst>
            <p:seq>
              <p:cTn id="190" dur="indefinite" nodeType="mainSeq">
                <p:childTnLst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6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1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2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Απόλυτη Πίεση ή  Πραγματική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8" name="Picture 2" descr=""/>
          <p:cNvPicPr/>
          <p:nvPr/>
        </p:nvPicPr>
        <p:blipFill>
          <a:blip r:embed="rId1"/>
          <a:stretch/>
        </p:blipFill>
        <p:spPr>
          <a:xfrm>
            <a:off x="2195640" y="987480"/>
            <a:ext cx="4752000" cy="2847960"/>
          </a:xfrm>
          <a:prstGeom prst="rect">
            <a:avLst/>
          </a:prstGeom>
          <a:ln cap="sq" w="88900">
            <a:solidFill>
              <a:srgbClr val="ffffff"/>
            </a:solidFill>
            <a:miter/>
          </a:ln>
          <a:effectLst>
            <a:outerShdw algn="tl" blurRad="5508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9" name="7 - TextBox"/>
          <p:cNvSpPr/>
          <p:nvPr/>
        </p:nvSpPr>
        <p:spPr>
          <a:xfrm>
            <a:off x="1259640" y="4011840"/>
            <a:ext cx="662436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i="1" lang="el-GR" sz="1600" spc="-1" strike="noStrike">
                <a:solidFill>
                  <a:srgbClr val="000000"/>
                </a:solidFill>
                <a:latin typeface="Arial"/>
              </a:rPr>
              <a:t>Σχηματική παράσταση των διαφόρων πιέσεων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209" dur="indefinite" restart="never" nodeType="tmRoot">
          <p:childTnLst>
            <p:seq>
              <p:cTn id="210" dur="indefinite" nodeType="mainSeq"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nodeType="with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21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nodeType="with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218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Πίεση</a:t>
            </a:r>
            <a:r>
              <a:rPr b="0" lang="en-US" sz="2300" spc="-1" strike="noStrike">
                <a:solidFill>
                  <a:srgbClr val="03495c"/>
                </a:solidFill>
                <a:latin typeface="Calibri"/>
              </a:rPr>
              <a:t> – </a:t>
            </a: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Απόλυτη Πίεση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11 - Ορθογώνιο"/>
          <p:cNvSpPr/>
          <p:nvPr/>
        </p:nvSpPr>
        <p:spPr>
          <a:xfrm>
            <a:off x="1547640" y="1563480"/>
            <a:ext cx="58140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Τ Ε Λ Ο Σ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15 - Τόξο"/>
          <p:cNvSpPr/>
          <p:nvPr/>
        </p:nvSpPr>
        <p:spPr>
          <a:xfrm>
            <a:off x="2915640" y="1995840"/>
            <a:ext cx="2376000" cy="359640"/>
          </a:xfrm>
          <a:prstGeom prst="arc">
            <a:avLst>
              <a:gd name="adj1" fmla="val 12076736"/>
              <a:gd name="adj2" fmla="val 0"/>
            </a:avLst>
          </a:prstGeom>
          <a:noFill/>
          <a:ln w="12700">
            <a:solidFill>
              <a:srgbClr val="09529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  <p:transition>
    <p:pull dir="rd"/>
  </p:transition>
  <p:timing>
    <p:tnLst>
      <p:par>
        <p:cTn id="219" dur="indefinite" restart="never" nodeType="tmRoot">
          <p:childTnLst>
            <p:seq>
              <p:cTn id="220" dur="indefinite" nodeType="mainSeq">
                <p:childTnLst>
                  <p:par>
                    <p:cTn id="221" fill="hold">
                      <p:stCondLst>
                        <p:cond delay="0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nodeType="with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5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6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227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nodeType="with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2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31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2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3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4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5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6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7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9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1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3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Πίεση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5 - TextBox"/>
          <p:cNvSpPr/>
          <p:nvPr/>
        </p:nvSpPr>
        <p:spPr>
          <a:xfrm>
            <a:off x="2771640" y="4011840"/>
            <a:ext cx="34560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de-DE" sz="2000" spc="-1" strike="noStrike">
                <a:solidFill>
                  <a:srgbClr val="000000"/>
                </a:solidFill>
                <a:latin typeface="Arial"/>
              </a:rPr>
              <a:t>p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=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F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/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S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3 - TextBox"/>
          <p:cNvSpPr/>
          <p:nvPr/>
        </p:nvSpPr>
        <p:spPr>
          <a:xfrm>
            <a:off x="683640" y="771480"/>
            <a:ext cx="7920360" cy="1995480"/>
          </a:xfrm>
          <a:prstGeom prst="rect">
            <a:avLst/>
          </a:prstGeom>
          <a:gradFill rotWithShape="0">
            <a:gsLst>
              <a:gs pos="0">
                <a:srgbClr val="191919"/>
              </a:gs>
              <a:gs pos="100000">
                <a:srgbClr val="bcbcbc"/>
              </a:gs>
            </a:gsLst>
            <a:path path="circle">
              <a:fillToRect l="50000" t="100000" r="50000" b="0"/>
            </a:path>
          </a:gradFill>
          <a:ln>
            <a:solidFill>
              <a:srgbClr val="000000"/>
            </a:solidFill>
            <a:round/>
          </a:ln>
          <a:effectLst>
            <a:outerShdw algn="ctr" blurRad="57240" dir="5400000" dist="38160" rotWithShape="0">
              <a:schemeClr val="phClr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chemeClr val="lt1"/>
                </a:solidFill>
                <a:latin typeface="Arial"/>
              </a:rPr>
              <a:t>Πίεση, είναι η δύναμη η οποία αντιστοιχεί στη μονάδα επιφανείας και ορίζεται ως το πηλίκο μιας δύναμης προς το εμβαδόν της επιφανείας επάνω στην οποία εφαρμόζεται αυτή η δύναμη.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6 - TextBox"/>
          <p:cNvSpPr/>
          <p:nvPr/>
        </p:nvSpPr>
        <p:spPr>
          <a:xfrm>
            <a:off x="683640" y="3107880"/>
            <a:ext cx="79203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p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είναι η πίεση,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η δύναμη και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επιφάνεια, τότε σύμφωνα με τον παραπάνω ορισμό, η πίεση ορίζεται ως: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Πίεση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5 - TextBox"/>
          <p:cNvSpPr/>
          <p:nvPr/>
        </p:nvSpPr>
        <p:spPr>
          <a:xfrm>
            <a:off x="611640" y="652680"/>
            <a:ext cx="7920360" cy="1614240"/>
          </a:xfrm>
          <a:prstGeom prst="rect">
            <a:avLst/>
          </a:prstGeom>
          <a:solidFill>
            <a:srgbClr val="ffffff"/>
          </a:solidFill>
          <a:ln>
            <a:solidFill>
              <a:srgbClr val="0bd0d9"/>
            </a:solidFill>
            <a:rou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chemeClr val="dk1"/>
                </a:solidFill>
                <a:latin typeface="Arial"/>
              </a:rPr>
              <a:t>Όταν σε ένα αέριο αυξάνει η πίεση, τότε λέμε ότι το αέριο συμπιέζεται.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chemeClr val="dk1"/>
                </a:solidFill>
                <a:latin typeface="Arial"/>
              </a:rPr>
              <a:t>Όταν αντιθέτως, σε ένα αέριο ελαττώνεται η πίεση, τότε λέμε ότι το αέριο εκτονώνεται.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10 - TextBox"/>
          <p:cNvSpPr/>
          <p:nvPr/>
        </p:nvSpPr>
        <p:spPr>
          <a:xfrm>
            <a:off x="611640" y="2688480"/>
            <a:ext cx="7992360" cy="130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Οι αντίστοιχοι όροι που προκύπτουν από τις δύο αυτές καταστάσεις του αερίου, (δηλαδή η συμπίεση και η εκτόνωση), είναι πολύ σημαντικοί για την περιγραφή και την κατανόηση της λειτουργίας όλων σχεδόν των κινητήριων μηχανών.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20" dur="indefinite" restart="never" nodeType="tmRoot">
          <p:childTnLst>
            <p:seq>
              <p:cTn id="21" dur="indefinite" nodeType="mainSeq">
                <p:childTnLst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2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Μονάδες Πίεσης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5 - TextBox"/>
          <p:cNvSpPr/>
          <p:nvPr/>
        </p:nvSpPr>
        <p:spPr>
          <a:xfrm>
            <a:off x="611640" y="699480"/>
            <a:ext cx="7920360" cy="344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1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bar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= 10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N/cm</a:t>
            </a:r>
            <a:r>
              <a:rPr b="1" lang="en-US" sz="2000" spc="-1" strike="noStrike" baseline="30000">
                <a:solidFill>
                  <a:srgbClr val="000000"/>
                </a:solidFill>
                <a:latin typeface="Arial"/>
              </a:rPr>
              <a:t>2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ενώ, κατά προσέγγιση, μπορεί να θεωρηθεί ότι: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1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at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= 1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bar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ή ακριβέστερα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1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at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= 0,989665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bar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33" dur="indefinite" restart="never" nodeType="tmRoot">
          <p:childTnLst>
            <p:seq>
              <p:cTn id="34" dur="indefinite" nodeType="mainSeq">
                <p:childTnLst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9" dur="500" fill="hold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" dur="500" fill="hold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" dur="500" fill="hold"/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500" fill="hold"/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1" dur="500" fill="hold"/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2" dur="500" fill="hold"/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7" dur="500" fill="hold"/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" dur="500" fill="hold"/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3" dur="500" fill="hold"/>
                                        <p:tgtEl>
                                          <p:spTgt spid="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4" dur="500" fill="hold"/>
                                        <p:tgtEl>
                                          <p:spTgt spid="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Μονάδες Πίεσης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5 - TextBox"/>
          <p:cNvSpPr/>
          <p:nvPr/>
        </p:nvSpPr>
        <p:spPr>
          <a:xfrm>
            <a:off x="611640" y="699480"/>
            <a:ext cx="7920360" cy="405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Στο διεθνές σύστημα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SI,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ως βασική μονάδα πίεσης θεωρείται το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Pascal (Pa),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το οποίο ορίζεται ως: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1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Pa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=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1N/m</a:t>
            </a:r>
            <a:r>
              <a:rPr b="1" lang="en-US" sz="2000" spc="-1" strike="noStrike" baseline="30000">
                <a:solidFill>
                  <a:srgbClr val="000000"/>
                </a:solidFill>
                <a:latin typeface="Arial"/>
              </a:rPr>
              <a:t>2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Ακόμα ισχύει ότι: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1 bar = 10</a:t>
            </a:r>
            <a:r>
              <a:rPr b="1" lang="en-US" sz="2000" spc="-1" strike="noStrike" baseline="30000">
                <a:solidFill>
                  <a:srgbClr val="000000"/>
                </a:solidFill>
                <a:latin typeface="Arial"/>
              </a:rPr>
              <a:t>5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 Pa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Υπενθυμίζεται ότι με το γράμμα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N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συμβολίζεται η μονάδα δύναμης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Newton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(Νιούτον) η οποία ορίζεται ως: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1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N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=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1kg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·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m/s</a:t>
            </a:r>
            <a:r>
              <a:rPr b="1" lang="en-US" sz="2000" spc="-1" strike="noStrike" baseline="30000">
                <a:solidFill>
                  <a:srgbClr val="000000"/>
                </a:solidFill>
                <a:latin typeface="Arial"/>
              </a:rPr>
              <a:t>2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65" dur="indefinite" restart="never" nodeType="tmRoot">
          <p:childTnLst>
            <p:seq>
              <p:cTn id="66" dur="indefinite" nodeType="mainSeq">
                <p:childTnLst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3" dur="500" fill="hold"/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4" dur="500" fill="hold"/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9" dur="500" fill="hold"/>
                                        <p:tgtEl>
                                          <p:spTgt spid="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0" dur="500" fill="hold"/>
                                        <p:tgtEl>
                                          <p:spTgt spid="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5" dur="500" fill="hold"/>
                                        <p:tgtEl>
                                          <p:spTgt spid="9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6" dur="500" fill="hold"/>
                                        <p:tgtEl>
                                          <p:spTgt spid="9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Μονάδες Πίεσης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5 - TextBox"/>
          <p:cNvSpPr/>
          <p:nvPr/>
        </p:nvSpPr>
        <p:spPr>
          <a:xfrm>
            <a:off x="611640" y="699480"/>
            <a:ext cx="7920360" cy="38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1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bar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= 10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N/cm</a:t>
            </a:r>
            <a:r>
              <a:rPr b="1" lang="en-US" sz="2000" spc="-1" strike="noStrike" baseline="30000">
                <a:solidFill>
                  <a:srgbClr val="000000"/>
                </a:solidFill>
                <a:latin typeface="Arial"/>
              </a:rPr>
              <a:t>2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601"/>
              </a:spcAft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1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at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≈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 1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bar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1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at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= 0,989665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bar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601"/>
              </a:spcAft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1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Pa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=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1N/m</a:t>
            </a:r>
            <a:r>
              <a:rPr b="1" lang="en-US" sz="2000" spc="-1" strike="noStrike" baseline="30000">
                <a:solidFill>
                  <a:srgbClr val="000000"/>
                </a:solidFill>
                <a:latin typeface="Arial"/>
              </a:rPr>
              <a:t>2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601"/>
              </a:spcAft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1 bar = 10</a:t>
            </a:r>
            <a:r>
              <a:rPr b="1" lang="en-US" sz="2000" spc="-1" strike="noStrike" baseline="30000">
                <a:solidFill>
                  <a:srgbClr val="000000"/>
                </a:solidFill>
                <a:latin typeface="Arial"/>
              </a:rPr>
              <a:t>5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 Pa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601"/>
              </a:spcAft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1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N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=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1kg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·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m/s</a:t>
            </a:r>
            <a:r>
              <a:rPr b="1" lang="en-US" sz="2000" spc="-1" strike="noStrike" baseline="30000">
                <a:solidFill>
                  <a:srgbClr val="000000"/>
                </a:solidFill>
                <a:latin typeface="Arial"/>
              </a:rPr>
              <a:t>2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Πίεση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3 - TextBox"/>
          <p:cNvSpPr/>
          <p:nvPr/>
        </p:nvSpPr>
        <p:spPr>
          <a:xfrm>
            <a:off x="395640" y="627480"/>
            <a:ext cx="828072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Επιπλέον πληροφορίες.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10 - TextBox"/>
          <p:cNvSpPr/>
          <p:nvPr/>
        </p:nvSpPr>
        <p:spPr>
          <a:xfrm>
            <a:off x="611640" y="1059480"/>
            <a:ext cx="7920360" cy="252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Ο Ιταλός φυσικός </a:t>
            </a:r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Torricelli </a:t>
            </a: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(1608-47) ο οποίος βρήκε ότι η πίεση που ασκείται στην επιφάνεια της θάλασσας, υπό ορισμένες ατμοσφαιρικές συνθήκες, είναι ίση με την πίεση που ασκεί μια στήλη υδραργύρου </a:t>
            </a:r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(Hg) </a:t>
            </a: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ύψους 760 </a:t>
            </a:r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mm.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Έτσι, μπορούμε να πούμε ότι: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i="1" lang="el-GR" sz="2000" spc="-1" strike="noStrike">
                <a:solidFill>
                  <a:srgbClr val="000000"/>
                </a:solidFill>
                <a:latin typeface="Arial"/>
              </a:rPr>
              <a:t>1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atm </a:t>
            </a:r>
            <a:r>
              <a:rPr b="1" i="1" lang="el-GR" sz="2000" spc="-1" strike="noStrike">
                <a:solidFill>
                  <a:srgbClr val="000000"/>
                </a:solidFill>
                <a:latin typeface="Arial"/>
              </a:rPr>
              <a:t>= 760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mm </a:t>
            </a:r>
            <a:r>
              <a:rPr b="1" i="1" lang="el-GR" sz="2000" spc="-1" strike="noStrike">
                <a:solidFill>
                  <a:srgbClr val="000000"/>
                </a:solidFill>
                <a:latin typeface="Arial"/>
              </a:rPr>
              <a:t>στήλης υδραργύρου ή 1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atm </a:t>
            </a:r>
            <a:r>
              <a:rPr b="1" i="1" lang="el-GR" sz="2000" spc="-1" strike="noStrike">
                <a:solidFill>
                  <a:srgbClr val="000000"/>
                </a:solidFill>
                <a:latin typeface="Arial"/>
              </a:rPr>
              <a:t>= 760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mm Hg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97" dur="indefinite" restart="never" nodeType="tmRoot">
          <p:childTnLst>
            <p:seq>
              <p:cTn id="98" dur="indefinite" nodeType="mainSeq">
                <p:childTnLst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3" dur="1000" fill="hold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4" dur="1000" fill="hold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05" dur="1000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Πίεση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3 - TextBox"/>
          <p:cNvSpPr/>
          <p:nvPr/>
        </p:nvSpPr>
        <p:spPr>
          <a:xfrm>
            <a:off x="395640" y="627480"/>
            <a:ext cx="828072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Επιπλέον πληροφορίες.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10 - TextBox"/>
          <p:cNvSpPr/>
          <p:nvPr/>
        </p:nvSpPr>
        <p:spPr>
          <a:xfrm>
            <a:off x="611640" y="1059480"/>
            <a:ext cx="7920360" cy="283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Δεδομένου ότι το ειδικό βάρος του υδραργύρου είναι κατά 13,6 φορές μεγαλύτερο από εκείνο του νερού, αυτό σημαίνει ότι τα </a:t>
            </a:r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760mm </a:t>
            </a: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υδραργύρου αντιστοιχούν σε: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i="1" lang="el-GR" sz="2000" spc="-1" strike="noStrike">
                <a:solidFill>
                  <a:srgbClr val="000000"/>
                </a:solidFill>
                <a:latin typeface="Arial"/>
              </a:rPr>
              <a:t>760 · 13,6 = 10 · 330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mm </a:t>
            </a:r>
            <a:r>
              <a:rPr b="1" i="1" lang="el-GR" sz="2000" spc="-1" strike="noStrike">
                <a:solidFill>
                  <a:srgbClr val="000000"/>
                </a:solidFill>
                <a:latin typeface="Arial"/>
              </a:rPr>
              <a:t>= 10,33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m </a:t>
            </a:r>
            <a:r>
              <a:rPr b="1" i="1" lang="el-GR" sz="2000" spc="-1" strike="noStrike">
                <a:solidFill>
                  <a:srgbClr val="000000"/>
                </a:solidFill>
                <a:latin typeface="Arial"/>
              </a:rPr>
              <a:t>νερού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και συνεπώς: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i="1" lang="el-GR" sz="2000" spc="-1" strike="noStrike">
                <a:solidFill>
                  <a:srgbClr val="000000"/>
                </a:solidFill>
                <a:latin typeface="Arial"/>
              </a:rPr>
              <a:t>1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atm </a:t>
            </a:r>
            <a:r>
              <a:rPr b="1" i="1" lang="el-GR" sz="2000" spc="-1" strike="noStrike">
                <a:solidFill>
                  <a:srgbClr val="000000"/>
                </a:solidFill>
                <a:latin typeface="Arial"/>
              </a:rPr>
              <a:t>= 760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mm Hg </a:t>
            </a:r>
            <a:r>
              <a:rPr b="1" i="1" lang="el-GR" sz="2000" spc="-1" strike="noStrike">
                <a:solidFill>
                  <a:srgbClr val="000000"/>
                </a:solidFill>
                <a:latin typeface="Arial"/>
              </a:rPr>
              <a:t>= 10,33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m </a:t>
            </a:r>
            <a:r>
              <a:rPr b="1" i="1" lang="el-GR" sz="2000" spc="-1" strike="noStrike">
                <a:solidFill>
                  <a:srgbClr val="000000"/>
                </a:solidFill>
                <a:latin typeface="Arial"/>
              </a:rPr>
              <a:t>στήλης νερού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06" dur="indefinite" restart="never" nodeType="tmRoot">
          <p:childTnLst>
            <p:seq>
              <p:cTn id="107" dur="indefinite" nodeType="mainSeq">
                <p:childTnLst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2" dur="1000" fill="hold"/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3" dur="1000" fill="hold"/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14" dur="1000"/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Πίεση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3 - TextBox"/>
          <p:cNvSpPr/>
          <p:nvPr/>
        </p:nvSpPr>
        <p:spPr>
          <a:xfrm>
            <a:off x="395640" y="627480"/>
            <a:ext cx="828072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Επιπλέον πληροφορίες.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10 - TextBox"/>
          <p:cNvSpPr/>
          <p:nvPr/>
        </p:nvSpPr>
        <p:spPr>
          <a:xfrm>
            <a:off x="611640" y="1059480"/>
            <a:ext cx="7920360" cy="374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Αν θεωρήσουμε μια στήλη νερού με βάση 1 </a:t>
            </a:r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cm</a:t>
            </a:r>
            <a:r>
              <a:rPr b="0" i="1" lang="en-US" sz="2000" spc="-1" strike="noStrike" baseline="30000">
                <a:solidFill>
                  <a:srgbClr val="000000"/>
                </a:solidFill>
                <a:latin typeface="Arial"/>
              </a:rPr>
              <a:t>2 </a:t>
            </a: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και ύψος </a:t>
            </a:r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10,33m </a:t>
            </a: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ή </a:t>
            </a:r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1.033cm, </a:t>
            </a: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τότε η στήλη αυτή θα έχει όγκο, ίσο με: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i="1" lang="el-GR" sz="2000" spc="-1" strike="noStrike">
                <a:solidFill>
                  <a:srgbClr val="000000"/>
                </a:solidFill>
                <a:latin typeface="Arial"/>
              </a:rPr>
              <a:t>1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cm</a:t>
            </a:r>
            <a:r>
              <a:rPr b="1" i="1" lang="en-US" sz="2000" spc="-1" strike="noStrike" baseline="30000">
                <a:solidFill>
                  <a:srgbClr val="000000"/>
                </a:solidFill>
                <a:latin typeface="Arial"/>
              </a:rPr>
              <a:t>2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i="1" lang="el-GR" sz="2000" spc="-1" strike="noStrike">
                <a:solidFill>
                  <a:srgbClr val="000000"/>
                </a:solidFill>
                <a:latin typeface="Arial"/>
              </a:rPr>
              <a:t>· 1033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cm </a:t>
            </a:r>
            <a:r>
              <a:rPr b="1" i="1" lang="el-GR" sz="2000" spc="-1" strike="noStrike">
                <a:solidFill>
                  <a:srgbClr val="000000"/>
                </a:solidFill>
                <a:latin typeface="Arial"/>
              </a:rPr>
              <a:t>= 1033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cm </a:t>
            </a:r>
            <a:r>
              <a:rPr b="1" i="1" lang="el-GR" sz="2000" spc="-1" strike="noStrike" baseline="30000">
                <a:solidFill>
                  <a:srgbClr val="000000"/>
                </a:solidFill>
                <a:latin typeface="Arial"/>
              </a:rPr>
              <a:t>3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Αλλά επειδή κάθε κυβικό εκατοστό </a:t>
            </a:r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(cm</a:t>
            </a:r>
            <a:r>
              <a:rPr b="0" i="1" lang="en-US" sz="2000" spc="-1" strike="noStrike" baseline="30000">
                <a:solidFill>
                  <a:srgbClr val="000000"/>
                </a:solidFill>
                <a:latin typeface="Arial"/>
              </a:rPr>
              <a:t>3</a:t>
            </a:r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) </a:t>
            </a: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νερού έχει βάρος </a:t>
            </a:r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1gr, </a:t>
            </a: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το βάρος αυτής της στήλης θα είναι </a:t>
            </a:r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1.033gr </a:t>
            </a: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ή </a:t>
            </a:r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1,033kg. </a:t>
            </a: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Με τα στοιχεία αυτά προκύπτει ότι μία φυσική ατμόσφαιρα </a:t>
            </a:r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(atm) </a:t>
            </a: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είναι ίση με την πίεση που ασκεί βάρος </a:t>
            </a:r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1,,033kg </a:t>
            </a: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στη στοιχειώδη επιφάνεια ενός τετραγωνικού εκατοστού </a:t>
            </a:r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(cm</a:t>
            </a:r>
            <a:r>
              <a:rPr b="0" i="1" lang="en-US" sz="2000" spc="-1" strike="noStrike" baseline="30000">
                <a:solidFill>
                  <a:srgbClr val="000000"/>
                </a:solidFill>
                <a:latin typeface="Arial"/>
              </a:rPr>
              <a:t>2</a:t>
            </a:r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). </a:t>
            </a: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Δηλαδή: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i="1" lang="el-GR" sz="2000" spc="-1" strike="noStrike">
                <a:solidFill>
                  <a:srgbClr val="000000"/>
                </a:solidFill>
                <a:latin typeface="Arial"/>
              </a:rPr>
              <a:t>1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atm </a:t>
            </a:r>
            <a:r>
              <a:rPr b="1" i="1" lang="el-GR" sz="2000" spc="-1" strike="noStrike">
                <a:solidFill>
                  <a:srgbClr val="000000"/>
                </a:solidFill>
                <a:latin typeface="Arial"/>
              </a:rPr>
              <a:t>= 1,033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kg/cm</a:t>
            </a:r>
            <a:r>
              <a:rPr b="1" i="1" lang="en-US" sz="2000" spc="-1" strike="noStrike" baseline="30000">
                <a:solidFill>
                  <a:srgbClr val="000000"/>
                </a:solidFill>
                <a:latin typeface="Arial"/>
              </a:rPr>
              <a:t>2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15" dur="indefinite" restart="never" nodeType="tmRoot">
          <p:childTnLst>
            <p:seq>
              <p:cTn id="116" dur="indefinite" nodeType="mainSeq">
                <p:childTnLst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1" dur="1000" fill="hold"/>
                                        <p:tgtEl>
                                          <p:spTgt spid="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2" dur="1000" fill="hold"/>
                                        <p:tgtEl>
                                          <p:spTgt spid="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23" dur="1000"/>
                                        <p:tgtEl>
                                          <p:spTgt spid="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Ροή">
  <a:themeElements>
    <a:clrScheme name="Ροή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Ροή">
  <a:themeElements>
    <a:clrScheme name="Ροή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375</TotalTime>
  <Application>LibreOffice/7.4.7.2$Linux_X86_64 LibreOffice_project/40$Build-2</Application>
  <AppVersion>15.0000</AppVersion>
  <Words>791</Words>
  <Paragraphs>105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2015-09-27T16:42:25Z</dcterms:created>
  <dc:creator>xps</dc:creator>
  <dc:description/>
  <dc:language>en-US</dc:language>
  <cp:lastModifiedBy>xps</cp:lastModifiedBy>
  <dcterms:modified xsi:type="dcterms:W3CDTF">2015-10-11T09:23:14Z</dcterms:modified>
  <cp:revision>57</cp:revision>
  <dc:subject/>
  <dc:title>Μ.Ε.Κ.  Ι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Προβολή στην οθόνη (16:9)</vt:lpwstr>
  </property>
  <property fmtid="{D5CDD505-2E9C-101B-9397-08002B2CF9AE}" pid="3" name="Slides">
    <vt:r8>15</vt:r8>
  </property>
</Properties>
</file>