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630030-BCC2-4AF0-A46E-52F9A9F4EDB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1D8CB3-A7D3-4F51-AE1C-1F56C2D3A54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A8A65A-4EEE-4A78-8397-7AC0CCBE0D3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F14462-1904-4D6F-96D7-3C4A16DC623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379628-1B89-4FBA-B7EB-8E0F939D195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75D48E-9DCD-48BC-ABB7-8C4DB5899AB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F4216C-A6CC-46D8-B865-678B1D930D4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83BF53-4FA3-4815-AD99-14500B9D233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2F4F8F-D754-4E56-8F1F-39400537D3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D36B94-FE94-4040-BDBC-B000AD65B0B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65BA5B-B011-4A3B-943D-4410F56F645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9C63E7-E1EF-4C68-9D6E-521455D2D44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3520" y="1028880"/>
            <a:ext cx="7851240" cy="13712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 fontScale="82000"/>
          </a:bodyPr>
          <a:p>
            <a:pPr indent="0" algn="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Kλικ για επεξεργασία του τίτλου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2666880" y="4767120"/>
            <a:ext cx="335232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7924680" y="4767120"/>
            <a:ext cx="7617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6DF9F29-EB4B-4744-A36C-1A5366305B6B}" type="slidenum"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6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l-GR" sz="26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1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l-GR" sz="21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64772" sy="64772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4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l-GR" sz="2300" spc="-1" strike="noStrike">
                <a:solidFill>
                  <a:srgbClr val="04617b"/>
                </a:solidFill>
                <a:latin typeface="Calibri"/>
              </a:rPr>
              <a:t>Ιστορική αναδρομή - Εισαγωγή</a:t>
            </a:r>
            <a:endParaRPr b="0" lang="el-GR" sz="23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l-GR" sz="2600" spc="-1" strike="noStrike">
                <a:solidFill>
                  <a:srgbClr val="000000"/>
                </a:solidFill>
                <a:latin typeface="Arial"/>
              </a:rPr>
              <a:t>Kλικ για επεξεργασία των στυλ του υποδείγματος</a:t>
            </a: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l-GR" sz="2400" spc="-1" strike="noStrike">
                <a:solidFill>
                  <a:srgbClr val="000000"/>
                </a:solidFill>
                <a:latin typeface="Arial"/>
              </a:rPr>
              <a:t>Δεύτερου επιπέδου</a:t>
            </a:r>
            <a:endParaRPr b="0" lang="el-GR" sz="2400" spc="-1" strike="noStrike">
              <a:solidFill>
                <a:srgbClr val="000000"/>
              </a:solidFill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l-GR" sz="2100" spc="-1" strike="noStrike">
                <a:solidFill>
                  <a:srgbClr val="000000"/>
                </a:solidFill>
                <a:latin typeface="Arial"/>
              </a:rPr>
              <a:t>Τρίτου επιπέδου</a:t>
            </a:r>
            <a:endParaRPr b="0" lang="el-GR" sz="2100" spc="-1" strike="noStrike">
              <a:solidFill>
                <a:srgbClr val="000000"/>
              </a:solidFill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Τέταρτου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Πέμπτου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6 - TextBox"/>
          <p:cNvSpPr/>
          <p:nvPr/>
        </p:nvSpPr>
        <p:spPr>
          <a:xfrm>
            <a:off x="467640" y="4875840"/>
            <a:ext cx="82087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Σαλής Αναστάσιος – Μηχανολόγος 1</a:t>
            </a:r>
            <a:r>
              <a:rPr b="0" i="1" lang="el-GR" sz="1200" spc="-1" strike="noStrike" baseline="30000">
                <a:solidFill>
                  <a:srgbClr val="000000"/>
                </a:solidFill>
                <a:latin typeface="Constantia"/>
              </a:rPr>
              <a:t>ου</a:t>
            </a: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 ΕΠΑ.Λ.  Δράμας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33520" y="339480"/>
            <a:ext cx="7851240" cy="9356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Μ.Ε.Κ.  Ι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533520" y="1131480"/>
            <a:ext cx="7854480" cy="2376000"/>
          </a:xfrm>
          <a:prstGeom prst="rect">
            <a:avLst/>
          </a:prstGeom>
          <a:noFill/>
          <a:ln w="0">
            <a:noFill/>
          </a:ln>
        </p:spPr>
        <p:txBody>
          <a:bodyPr lIns="0" rIns="18360" tIns="45000" bIns="45000" anchor="t">
            <a:normAutofit/>
          </a:bodyPr>
          <a:p>
            <a:pPr indent="0" algn="r">
              <a:lnSpc>
                <a:spcPct val="150000"/>
              </a:lnSpc>
              <a:buNone/>
              <a:tabLst>
                <a:tab algn="l" pos="0"/>
              </a:tabLst>
            </a:pPr>
            <a:r>
              <a:rPr b="0" lang="el-GR" sz="4000" spc="-1" strike="noStrike">
                <a:solidFill>
                  <a:srgbClr val="ffffff"/>
                </a:solidFill>
                <a:latin typeface="Arial"/>
              </a:rPr>
              <a:t>Κεφάλαιο  </a:t>
            </a:r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2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Aft>
                <a:spcPts val="1800"/>
              </a:spcAft>
              <a:buNone/>
              <a:tabLst>
                <a:tab algn="l" pos="0"/>
              </a:tabLst>
            </a:pPr>
            <a:r>
              <a:rPr b="1" lang="el-GR" sz="3200" spc="-1" strike="noStrike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rPr>
              <a:t>Ροπή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3200" spc="-1" strike="noStrike">
                <a:solidFill>
                  <a:srgbClr val="ffffff"/>
                </a:solidFill>
                <a:latin typeface="Arial"/>
              </a:rPr>
              <a:t>Φυσικές έννοιες &amp; Κινητήριες Μηχανές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3 - TextBox"/>
          <p:cNvSpPr/>
          <p:nvPr/>
        </p:nvSpPr>
        <p:spPr>
          <a:xfrm>
            <a:off x="611640" y="3579840"/>
            <a:ext cx="792036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400" spc="-1" strike="noStrike">
                <a:solidFill>
                  <a:srgbClr val="ffffff"/>
                </a:solidFill>
                <a:latin typeface="Constantia"/>
              </a:rPr>
              <a:t>ΣΑΛΗΣ  ΑΝΑΣΤΑΣΙΟΣ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2f2f2"/>
                </a:solidFill>
                <a:latin typeface="Constantia"/>
              </a:rPr>
              <a:t>MSc in Management and Information Systems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ffffff"/>
                </a:solidFill>
                <a:latin typeface="Constantia"/>
              </a:rPr>
              <a:t>Μηχανολόγος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Εκπαιδευτικός  1</a:t>
            </a:r>
            <a:r>
              <a:rPr b="0" lang="el-GR" sz="1600" spc="-1" strike="noStrike" baseline="30000">
                <a:solidFill>
                  <a:srgbClr val="ffffff"/>
                </a:solidFill>
                <a:latin typeface="Constantia"/>
              </a:rPr>
              <a:t>ου</a:t>
            </a: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  ΕΠΑ.Λ.  Δράμας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Ροπή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5 - TextBox"/>
          <p:cNvSpPr/>
          <p:nvPr/>
        </p:nvSpPr>
        <p:spPr>
          <a:xfrm>
            <a:off x="611640" y="555480"/>
            <a:ext cx="7920360" cy="1004400"/>
          </a:xfrm>
          <a:prstGeom prst="rect">
            <a:avLst/>
          </a:prstGeom>
          <a:solidFill>
            <a:srgbClr val="ffffff"/>
          </a:solidFill>
          <a:ln>
            <a:solidFill>
              <a:srgbClr val="0bd0d9"/>
            </a:solidFill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Όταν σε ένα σώμα το οποίο μπορεί να περιστρέφεται γύρω από ένα σημείο, εφαρμοστεί μια δύναμη, η διεύθυνση της οποίας δεν διέρχεται από το σημείο περιστροφής, τότε το σώμα θα στραφεί.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10 - TextBox"/>
          <p:cNvSpPr/>
          <p:nvPr/>
        </p:nvSpPr>
        <p:spPr>
          <a:xfrm>
            <a:off x="611640" y="2092680"/>
            <a:ext cx="8424720" cy="16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Το μέγεθος της στροφής αυτής εξαρτάται: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-216000">
              <a:lnSpc>
                <a:spcPct val="2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από το μέγεθος της δύναμης και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-216000">
              <a:lnSpc>
                <a:spcPct val="2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από την ελάχιστη απόσταση της δύναμης από το σημείο περιστροφής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with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20" dur="10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10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27" dur="1000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Ροπή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5 - TextBox"/>
          <p:cNvSpPr/>
          <p:nvPr/>
        </p:nvSpPr>
        <p:spPr>
          <a:xfrm>
            <a:off x="539640" y="2787840"/>
            <a:ext cx="34560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M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=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F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·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d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3 - TextBox"/>
          <p:cNvSpPr/>
          <p:nvPr/>
        </p:nvSpPr>
        <p:spPr>
          <a:xfrm>
            <a:off x="683640" y="771480"/>
            <a:ext cx="7920360" cy="1385640"/>
          </a:xfrm>
          <a:prstGeom prst="rect">
            <a:avLst/>
          </a:prstGeom>
          <a:gradFill rotWithShape="0">
            <a:gsLst>
              <a:gs pos="0">
                <a:srgbClr val="191919"/>
              </a:gs>
              <a:gs pos="100000">
                <a:srgbClr val="bcbcbc"/>
              </a:gs>
            </a:gsLst>
            <a:path path="circle">
              <a:fillToRect l="50000" t="100000" r="50000" b="0"/>
            </a:path>
          </a:gradFill>
          <a:ln>
            <a:solidFill>
              <a:srgbClr val="000000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Ονομάζουμε ροπή </a:t>
            </a:r>
            <a:r>
              <a:rPr b="1" lang="en-US" sz="2000" spc="-1" strike="noStrike">
                <a:solidFill>
                  <a:schemeClr val="lt1"/>
                </a:solidFill>
                <a:latin typeface="Arial"/>
              </a:rPr>
              <a:t>M, </a:t>
            </a: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το γινόμενο της δύναμης </a:t>
            </a:r>
            <a:r>
              <a:rPr b="1" lang="en-US" sz="2000" spc="-1" strike="noStrike">
                <a:solidFill>
                  <a:schemeClr val="lt1"/>
                </a:solidFill>
                <a:latin typeface="Arial"/>
              </a:rPr>
              <a:t>F </a:t>
            </a: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επί την ελάχιστη απόσταση </a:t>
            </a:r>
            <a:r>
              <a:rPr b="1" lang="en-US" sz="2000" spc="-1" strike="noStrike">
                <a:solidFill>
                  <a:schemeClr val="lt1"/>
                </a:solidFill>
                <a:latin typeface="Arial"/>
              </a:rPr>
              <a:t>d</a:t>
            </a: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Picture 2" descr=""/>
          <p:cNvPicPr/>
          <p:nvPr/>
        </p:nvPicPr>
        <p:blipFill>
          <a:blip r:embed="rId1"/>
          <a:stretch/>
        </p:blipFill>
        <p:spPr>
          <a:xfrm>
            <a:off x="5580000" y="2355840"/>
            <a:ext cx="2304720" cy="1990440"/>
          </a:xfrm>
          <a:prstGeom prst="rect">
            <a:avLst/>
          </a:prstGeom>
          <a:ln w="9525">
            <a:noFill/>
          </a:ln>
        </p:spPr>
      </p:pic>
      <p:sp>
        <p:nvSpPr>
          <p:cNvPr id="94" name="6 - TextBox"/>
          <p:cNvSpPr/>
          <p:nvPr/>
        </p:nvSpPr>
        <p:spPr>
          <a:xfrm>
            <a:off x="1763640" y="3611880"/>
            <a:ext cx="345600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ελάχιστη απόσταση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d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ονομάζεται μοχλοβραχίονας.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28" dur="indefinite" restart="never" nodeType="tmRoot">
          <p:childTnLst>
            <p:seq>
              <p:cTn id="29" dur="indefinite" nodeType="mainSeq">
                <p:childTnLst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4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Ροπή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5 - TextBox"/>
          <p:cNvSpPr/>
          <p:nvPr/>
        </p:nvSpPr>
        <p:spPr>
          <a:xfrm>
            <a:off x="611640" y="915480"/>
            <a:ext cx="792036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5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Ανάλογα με τη φορά με την οποία μια δύναμη στρέφει το σώμα, η αντίστοιχη ροπή χαρακτηρίζεται ως θετική ή αρνητική.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3 - TextBox"/>
          <p:cNvSpPr/>
          <p:nvPr/>
        </p:nvSpPr>
        <p:spPr>
          <a:xfrm>
            <a:off x="1259640" y="2931840"/>
            <a:ext cx="280800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Θετική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(δεξιόστροφη φορά)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6 - TextBox"/>
          <p:cNvSpPr/>
          <p:nvPr/>
        </p:nvSpPr>
        <p:spPr>
          <a:xfrm>
            <a:off x="4284000" y="2931840"/>
            <a:ext cx="324000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Αρνητική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(αριστερόστροφη φορά)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99" name="8 - Ευθύγραμμο βέλος σύνδεσης"/>
          <p:cNvCxnSpPr/>
          <p:nvPr/>
        </p:nvCxnSpPr>
        <p:spPr>
          <a:xfrm flipH="1">
            <a:off x="3059640" y="1995480"/>
            <a:ext cx="1080360" cy="1008360"/>
          </a:xfrm>
          <a:prstGeom prst="straightConnector1">
            <a:avLst/>
          </a:prstGeom>
          <a:ln>
            <a:solidFill>
              <a:srgbClr val="095294"/>
            </a:solidFill>
            <a:round/>
            <a:tailEnd len="med" type="triangle" w="med"/>
          </a:ln>
        </p:spPr>
      </p:cxnSp>
      <p:cxnSp>
        <p:nvCxnSpPr>
          <p:cNvPr id="100" name="9 - Ευθύγραμμο βέλος σύνδεσης"/>
          <p:cNvCxnSpPr/>
          <p:nvPr/>
        </p:nvCxnSpPr>
        <p:spPr>
          <a:xfrm>
            <a:off x="4139640" y="1995480"/>
            <a:ext cx="1296720" cy="1008360"/>
          </a:xfrm>
          <a:prstGeom prst="straightConnector1">
            <a:avLst/>
          </a:prstGeom>
          <a:ln>
            <a:solidFill>
              <a:srgbClr val="095294"/>
            </a:solidFill>
            <a:round/>
            <a:tailEnd len="med" type="triangle" w="med"/>
          </a:ln>
        </p:spPr>
      </p:cxnSp>
    </p:spTree>
  </p:cSld>
  <p:transition>
    <p:pull dir="rd"/>
  </p:transition>
  <p:timing>
    <p:tnLst>
      <p:par>
        <p:cTn id="52" dur="indefinite" restart="never" nodeType="tmRoot">
          <p:childTnLst>
            <p:seq>
              <p:cTn id="53" dur="indefinite" nodeType="mainSeq">
                <p:childTnLst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5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nodeType="afterEffect" fill="hold" presetClass="entr" presetID="3" presetSubtype="1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6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6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nodeType="afterEffect" fill="hold" presetClass="entr" presetID="3" presetSubtype="1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7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Ροπή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3 - TextBox"/>
          <p:cNvSpPr/>
          <p:nvPr/>
        </p:nvSpPr>
        <p:spPr>
          <a:xfrm>
            <a:off x="395640" y="771480"/>
            <a:ext cx="8280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ροπή είναι ένα μέγεθος το οποίο συναντάμε καθημερινά στη ζωή μας.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5 - TextBox"/>
          <p:cNvSpPr/>
          <p:nvPr/>
        </p:nvSpPr>
        <p:spPr>
          <a:xfrm rot="21019200">
            <a:off x="34200" y="1685520"/>
            <a:ext cx="4464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όταν σφίγγουμε ή χαλαρώνουμε μια βίδα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7 - TextBox"/>
          <p:cNvSpPr/>
          <p:nvPr/>
        </p:nvSpPr>
        <p:spPr>
          <a:xfrm rot="21019200">
            <a:off x="2144160" y="1955880"/>
            <a:ext cx="46508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Constantia"/>
              </a:rPr>
              <a:t>όταν χρησιμοποιούμε το χερούλι μιας πόρτας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8 - TextBox"/>
          <p:cNvSpPr/>
          <p:nvPr/>
        </p:nvSpPr>
        <p:spPr>
          <a:xfrm rot="21019200">
            <a:off x="4376520" y="2259000"/>
            <a:ext cx="46508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Constantia"/>
              </a:rPr>
              <a:t>την αισθανόμαστε επίσης στα πόδια μας, όταν κινούμαστε με το ποδήλατο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9 - TextBox"/>
          <p:cNvSpPr/>
          <p:nvPr/>
        </p:nvSpPr>
        <p:spPr>
          <a:xfrm>
            <a:off x="683640" y="3428280"/>
            <a:ext cx="7632360" cy="1004400"/>
          </a:xfrm>
          <a:prstGeom prst="rect">
            <a:avLst/>
          </a:prstGeom>
          <a:solidFill>
            <a:srgbClr val="ffffff"/>
          </a:solidFill>
          <a:ln>
            <a:solidFill>
              <a:srgbClr val="0bd0d9"/>
            </a:solidFill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σε μια μηχανή εσωτερικής καύσης (ΜΕΚ) όταν βλέπουμε τη μετατροπή της παλινδρομικής κίνησης του εμβόλου σε αντίστοιχη περιστροφική του στροφαλοφόρου άξονα της μηχανής.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72" dur="indefinite" restart="never" nodeType="tmRoot">
          <p:childTnLst>
            <p:seq>
              <p:cTn id="73" dur="indefinite" nodeType="mainSeq">
                <p:childTnLst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9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1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2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97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9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0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1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15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6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7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8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9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3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Ροπή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6 - TextBox"/>
          <p:cNvSpPr/>
          <p:nvPr/>
        </p:nvSpPr>
        <p:spPr>
          <a:xfrm>
            <a:off x="539640" y="699480"/>
            <a:ext cx="7992360" cy="3138840"/>
          </a:xfrm>
          <a:prstGeom prst="rect">
            <a:avLst/>
          </a:prstGeom>
          <a:gradFill rotWithShape="0">
            <a:gsLst>
              <a:gs pos="0">
                <a:srgbClr val="8be9f1"/>
              </a:gs>
              <a:gs pos="100000">
                <a:srgbClr val="f7fdff"/>
              </a:gs>
            </a:gsLst>
            <a:path path="circle">
              <a:fillToRect l="50000" t="100000" r="50000" b="0"/>
            </a:path>
          </a:gradFill>
          <a:ln>
            <a:solidFill>
              <a:srgbClr val="069ba2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Όταν σε ένα σώμα επενεργούν περισσότερες από μία ροπές, το σώμα καταλαβαίνει τη συνισταμένη τους, που δεν είναι τίποτα άλλο από το αλγεβρικό άθροισμα όλων των ροπών που ενεργούν.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Έτσι, αν σε ένα σώμα ενεργούν οι ροπές </a:t>
            </a: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M1, M2 </a:t>
            </a: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και Μ3, η συνισταμένη ροπή Μ θα είναι: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chemeClr val="dk1"/>
                </a:solidFill>
                <a:latin typeface="Arial"/>
              </a:rPr>
              <a:t>Μ = Μ1 + Μ2 + Μ3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33" dur="indefinite" restart="never" nodeType="tmRoot">
          <p:childTnLst>
            <p:seq>
              <p:cTn id="134" dur="indefinite" nodeType="mainSeq">
                <p:childTnLst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9" dur="500" fill="hold"/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0" dur="500" fill="hold"/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5" dur="500" fill="hold"/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6" dur="500" fill="hold"/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Ροπή</a:t>
            </a:r>
            <a:r>
              <a:rPr b="0" lang="en-US" sz="2300" spc="-1" strike="noStrike">
                <a:solidFill>
                  <a:srgbClr val="03495c"/>
                </a:solidFill>
                <a:latin typeface="Calibri"/>
              </a:rPr>
              <a:t> – </a:t>
            </a: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Παράδειγμα - Άσκηση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5 - TextBox"/>
          <p:cNvSpPr/>
          <p:nvPr/>
        </p:nvSpPr>
        <p:spPr>
          <a:xfrm>
            <a:off x="323640" y="843480"/>
            <a:ext cx="5328360" cy="331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Έστω, ότι ο διωστήρας μιας μηχανής πετρελαίου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(diesel)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μεταβιβάζει μια δύναμη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ίση με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12.000N.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Ποιος είναι ο μοχλοβραχίονας της δύναμης ως προς τον άξονα του στροφαλοφόρου και πόση η ροπή που προκαλεί;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Δίνονται επίσης: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indent="-216000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90000"/>
              <a:buFont typeface="Wingdings" charset="2"/>
              <a:buChar char=""/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η γωνία φ = 8°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indent="-216000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90000"/>
              <a:buFont typeface="Wingdings" charset="2"/>
              <a:buChar char=""/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η απόσταση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L </a:t>
            </a:r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=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0,4 m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1" name="Picture 2" descr=""/>
          <p:cNvPicPr/>
          <p:nvPr/>
        </p:nvPicPr>
        <p:blipFill>
          <a:blip r:embed="rId1"/>
          <a:stretch/>
        </p:blipFill>
        <p:spPr>
          <a:xfrm>
            <a:off x="6487200" y="843480"/>
            <a:ext cx="1828800" cy="3244320"/>
          </a:xfrm>
          <a:prstGeom prst="rect">
            <a:avLst/>
          </a:prstGeom>
          <a:ln cap="sq" w="88900">
            <a:solidFill>
              <a:srgbClr val="ffffff"/>
            </a:solidFill>
            <a:miter/>
          </a:ln>
          <a:effectLst>
            <a:outerShdw algn="tl" blurRad="5508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2" name="6 - TextBox"/>
          <p:cNvSpPr/>
          <p:nvPr/>
        </p:nvSpPr>
        <p:spPr>
          <a:xfrm>
            <a:off x="5724000" y="4155840"/>
            <a:ext cx="3240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1400" spc="-1" strike="noStrike">
                <a:solidFill>
                  <a:srgbClr val="000000"/>
                </a:solidFill>
                <a:latin typeface="Arial"/>
              </a:rPr>
              <a:t>Υπολογισμός της ροπής που προκαλεί ο διωστήρας της μηχανής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Ροπή</a:t>
            </a:r>
            <a:r>
              <a:rPr b="0" lang="en-US" sz="2300" spc="-1" strike="noStrike">
                <a:solidFill>
                  <a:srgbClr val="03495c"/>
                </a:solidFill>
                <a:latin typeface="Calibri"/>
              </a:rPr>
              <a:t> – </a:t>
            </a: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Παράδειγμα - Άσκηση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5 - TextBox"/>
          <p:cNvSpPr/>
          <p:nvPr/>
        </p:nvSpPr>
        <p:spPr>
          <a:xfrm>
            <a:off x="323640" y="843480"/>
            <a:ext cx="5328360" cy="283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sin</a:t>
            </a:r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φ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=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d </a:t>
            </a:r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/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L </a:t>
            </a:r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ή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d </a:t>
            </a:r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=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L </a:t>
            </a:r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·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sin</a:t>
            </a:r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φ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= 0,4 · 0,13917 = 0,0557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Συνεπώς η ροπή που αναπτύσσεται στο κέντρο του στροφαλοφόρου θα είναι: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=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·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= 12.000 · 0,0557 = 668,4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Nm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5" name="Picture 2" descr=""/>
          <p:cNvPicPr/>
          <p:nvPr/>
        </p:nvPicPr>
        <p:blipFill>
          <a:blip r:embed="rId1"/>
          <a:stretch/>
        </p:blipFill>
        <p:spPr>
          <a:xfrm>
            <a:off x="6487200" y="843480"/>
            <a:ext cx="1828800" cy="3244320"/>
          </a:xfrm>
          <a:prstGeom prst="rect">
            <a:avLst/>
          </a:prstGeom>
          <a:ln cap="sq" w="88900">
            <a:solidFill>
              <a:srgbClr val="ffffff"/>
            </a:solidFill>
            <a:miter/>
          </a:ln>
          <a:effectLst>
            <a:outerShdw algn="tl" blurRad="5508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6" name="6 - TextBox"/>
          <p:cNvSpPr/>
          <p:nvPr/>
        </p:nvSpPr>
        <p:spPr>
          <a:xfrm>
            <a:off x="5724000" y="4155840"/>
            <a:ext cx="3240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1400" spc="-1" strike="noStrike">
                <a:solidFill>
                  <a:srgbClr val="000000"/>
                </a:solidFill>
                <a:latin typeface="Arial"/>
              </a:rPr>
              <a:t>Υπολογισμός της ροπής που προκαλεί ο διωστήρας της μηχανής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17" name="8 - Ευθεία γραμμή σύνδεσης"/>
          <p:cNvCxnSpPr/>
          <p:nvPr/>
        </p:nvCxnSpPr>
        <p:spPr>
          <a:xfrm>
            <a:off x="7092000" y="1563480"/>
            <a:ext cx="720720" cy="1584360"/>
          </a:xfrm>
          <a:prstGeom prst="straightConnector1">
            <a:avLst/>
          </a:prstGeom>
          <a:ln>
            <a:solidFill>
              <a:srgbClr val="ffff00"/>
            </a:solidFill>
            <a:round/>
          </a:ln>
        </p:spPr>
      </p:cxnSp>
      <p:cxnSp>
        <p:nvCxnSpPr>
          <p:cNvPr id="118" name="11 - Ευθεία γραμμή σύνδεσης"/>
          <p:cNvCxnSpPr/>
          <p:nvPr/>
        </p:nvCxnSpPr>
        <p:spPr>
          <a:xfrm>
            <a:off x="7092000" y="1563480"/>
            <a:ext cx="360" cy="1944720"/>
          </a:xfrm>
          <a:prstGeom prst="straightConnector1">
            <a:avLst/>
          </a:prstGeom>
          <a:ln w="28575">
            <a:solidFill>
              <a:srgbClr val="ffff00"/>
            </a:solidFill>
            <a:round/>
          </a:ln>
        </p:spPr>
      </p:cxnSp>
      <p:cxnSp>
        <p:nvCxnSpPr>
          <p:cNvPr id="119" name="13 - Ευθεία γραμμή σύνδεσης"/>
          <p:cNvCxnSpPr/>
          <p:nvPr/>
        </p:nvCxnSpPr>
        <p:spPr>
          <a:xfrm flipV="1">
            <a:off x="7092000" y="3147480"/>
            <a:ext cx="720720" cy="360720"/>
          </a:xfrm>
          <a:prstGeom prst="straightConnector1">
            <a:avLst/>
          </a:prstGeom>
          <a:ln w="28575">
            <a:solidFill>
              <a:srgbClr val="ffff00"/>
            </a:solidFill>
            <a:round/>
          </a:ln>
        </p:spPr>
      </p:cxnSp>
    </p:spTree>
  </p:cSld>
  <p:transition>
    <p:pull dir="rd"/>
  </p:transition>
  <p:timing>
    <p:tnLst>
      <p:par>
        <p:cTn id="147" dur="indefinite" restart="never" nodeType="tmRoot">
          <p:childTnLst>
            <p:seq>
              <p:cTn id="148" dur="indefinite" nodeType="mainSeq">
                <p:childTnLst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nodeType="with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7" dur="5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8" dur="5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3" dur="500" fill="hold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4" dur="500" fill="hold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9" dur="500" fill="hold"/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0" dur="500" fill="hold"/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5" dur="500" fill="hold"/>
                                        <p:tgtEl>
                                          <p:spTgt spid="1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6" dur="500" fill="hold"/>
                                        <p:tgtEl>
                                          <p:spTgt spid="1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Ροπή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11 - Ορθογώνιο"/>
          <p:cNvSpPr/>
          <p:nvPr/>
        </p:nvSpPr>
        <p:spPr>
          <a:xfrm>
            <a:off x="1547640" y="1563480"/>
            <a:ext cx="58140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Τ Ε Λ Ο Σ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15 - Τόξο"/>
          <p:cNvSpPr/>
          <p:nvPr/>
        </p:nvSpPr>
        <p:spPr>
          <a:xfrm>
            <a:off x="2915640" y="1995840"/>
            <a:ext cx="2376000" cy="359640"/>
          </a:xfrm>
          <a:prstGeom prst="arc">
            <a:avLst>
              <a:gd name="adj1" fmla="val 12076736"/>
              <a:gd name="adj2" fmla="val 0"/>
            </a:avLst>
          </a:prstGeom>
          <a:noFill/>
          <a:ln w="12700">
            <a:solidFill>
              <a:srgbClr val="09529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  <p:transition>
    <p:pull dir="rd"/>
  </p:transition>
  <p:timing>
    <p:tnLst>
      <p:par>
        <p:cTn id="187" dur="indefinite" restart="never" nodeType="tmRoot">
          <p:childTnLst>
            <p:seq>
              <p:cTn id="188" dur="indefinite" nodeType="mainSeq"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with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3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4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95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nodeType="with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99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0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1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2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3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4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5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7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9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1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305</TotalTime>
  <Application>LibreOffice/7.4.7.2$Linux_X86_64 LibreOffice_project/40$Build-2</Application>
  <AppVersion>15.0000</AppVersion>
  <Words>408</Words>
  <Paragraphs>58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2015-09-27T16:42:25Z</dcterms:created>
  <dc:creator>xps</dc:creator>
  <dc:description/>
  <dc:language>en-US</dc:language>
  <cp:lastModifiedBy>xps</cp:lastModifiedBy>
  <dcterms:modified xsi:type="dcterms:W3CDTF">2015-10-04T18:43:21Z</dcterms:modified>
  <cp:revision>49</cp:revision>
  <dc:subject/>
  <dc:title>Μ.Ε.Κ.  Ι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Προβολή στην οθόνη (16:9)</vt:lpwstr>
  </property>
  <property fmtid="{D5CDD505-2E9C-101B-9397-08002B2CF9AE}" pid="3" name="Slides">
    <vt:r8>9</vt:r8>
  </property>
</Properties>
</file>