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F818CD-D91D-4B98-A58A-7DDAEC2DB96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F0AE56-B0EA-4840-A7B9-E0D46D3145F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4FA56E-AB29-47B0-B34A-B5AE638B0C5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A559C2-FE44-473F-95A3-13CA9F11FB4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71B96B-5423-44C2-8E41-D9CDE9C5A6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9C8B5A-3A71-41C2-849B-6DE60BFF08D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0AE774-C6FE-48A7-A85F-4A5D57140BE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9EA253-F62B-4147-B983-6BED0F475C6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C8CB24-833D-45B3-A1E7-1056E7FCAC5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3E484E-41CB-4C9D-9D42-4B70DF7793F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9E3C12-2F70-44F3-A8FC-4824AC2FEC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E0199A-072B-4231-B9F3-443968B2C33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520" y="1028880"/>
            <a:ext cx="7851240" cy="13712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 fontScale="82000"/>
          </a:bodyPr>
          <a:p>
            <a:pPr indent="0" algn="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Kλικ για επεξεργασία του τίτλου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666880" y="4767120"/>
            <a:ext cx="335232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924680" y="4767120"/>
            <a:ext cx="7617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D37282D-1959-457B-A7FA-32E7BCD89641}" type="slidenum"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l-GR" sz="26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l-GR" sz="21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64772" sy="64772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2300" spc="-1" strike="noStrike">
                <a:solidFill>
                  <a:srgbClr val="04617b"/>
                </a:solidFill>
                <a:latin typeface="Calibri"/>
              </a:rPr>
              <a:t>Ιστορική αναδρομή - Εισαγωγή</a:t>
            </a:r>
            <a:endParaRPr b="0" lang="el-GR" sz="23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l-GR" sz="2600" spc="-1" strike="noStrike">
                <a:solidFill>
                  <a:srgbClr val="000000"/>
                </a:solidFill>
                <a:latin typeface="Arial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Δεύτερου επιπέδου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l-GR" sz="2100" spc="-1" strike="noStrike">
                <a:solidFill>
                  <a:srgbClr val="000000"/>
                </a:solidFill>
                <a:latin typeface="Arial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6 - TextBox"/>
          <p:cNvSpPr/>
          <p:nvPr/>
        </p:nvSpPr>
        <p:spPr>
          <a:xfrm>
            <a:off x="467640" y="4875840"/>
            <a:ext cx="8208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Σαλής Αναστάσιος – Μηχανολόγος 1</a:t>
            </a:r>
            <a:r>
              <a:rPr b="0" i="1" lang="el-GR" sz="1200" spc="-1" strike="noStrike" baseline="30000">
                <a:solidFill>
                  <a:srgbClr val="000000"/>
                </a:solidFill>
                <a:latin typeface="Constantia"/>
              </a:rPr>
              <a:t>ου</a:t>
            </a: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 ΕΠΑ.Λ.  Δράμας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33948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Μ.Ε.Κ.  Ι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33520" y="1131480"/>
            <a:ext cx="7854480" cy="2664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/>
          </a:bodyPr>
          <a:p>
            <a:pPr indent="0" algn="r">
              <a:lnSpc>
                <a:spcPct val="150000"/>
              </a:lnSpc>
              <a:buNone/>
              <a:tabLst>
                <a:tab algn="l" pos="0"/>
              </a:tabLst>
            </a:pPr>
            <a:r>
              <a:rPr b="0" lang="el-GR" sz="4000" spc="-1" strike="noStrike">
                <a:solidFill>
                  <a:srgbClr val="ffffff"/>
                </a:solidFill>
                <a:latin typeface="Arial"/>
              </a:rPr>
              <a:t>Κεφάλαιο  </a:t>
            </a: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2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Aft>
                <a:spcPts val="1800"/>
              </a:spcAft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rPr>
              <a:t>Τριβή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rgbClr val="ffffff"/>
                </a:solidFill>
                <a:latin typeface="Arial"/>
              </a:rPr>
              <a:t>Φυσικές έννοιες &amp; Κινητήριες Μηχανές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3 - TextBox"/>
          <p:cNvSpPr/>
          <p:nvPr/>
        </p:nvSpPr>
        <p:spPr>
          <a:xfrm>
            <a:off x="611640" y="3579840"/>
            <a:ext cx="792036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ffffff"/>
                </a:solidFill>
                <a:latin typeface="Constantia"/>
              </a:rPr>
              <a:t>ΣΑΛΗΣ  ΑΝΑΣΤΑΣΙΟΣ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2f2f2"/>
                </a:solidFill>
                <a:latin typeface="Constantia"/>
              </a:rPr>
              <a:t>MSc in Management and Information Systems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ffffff"/>
                </a:solidFill>
                <a:latin typeface="Constantia"/>
              </a:rPr>
              <a:t>Μηχανολόγος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Εκπαιδευτικός  1</a:t>
            </a:r>
            <a:r>
              <a:rPr b="0" lang="el-GR" sz="1600" spc="-1" strike="noStrike" baseline="30000">
                <a:solidFill>
                  <a:srgbClr val="ffffff"/>
                </a:solidFill>
                <a:latin typeface="Constantia"/>
              </a:rPr>
              <a:t>ου</a:t>
            </a: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  ΕΠΑ.Λ.  Δράμας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11 - Ορθογώνιο"/>
          <p:cNvSpPr/>
          <p:nvPr/>
        </p:nvSpPr>
        <p:spPr>
          <a:xfrm>
            <a:off x="1547640" y="1563480"/>
            <a:ext cx="5814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Ε Λ Ο 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15 - Τόξο"/>
          <p:cNvSpPr/>
          <p:nvPr/>
        </p:nvSpPr>
        <p:spPr>
          <a:xfrm>
            <a:off x="2915640" y="1995840"/>
            <a:ext cx="2376000" cy="359640"/>
          </a:xfrm>
          <a:prstGeom prst="arc">
            <a:avLst>
              <a:gd name="adj1" fmla="val 12076736"/>
              <a:gd name="adj2" fmla="val 0"/>
            </a:avLst>
          </a:prstGeom>
          <a:noFill/>
          <a:ln w="12700">
            <a:solidFill>
              <a:srgbClr val="09529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transition>
    <p:pull dir="rd"/>
  </p:transition>
  <p:timing>
    <p:tnLst>
      <p:par>
        <p:cTn id="169" dur="indefinite" restart="never" nodeType="tmRoot">
          <p:childTnLst>
            <p:seq>
              <p:cTn id="170" dur="indefinite" nodeType="mainSeq"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5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6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7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nodeType="with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1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2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3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4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5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6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7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9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1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3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5 - TextBox"/>
          <p:cNvSpPr/>
          <p:nvPr/>
        </p:nvSpPr>
        <p:spPr>
          <a:xfrm>
            <a:off x="683640" y="329184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Έχει η δύναμη της τριβής διεύθυνση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3 - TextBox"/>
          <p:cNvSpPr/>
          <p:nvPr/>
        </p:nvSpPr>
        <p:spPr>
          <a:xfrm>
            <a:off x="683640" y="1007640"/>
            <a:ext cx="7920360" cy="169056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Τριβή είναι η δύναμη που αναπτύσσεται μεταξύ δύο σωμάτων τα οποία βρίσκονται σε επαφή και κινούνται ή τείνουν να κινηθούν το ένα προς την κατεύθυνση (μέρος) του άλλου.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5 - TextBox"/>
          <p:cNvSpPr/>
          <p:nvPr/>
        </p:nvSpPr>
        <p:spPr>
          <a:xfrm>
            <a:off x="683640" y="555480"/>
            <a:ext cx="79203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Πόσα είδη τριβής υπάρχουν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11 - TextBox"/>
          <p:cNvSpPr/>
          <p:nvPr/>
        </p:nvSpPr>
        <p:spPr>
          <a:xfrm>
            <a:off x="683640" y="1195920"/>
            <a:ext cx="2664000" cy="28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■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στατική τριβή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■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τριβή ολίσθησης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■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τριβή κύλισης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12 - TextBox"/>
          <p:cNvSpPr/>
          <p:nvPr/>
        </p:nvSpPr>
        <p:spPr>
          <a:xfrm>
            <a:off x="3204000" y="1131480"/>
            <a:ext cx="56163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Στατική τριβή είναι εκείνη που εμφανίζεται όταν οι δύο επιφάνειες που έρχονται σε επαφή είναι ακίνητες.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13 - TextBox"/>
          <p:cNvSpPr/>
          <p:nvPr/>
        </p:nvSpPr>
        <p:spPr>
          <a:xfrm>
            <a:off x="3204000" y="2283840"/>
            <a:ext cx="56163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Τριβή ολίσθησης έχουμε όταν ένα σώμα ολισθαίνει (γλιστρά) επάνω σε μια επιφάνεια.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14 - TextBox"/>
          <p:cNvSpPr/>
          <p:nvPr/>
        </p:nvSpPr>
        <p:spPr>
          <a:xfrm>
            <a:off x="3204000" y="3581640"/>
            <a:ext cx="56163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Τριβή κύλισης αναπτύσσεται όταν ένα σώμα κυλίεται επάνω στην επιφάνεια ενός άλλου σώματος. 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96" name="16 - Ευθύγραμμο βέλος σύνδεσης"/>
          <p:cNvCxnSpPr/>
          <p:nvPr/>
        </p:nvCxnSpPr>
        <p:spPr>
          <a:xfrm flipV="1">
            <a:off x="2771640" y="1347480"/>
            <a:ext cx="504360" cy="72360"/>
          </a:xfrm>
          <a:prstGeom prst="straightConnector1">
            <a:avLst/>
          </a:prstGeom>
          <a:ln>
            <a:solidFill>
              <a:srgbClr val="095294"/>
            </a:solidFill>
            <a:round/>
            <a:tailEnd len="med" type="triangle" w="med"/>
          </a:ln>
        </p:spPr>
      </p:cxnSp>
      <p:cxnSp>
        <p:nvCxnSpPr>
          <p:cNvPr id="97" name="19 - Ευθύγραμμο βέλος σύνδεσης"/>
          <p:cNvCxnSpPr/>
          <p:nvPr/>
        </p:nvCxnSpPr>
        <p:spPr>
          <a:xfrm flipV="1">
            <a:off x="2771640" y="3795840"/>
            <a:ext cx="504360" cy="72360"/>
          </a:xfrm>
          <a:prstGeom prst="straightConnector1">
            <a:avLst/>
          </a:prstGeom>
          <a:ln>
            <a:solidFill>
              <a:srgbClr val="095294"/>
            </a:solidFill>
            <a:round/>
            <a:tailEnd len="med" type="triangle" w="med"/>
          </a:ln>
        </p:spPr>
      </p:cxnSp>
      <p:cxnSp>
        <p:nvCxnSpPr>
          <p:cNvPr id="98" name="20 - Ευθύγραμμο βέλος σύνδεσης"/>
          <p:cNvCxnSpPr/>
          <p:nvPr/>
        </p:nvCxnSpPr>
        <p:spPr>
          <a:xfrm flipV="1">
            <a:off x="3059640" y="2571480"/>
            <a:ext cx="208080" cy="81000"/>
          </a:xfrm>
          <a:prstGeom prst="straightConnector1">
            <a:avLst/>
          </a:prstGeom>
          <a:ln>
            <a:solidFill>
              <a:srgbClr val="095294"/>
            </a:solidFill>
            <a:round/>
            <a:tailEnd len="med" type="triangle" w="med"/>
          </a:ln>
        </p:spPr>
      </p:cxnSp>
    </p:spTree>
  </p:cSld>
  <p:transition>
    <p:pull dir="rd"/>
  </p:transition>
  <p:timing>
    <p:tnLst>
      <p:par>
        <p:cTn id="14" dur="indefinite" restart="never" nodeType="tmRoot">
          <p:childTnLst>
            <p:seq>
              <p:cTn id="15" dur="indefinite" nodeType="mainSeq">
                <p:childTnLst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nodeType="afterEffect" fill="hold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nodeType="clickEffect" fill="hold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nodeType="afterEffect" fill="hold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nodeType="afterEffect" fill="hold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5 - TextBox"/>
          <p:cNvSpPr/>
          <p:nvPr/>
        </p:nvSpPr>
        <p:spPr>
          <a:xfrm>
            <a:off x="683640" y="1424880"/>
            <a:ext cx="7920360" cy="191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5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Στατική τριβή &gt; Τριβή Ολίσθησης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5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                                   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&amp;  Τριβή κύλισης &lt; Τριβή Ολίσθησης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67" dur="indefinite" restart="never" nodeType="tmRoot">
          <p:childTnLst>
            <p:seq>
              <p:cTn id="68" dur="indefinite" nodeType="mainSeq">
                <p:childTnLst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4" dur="500" fill="hold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3 - TextBox"/>
          <p:cNvSpPr/>
          <p:nvPr/>
        </p:nvSpPr>
        <p:spPr>
          <a:xfrm>
            <a:off x="683640" y="771480"/>
            <a:ext cx="7920360" cy="161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δύναμη τριβής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είναι ανάλογη προς την κάθετη συνιστώσα της δύναμης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κ, που κρατά τα δύο σώματα σε επαφή και ανεξάρτητη από το εμβαδόν της επιφάνειας επαφής των δύο σωμάτων.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= μ </a:t>
            </a:r>
            <a:r>
              <a:rPr b="1" lang="el-GR" sz="2000" spc="-1" strike="noStrike">
                <a:solidFill>
                  <a:srgbClr val="000000"/>
                </a:solidFill>
                <a:latin typeface="Wingdings 2"/>
              </a:rPr>
              <a:t>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F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κ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6 - TextBox"/>
          <p:cNvSpPr/>
          <p:nvPr/>
        </p:nvSpPr>
        <p:spPr>
          <a:xfrm>
            <a:off x="683640" y="2787840"/>
            <a:ext cx="7920360" cy="161424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Ο όρος μ στην παραπάνω σχέση ονομάζεται συντελεστής τριβής και είναι μια σταθερά χωρίς μονάδες, που εξαρτάται </a:t>
            </a:r>
            <a:r>
              <a:rPr b="0" lang="el-GR" sz="2000" spc="-1" strike="noStrike" u="sng">
                <a:solidFill>
                  <a:schemeClr val="dk1"/>
                </a:solidFill>
                <a:uFillTx/>
                <a:latin typeface="Arial"/>
              </a:rPr>
              <a:t>από το είδος των επιφανειών που βρίσκονται σε επαφή</a:t>
            </a: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, αλλά και </a:t>
            </a:r>
            <a:r>
              <a:rPr b="0" lang="el-GR" sz="2000" spc="-1" strike="noStrike" u="sng">
                <a:solidFill>
                  <a:schemeClr val="dk1"/>
                </a:solidFill>
                <a:uFillTx/>
                <a:latin typeface="Arial"/>
              </a:rPr>
              <a:t>από το είδος της τριβής που υπάρχει μεταξύ των δύο σωμάτω</a:t>
            </a: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ν (στατική τριβή, ή τριβή ολίσθησης ή τριβή κύλισης)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75" dur="indefinite" restart="never" nodeType="tmRoot">
          <p:childTnLst>
            <p:seq>
              <p:cTn id="76" dur="indefinite" nodeType="mainSeq">
                <p:childTnLst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2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9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5 - TextBox"/>
          <p:cNvSpPr/>
          <p:nvPr/>
        </p:nvSpPr>
        <p:spPr>
          <a:xfrm>
            <a:off x="683640" y="4362480"/>
            <a:ext cx="79203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000000"/>
                </a:solidFill>
                <a:latin typeface="Arial"/>
              </a:rPr>
              <a:t>Η δύναμη τριβής είναι ανεξάρτητη από το εμβαδόν της επιφάνειας επαφής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Picture 2" descr=""/>
          <p:cNvPicPr/>
          <p:nvPr/>
        </p:nvPicPr>
        <p:blipFill>
          <a:blip r:embed="rId1"/>
          <a:stretch/>
        </p:blipFill>
        <p:spPr>
          <a:xfrm>
            <a:off x="2699640" y="2308320"/>
            <a:ext cx="3764160" cy="1991160"/>
          </a:xfrm>
          <a:prstGeom prst="rect">
            <a:avLst/>
          </a:prstGeom>
          <a:ln w="9525">
            <a:noFill/>
          </a:ln>
        </p:spPr>
      </p:pic>
      <p:sp>
        <p:nvSpPr>
          <p:cNvPr id="107" name="6 - TextBox"/>
          <p:cNvSpPr/>
          <p:nvPr/>
        </p:nvSpPr>
        <p:spPr>
          <a:xfrm>
            <a:off x="539640" y="699480"/>
            <a:ext cx="7992360" cy="1309320"/>
          </a:xfrm>
          <a:prstGeom prst="rect">
            <a:avLst/>
          </a:prstGeom>
          <a:gradFill rotWithShape="0">
            <a:gsLst>
              <a:gs pos="0">
                <a:srgbClr val="8be9f1"/>
              </a:gs>
              <a:gs pos="100000">
                <a:srgbClr val="f7fdff"/>
              </a:gs>
            </a:gsLst>
            <a:path path="circle">
              <a:fillToRect l="50000" t="100000" r="50000" b="0"/>
            </a:path>
          </a:gradFill>
          <a:ln>
            <a:solidFill>
              <a:srgbClr val="069ba2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Από την σχέση </a:t>
            </a: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Τ = μ </a:t>
            </a:r>
            <a:r>
              <a:rPr b="1" lang="el-GR" sz="2000" spc="-1" strike="noStrike">
                <a:solidFill>
                  <a:schemeClr val="dk1"/>
                </a:solidFill>
                <a:latin typeface="Wingdings 2"/>
              </a:rPr>
              <a:t></a:t>
            </a: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 </a:t>
            </a:r>
            <a:r>
              <a:rPr b="1" lang="en-US" sz="2000" spc="-1" strike="noStrike">
                <a:solidFill>
                  <a:schemeClr val="dk1"/>
                </a:solidFill>
                <a:latin typeface="Arial"/>
              </a:rPr>
              <a:t>F</a:t>
            </a:r>
            <a:r>
              <a:rPr b="1" lang="el-GR" sz="2000" spc="-1" strike="noStrike">
                <a:solidFill>
                  <a:schemeClr val="dk1"/>
                </a:solidFill>
                <a:latin typeface="Arial"/>
              </a:rPr>
              <a:t>κ </a:t>
            </a: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καταλαβαίνουμε ότι η δύναμη τριβής δεν εξαρτάται από το εμβαδόν της επιφάνειας επαφής των δύο σωμάτων, αλλά μόνο από το είδος των επιφανειών που έρχονται σε επαφή, δηλαδή από το συντελεστή τριβής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00" dur="indefinite" restart="never" nodeType="tmRoot">
          <p:childTnLst>
            <p:seq>
              <p:cTn id="101" dur="indefinite" nodeType="mainSeq"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with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0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1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nodeType="afterEffect" fill="hold" presetClass="entr" presetID="3" presetSubtype="1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1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5 - TextBox"/>
          <p:cNvSpPr/>
          <p:nvPr/>
        </p:nvSpPr>
        <p:spPr>
          <a:xfrm>
            <a:off x="683640" y="843480"/>
            <a:ext cx="7920360" cy="222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Ανάλογα με το είδος της τριβής, ο συντελεστής της διακρίνεται σε 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50000"/>
              </a:lnSpc>
              <a:spcAft>
                <a:spcPts val="1199"/>
              </a:spcAft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στατικό συντελεστή τριβής,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50000"/>
              </a:lnSpc>
              <a:spcAft>
                <a:spcPts val="1199"/>
              </a:spcAft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κινητικό συντελεστή τριβής και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50000"/>
              </a:lnSpc>
              <a:spcAft>
                <a:spcPts val="1199"/>
              </a:spcAft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συντελεστή τριβής κύλισης.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16" dur="indefinite" restart="never" nodeType="tmRoot">
          <p:childTnLst>
            <p:seq>
              <p:cTn id="117" dur="indefinite" nodeType="mainSeq">
                <p:childTnLst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2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3" dur="500" fill="hold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8" dur="5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9" dur="500" fill="hold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4" dur="5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5" dur="500" fill="hold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6 - TextBox"/>
          <p:cNvSpPr/>
          <p:nvPr/>
        </p:nvSpPr>
        <p:spPr>
          <a:xfrm>
            <a:off x="683640" y="5554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Ποια η σχέση των λιπαντικών ουσιών με το συντελεστή τριβής και τη δύναμη τριβής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7 - TextBox"/>
          <p:cNvSpPr/>
          <p:nvPr/>
        </p:nvSpPr>
        <p:spPr>
          <a:xfrm>
            <a:off x="683640" y="1647720"/>
            <a:ext cx="7920360" cy="22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Για τη μείωση των τριβών στα διάφορα τμήματα των μηχανών χρησιμοποιούνται λιπαντικές ουσίες (λάδι λίπανσης, γράσο κτλ.), οι οποίες μειώνουν το συντελεστή τριβής και συνεπώς, και τη δύναμη τριβής.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Με τον τρόπο αυτό περιορίζονται οι απώλειες λόγω τριβών, που στις κινητήριες μηχανές είναι πολύ σημαντικές.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36" dur="indefinite" restart="never" nodeType="tmRoot">
          <p:childTnLst>
            <p:seq>
              <p:cTn id="137" dur="indefinite" nodeType="mainSeq">
                <p:childTnLst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2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3" dur="500" fill="hold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nodeType="afterEffect" fill="hold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7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8" dur="500" fill="hold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Τριβή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7 - TextBox"/>
          <p:cNvSpPr/>
          <p:nvPr/>
        </p:nvSpPr>
        <p:spPr>
          <a:xfrm>
            <a:off x="683640" y="843480"/>
            <a:ext cx="7920360" cy="313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δύναμη της τριβής παράγει αρνητικό έργο το οποίο μετατρέπεται σε θερμότητα.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Στις κινητήριες μηχανές το λάδι της λίπανσης, εκτός από τη μείωση των τριβών, απομακρύνει και μέρος της αναπτυσσόμενης θερμότητας.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Έτσι τα διάφορα σημεία της μηχανής κατά τη διάρκεια της λειτουργίας της, διατηρούν σταθερή θερμοκρασία και βρίσκονται μέσα στα όρια της αντοχής τους.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49" dur="indefinite" restart="never" nodeType="tmRoot">
          <p:childTnLst>
            <p:seq>
              <p:cTn id="150" dur="indefinite" nodeType="mainSeq">
                <p:childTnLst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5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1" dur="500" fill="hold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2" dur="500" fill="hold"/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7" dur="500" fill="hold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8" dur="500" fill="hold"/>
                                        <p:tgtEl>
                                          <p:spTgt spid="1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266</TotalTime>
  <Application>LibreOffice/7.4.7.2$Linux_X86_64 LibreOffice_project/40$Build-2</Application>
  <AppVersion>15.0000</AppVersion>
  <Words>453</Words>
  <Paragraphs>57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2015-09-27T16:42:25Z</dcterms:created>
  <dc:creator>xps</dc:creator>
  <dc:description/>
  <dc:language>en-US</dc:language>
  <cp:lastModifiedBy>xps</cp:lastModifiedBy>
  <dcterms:modified xsi:type="dcterms:W3CDTF">2015-10-04T18:43:54Z</dcterms:modified>
  <cp:revision>42</cp:revision>
  <dc:subject/>
  <dc:title>Μ.Ε.Κ.  Ι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(16:9)</vt:lpwstr>
  </property>
  <property fmtid="{D5CDD505-2E9C-101B-9397-08002B2CF9AE}" pid="3" name="Slides">
    <vt:r8>10</vt:r8>
  </property>
</Properties>
</file>