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presProps.xml" ContentType="application/vnd.openxmlformats-officedocument.presentationml.presProps+xml"/>
  <Override PartName="/ppt/slides/slide1.xml" ContentType="application/vnd.openxmlformats-officedocument.presentationml.slide+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B615FFA-CB1D-4C93-9255-E5E325AF906D}"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9"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30"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230A3A65-3851-49C4-8341-C07E1980FD4B}"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2"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3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34"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35"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0F62549B-85D3-4AB2-9D59-98C8B391BAFC}"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7"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38"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39"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40"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41"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42"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B0196095-E25B-438E-A380-178B8A73F153}"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49"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1"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3"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54"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8"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59"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0"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8"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86123D4-321E-4DC1-A742-4CAD3F2FE51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4"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6"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7"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8"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0"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71"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3"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74"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75"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76"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8"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79"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80"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81"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82"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83"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0"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AF78C96-9DB7-4BB0-8788-1687A094304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13"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3290858-A9CD-45A2-B0ED-2D3935919089}"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C71F14B-5E98-4DD7-B55C-4F0BF1CD13C9}"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681D1E7-3B0C-458B-A30C-56178E52DA44}"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7"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18"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19"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034B0631-CBD4-438D-BC2C-2D62CD144ECC}"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1"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22"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23"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8B125520-32C6-421D-AC86-75097F0AAF20}"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5"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26"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27"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C2CC5F5-7EF0-489D-AC1C-F6D5692F14C1}"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4aa2d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0"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1"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2" name="PlaceHolder 1"/>
          <p:cNvSpPr>
            <a:spLocks noGrp="1"/>
          </p:cNvSpPr>
          <p:nvPr>
            <p:ph type="title"/>
          </p:nvPr>
        </p:nvSpPr>
        <p:spPr>
          <a:xfrm>
            <a:off x="533520" y="1028880"/>
            <a:ext cx="7851240" cy="1371240"/>
          </a:xfrm>
          <a:prstGeom prst="rect">
            <a:avLst/>
          </a:prstGeom>
          <a:noFill/>
          <a:ln w="0">
            <a:noFill/>
          </a:ln>
        </p:spPr>
        <p:txBody>
          <a:bodyPr lIns="90000" rIns="18360" tIns="0" bIns="0" anchor="b">
            <a:normAutofit fontScale="82000"/>
          </a:bodyPr>
          <a:p>
            <a:pPr indent="0" algn="r">
              <a:lnSpc>
                <a:spcPct val="100000"/>
              </a:lnSpc>
              <a:buNone/>
            </a:pPr>
            <a:r>
              <a:rPr b="1" lang="el-GR" sz="5600" spc="-1" strike="noStrike">
                <a:solidFill>
                  <a:srgbClr val="50e0ea"/>
                </a:solidFill>
                <a:latin typeface="Calibri"/>
              </a:rPr>
              <a:t>Kλικ για επεξεργασία του τίτλου</a:t>
            </a:r>
            <a:endParaRPr b="0" lang="el-GR" sz="5600" spc="-1" strike="noStrike">
              <a:solidFill>
                <a:srgbClr val="ffffff"/>
              </a:solidFill>
              <a:latin typeface="Constantia"/>
            </a:endParaRPr>
          </a:p>
        </p:txBody>
      </p:sp>
      <p:sp>
        <p:nvSpPr>
          <p:cNvPr id="3" name="PlaceHolder 2"/>
          <p:cNvSpPr>
            <a:spLocks noGrp="1"/>
          </p:cNvSpPr>
          <p:nvPr>
            <p:ph type="dt" idx="1"/>
          </p:nvPr>
        </p:nvSpPr>
        <p:spPr>
          <a:xfrm>
            <a:off x="457200" y="4767120"/>
            <a:ext cx="2133360" cy="273600"/>
          </a:xfrm>
          <a:prstGeom prst="rect">
            <a:avLst/>
          </a:prstGeom>
          <a:noFill/>
          <a:ln w="0">
            <a:noFill/>
          </a:ln>
        </p:spPr>
        <p:txBody>
          <a:bodyPr lIns="0" rIns="0" tIns="0" bIns="0" anchor="b">
            <a:noAutofit/>
          </a:bodyPr>
          <a:lstStyle>
            <a:lvl1pPr indent="0">
              <a:lnSpc>
                <a:spcPct val="100000"/>
              </a:lnSpc>
              <a:buNone/>
              <a:defRPr b="0" lang="el-GR" sz="1200" spc="-1" strike="noStrike">
                <a:solidFill>
                  <a:srgbClr val="d1eaed"/>
                </a:solidFill>
                <a:latin typeface="Constantia"/>
              </a:defRPr>
            </a:lvl1pPr>
          </a:lstStyle>
          <a:p>
            <a:pPr indent="0">
              <a:lnSpc>
                <a:spcPct val="100000"/>
              </a:lnSpc>
              <a:buNone/>
            </a:pPr>
            <a:r>
              <a:rPr b="0" lang="el-GR" sz="1200" spc="-1" strike="noStrike">
                <a:solidFill>
                  <a:srgbClr val="d1eaed"/>
                </a:solidFill>
                <a:latin typeface="Constantia"/>
              </a:rPr>
              <a:t>&lt;date/time&gt;</a:t>
            </a:r>
            <a:endParaRPr b="0" lang="en-US" sz="1200" spc="-1" strike="noStrike">
              <a:solidFill>
                <a:srgbClr val="000000"/>
              </a:solidFill>
              <a:latin typeface="Times New Roman"/>
            </a:endParaRPr>
          </a:p>
        </p:txBody>
      </p:sp>
      <p:sp>
        <p:nvSpPr>
          <p:cNvPr id="4" name="PlaceHolder 3"/>
          <p:cNvSpPr>
            <a:spLocks noGrp="1"/>
          </p:cNvSpPr>
          <p:nvPr>
            <p:ph type="ftr" idx="2"/>
          </p:nvPr>
        </p:nvSpPr>
        <p:spPr>
          <a:xfrm>
            <a:off x="2666880" y="4767120"/>
            <a:ext cx="3352320" cy="273600"/>
          </a:xfrm>
          <a:prstGeom prst="rect">
            <a:avLst/>
          </a:prstGeom>
          <a:noFill/>
          <a:ln w="0">
            <a:noFill/>
          </a:ln>
        </p:spPr>
        <p:txBody>
          <a:bodyPr lIns="0" rIns="0" tIns="0" bIns="0" anchor="b">
            <a:noAutofit/>
          </a:bodyPr>
          <a:lstStyle>
            <a:lvl1pPr indent="0" algn="ctr">
              <a:buNone/>
              <a:defRPr b="0" lang="en-US" sz="1400" spc="-1" strike="noStrike">
                <a:solidFill>
                  <a:srgbClr val="000000"/>
                </a:solidFill>
                <a:latin typeface="Times New Roman"/>
              </a:defRPr>
            </a:lvl1pPr>
          </a:lstStyle>
          <a:p>
            <a:pPr indent="0" algn="ctr">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 name="PlaceHolder 4"/>
          <p:cNvSpPr>
            <a:spLocks noGrp="1"/>
          </p:cNvSpPr>
          <p:nvPr>
            <p:ph type="sldNum" idx="3"/>
          </p:nvPr>
        </p:nvSpPr>
        <p:spPr>
          <a:xfrm>
            <a:off x="7924680" y="4767120"/>
            <a:ext cx="761760" cy="273600"/>
          </a:xfrm>
          <a:prstGeom prst="rect">
            <a:avLst/>
          </a:prstGeom>
          <a:noFill/>
          <a:ln w="0">
            <a:noFill/>
          </a:ln>
        </p:spPr>
        <p:txBody>
          <a:bodyPr lIns="0" rIns="0" tIns="0" bIns="0" anchor="b">
            <a:noAutofit/>
          </a:bodyPr>
          <a:lstStyle>
            <a:lvl1pPr indent="0" algn="r">
              <a:lnSpc>
                <a:spcPct val="100000"/>
              </a:lnSpc>
              <a:buNone/>
              <a:defRPr b="0" lang="el-GR" sz="1200" spc="-1" strike="noStrike">
                <a:solidFill>
                  <a:srgbClr val="d1eaed"/>
                </a:solidFill>
                <a:latin typeface="Constantia"/>
              </a:defRPr>
            </a:lvl1pPr>
          </a:lstStyle>
          <a:p>
            <a:pPr indent="0" algn="r">
              <a:lnSpc>
                <a:spcPct val="100000"/>
              </a:lnSpc>
              <a:buNone/>
            </a:pPr>
            <a:fld id="{43C0B73E-2EE5-4A32-861C-FDB9403DE315}" type="slidenum">
              <a:rPr b="0" lang="el-GR" sz="1200" spc="-1" strike="noStrike">
                <a:solidFill>
                  <a:srgbClr val="d1eaed"/>
                </a:solidFill>
                <a:latin typeface="Constantia"/>
              </a:rPr>
              <a:t>&lt;number&gt;</a:t>
            </a:fld>
            <a:endParaRPr b="0" lang="en-US" sz="1200" spc="-1" strike="noStrike">
              <a:solidFill>
                <a:srgbClr val="000000"/>
              </a:solidFill>
              <a:latin typeface="Times New Roman"/>
            </a:endParaRPr>
          </a:p>
        </p:txBody>
      </p:sp>
      <p:sp>
        <p:nvSpPr>
          <p:cNvPr id="6" name="PlaceHolder 5"/>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2600" spc="-1" strike="noStrike">
                <a:solidFill>
                  <a:srgbClr val="ffffff"/>
                </a:solidFill>
                <a:latin typeface="Arial"/>
              </a:rPr>
              <a:t>Click to edit the outline text format</a:t>
            </a:r>
            <a:endParaRPr b="0" lang="el-GR" sz="2600" spc="-1" strike="noStrike">
              <a:solidFill>
                <a:srgbClr val="ffffff"/>
              </a:solidFill>
              <a:latin typeface="Arial"/>
            </a:endParaRPr>
          </a:p>
          <a:p>
            <a:pPr lvl="1" marL="864000" indent="-324000">
              <a:spcBef>
                <a:spcPts val="1134"/>
              </a:spcBef>
              <a:buClr>
                <a:srgbClr val="000000"/>
              </a:buClr>
              <a:buSzPct val="75000"/>
              <a:buFont typeface="Symbol" charset="2"/>
              <a:buChar char=""/>
            </a:pPr>
            <a:r>
              <a:rPr b="0" lang="el-GR" sz="2100" spc="-1" strike="noStrike">
                <a:solidFill>
                  <a:srgbClr val="ffffff"/>
                </a:solidFill>
                <a:latin typeface="Arial"/>
              </a:rPr>
              <a:t>Second Outline Level</a:t>
            </a:r>
            <a:endParaRPr b="0" lang="el-GR" sz="2100" spc="-1" strike="noStrike">
              <a:solidFill>
                <a:srgbClr val="ffffff"/>
              </a:solidFill>
              <a:latin typeface="Arial"/>
            </a:endParaRPr>
          </a:p>
          <a:p>
            <a:pPr lvl="2" marL="1296000" indent="-288000">
              <a:spcBef>
                <a:spcPts val="850"/>
              </a:spcBef>
              <a:buClr>
                <a:srgbClr val="000000"/>
              </a:buClr>
              <a:buSzPct val="45000"/>
              <a:buFont typeface="Wingdings" charset="2"/>
              <a:buChar char=""/>
            </a:pPr>
            <a:r>
              <a:rPr b="0" lang="el-GR" sz="2000" spc="-1" strike="noStrike">
                <a:solidFill>
                  <a:srgbClr val="ffffff"/>
                </a:solidFill>
                <a:latin typeface="Arial"/>
              </a:rPr>
              <a:t>Third Outline Level</a:t>
            </a:r>
            <a:endParaRPr b="0" lang="el-GR" sz="2000" spc="-1" strike="noStrike">
              <a:solidFill>
                <a:srgbClr val="ffffff"/>
              </a:solidFill>
              <a:latin typeface="Arial"/>
            </a:endParaRPr>
          </a:p>
          <a:p>
            <a:pPr lvl="3" marL="1728000" indent="-216000">
              <a:spcBef>
                <a:spcPts val="567"/>
              </a:spcBef>
              <a:buClr>
                <a:srgbClr val="000000"/>
              </a:buClr>
              <a:buSzPct val="75000"/>
              <a:buFont typeface="Symbol" charset="2"/>
              <a:buChar char=""/>
            </a:pPr>
            <a:r>
              <a:rPr b="0" lang="el-GR" sz="2000" spc="-1" strike="noStrike">
                <a:solidFill>
                  <a:srgbClr val="ffffff"/>
                </a:solidFill>
                <a:latin typeface="Arial"/>
              </a:rPr>
              <a:t>Fourth Outline Level</a:t>
            </a:r>
            <a:endParaRPr b="0" lang="el-GR" sz="2000" spc="-1" strike="noStrike">
              <a:solidFill>
                <a:srgbClr val="ffffff"/>
              </a:solidFill>
              <a:latin typeface="Arial"/>
            </a:endParaRPr>
          </a:p>
          <a:p>
            <a:pPr lvl="4" marL="2160000" indent="-216000">
              <a:spcBef>
                <a:spcPts val="283"/>
              </a:spcBef>
              <a:buClr>
                <a:srgbClr val="000000"/>
              </a:buClr>
              <a:buSzPct val="45000"/>
              <a:buFont typeface="Wingdings" charset="2"/>
              <a:buChar char=""/>
            </a:pPr>
            <a:r>
              <a:rPr b="0" lang="el-GR" sz="2000" spc="-1" strike="noStrike">
                <a:solidFill>
                  <a:srgbClr val="ffffff"/>
                </a:solidFill>
                <a:latin typeface="Arial"/>
              </a:rPr>
              <a:t>Fifth Outline Level</a:t>
            </a:r>
            <a:endParaRPr b="0" lang="el-GR" sz="2000" spc="-1" strike="noStrike">
              <a:solidFill>
                <a:srgbClr val="ffffff"/>
              </a:solidFill>
              <a:latin typeface="Arial"/>
            </a:endParaRPr>
          </a:p>
          <a:p>
            <a:pPr lvl="5" marL="2592000" indent="-216000">
              <a:spcBef>
                <a:spcPts val="283"/>
              </a:spcBef>
              <a:buClr>
                <a:srgbClr val="000000"/>
              </a:buClr>
              <a:buSzPct val="45000"/>
              <a:buFont typeface="Wingdings" charset="2"/>
              <a:buChar char=""/>
            </a:pPr>
            <a:r>
              <a:rPr b="0" lang="el-GR" sz="2000" spc="-1" strike="noStrike">
                <a:solidFill>
                  <a:srgbClr val="ffffff"/>
                </a:solidFill>
                <a:latin typeface="Arial"/>
              </a:rPr>
              <a:t>Sixth Outline Level</a:t>
            </a:r>
            <a:endParaRPr b="0" lang="el-GR" sz="2000" spc="-1" strike="noStrike">
              <a:solidFill>
                <a:srgbClr val="ffffff"/>
              </a:solidFill>
              <a:latin typeface="Arial"/>
            </a:endParaRPr>
          </a:p>
          <a:p>
            <a:pPr lvl="6" marL="3024000" indent="-216000">
              <a:spcBef>
                <a:spcPts val="283"/>
              </a:spcBef>
              <a:buClr>
                <a:srgbClr val="000000"/>
              </a:buClr>
              <a:buSzPct val="45000"/>
              <a:buFont typeface="Wingdings" charset="2"/>
              <a:buChar char=""/>
            </a:pPr>
            <a:r>
              <a:rPr b="0" lang="el-GR" sz="2000" spc="-1" strike="noStrike">
                <a:solidFill>
                  <a:srgbClr val="ffffff"/>
                </a:solidFill>
                <a:latin typeface="Arial"/>
              </a:rPr>
              <a:t>Seventh Outline Level</a:t>
            </a:r>
            <a:endParaRPr b="0" lang="el-GR"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tx="0" ty="0" sx="64772" sy="64772" algn="tl"/>
        </a:blipFill>
      </p:bgPr>
    </p:bg>
    <p:spTree>
      <p:nvGrpSpPr>
        <p:cNvPr id="1" name=""/>
        <p:cNvGrpSpPr/>
        <p:nvPr/>
      </p:nvGrpSpPr>
      <p:grpSpPr>
        <a:xfrm>
          <a:off x="0" y="0"/>
          <a:ext cx="0" cy="0"/>
          <a:chOff x="0" y="0"/>
          <a:chExt cx="0" cy="0"/>
        </a:xfrm>
      </p:grpSpPr>
      <p:sp>
        <p:nvSpPr>
          <p:cNvPr id="43"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4"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5" name="PlaceHolder 1"/>
          <p:cNvSpPr>
            <a:spLocks noGrp="1"/>
          </p:cNvSpPr>
          <p:nvPr>
            <p:ph type="title"/>
          </p:nvPr>
        </p:nvSpPr>
        <p:spPr>
          <a:xfrm>
            <a:off x="457200" y="-20520"/>
            <a:ext cx="8229240" cy="359640"/>
          </a:xfrm>
          <a:prstGeom prst="rect">
            <a:avLst/>
          </a:prstGeom>
          <a:noFill/>
          <a:ln w="0">
            <a:noFill/>
          </a:ln>
        </p:spPr>
        <p:txBody>
          <a:bodyPr lIns="90000" rIns="90000" tIns="45000" bIns="45000" anchor="t">
            <a:noAutofit/>
          </a:bodyPr>
          <a:p>
            <a:pPr indent="0" algn="ctr">
              <a:lnSpc>
                <a:spcPct val="100000"/>
              </a:lnSpc>
              <a:buNone/>
            </a:pPr>
            <a:r>
              <a:rPr b="0" lang="el-GR" sz="2300" spc="-1" strike="noStrike">
                <a:solidFill>
                  <a:srgbClr val="04617b"/>
                </a:solidFill>
                <a:latin typeface="Calibri"/>
              </a:rPr>
              <a:t>Ιστορική αναδρομή - Εισαγωγή</a:t>
            </a:r>
            <a:endParaRPr b="0" lang="el-GR" sz="2300" spc="-1" strike="noStrike">
              <a:solidFill>
                <a:srgbClr val="000000"/>
              </a:solidFill>
              <a:latin typeface="Constantia"/>
            </a:endParaRPr>
          </a:p>
        </p:txBody>
      </p:sp>
      <p:sp>
        <p:nvSpPr>
          <p:cNvPr id="46" name="PlaceHolder 2"/>
          <p:cNvSpPr>
            <a:spLocks noGrp="1"/>
          </p:cNvSpPr>
          <p:nvPr>
            <p:ph type="body"/>
          </p:nvPr>
        </p:nvSpPr>
        <p:spPr>
          <a:xfrm>
            <a:off x="457200" y="555480"/>
            <a:ext cx="8229240" cy="41875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l-GR" sz="2600" spc="-1" strike="noStrike">
                <a:solidFill>
                  <a:srgbClr val="000000"/>
                </a:solidFill>
                <a:latin typeface="Arial"/>
              </a:rPr>
              <a:t>Kλικ για επεξεργασία των στυλ του υποδείγματος</a:t>
            </a:r>
            <a:endParaRPr b="0" lang="el-GR" sz="2600" spc="-1" strike="noStrike">
              <a:solidFill>
                <a:srgbClr val="000000"/>
              </a:solidFill>
              <a:latin typeface="Arial"/>
            </a:endParaRPr>
          </a:p>
          <a:p>
            <a:pPr lvl="1" marL="640080" indent="-246960">
              <a:lnSpc>
                <a:spcPct val="100000"/>
              </a:lnSpc>
              <a:spcBef>
                <a:spcPts val="479"/>
              </a:spcBef>
              <a:buClr>
                <a:srgbClr val="0f6fc6"/>
              </a:buClr>
              <a:buSzPct val="85000"/>
              <a:buFont typeface="Wingdings 2" charset="2"/>
              <a:buChar char=""/>
            </a:pPr>
            <a:r>
              <a:rPr b="0" lang="el-GR" sz="2400" spc="-1" strike="noStrike">
                <a:solidFill>
                  <a:srgbClr val="000000"/>
                </a:solidFill>
                <a:latin typeface="Arial"/>
              </a:rPr>
              <a:t>Δεύτερου επιπέδου</a:t>
            </a:r>
            <a:endParaRPr b="0" lang="el-GR" sz="2400" spc="-1" strike="noStrike">
              <a:solidFill>
                <a:srgbClr val="000000"/>
              </a:solidFill>
              <a:latin typeface="Arial"/>
            </a:endParaRPr>
          </a:p>
          <a:p>
            <a:pPr lvl="2" marL="914400" indent="-246960">
              <a:lnSpc>
                <a:spcPct val="100000"/>
              </a:lnSpc>
              <a:spcBef>
                <a:spcPts val="420"/>
              </a:spcBef>
              <a:buClr>
                <a:srgbClr val="009dd9"/>
              </a:buClr>
              <a:buSzPct val="70000"/>
              <a:buFont typeface="Wingdings 2" charset="2"/>
              <a:buChar char=""/>
            </a:pPr>
            <a:r>
              <a:rPr b="0" lang="el-GR" sz="2100" spc="-1" strike="noStrike">
                <a:solidFill>
                  <a:srgbClr val="000000"/>
                </a:solidFill>
                <a:latin typeface="Arial"/>
              </a:rPr>
              <a:t>Τρίτου επιπέδου</a:t>
            </a:r>
            <a:endParaRPr b="0" lang="el-GR" sz="2100" spc="-1" strike="noStrike">
              <a:solidFill>
                <a:srgbClr val="000000"/>
              </a:solidFill>
              <a:latin typeface="Arial"/>
            </a:endParaRPr>
          </a:p>
          <a:p>
            <a:pPr lvl="3" marL="1188720" indent="-210240">
              <a:lnSpc>
                <a:spcPct val="100000"/>
              </a:lnSpc>
              <a:spcBef>
                <a:spcPts val="400"/>
              </a:spcBef>
              <a:buClr>
                <a:srgbClr val="0bd0d9"/>
              </a:buClr>
              <a:buSzPct val="65000"/>
              <a:buFont typeface="Wingdings 2" charset="2"/>
              <a:buChar char=""/>
            </a:pPr>
            <a:r>
              <a:rPr b="0" lang="el-GR" sz="2000" spc="-1" strike="noStrike">
                <a:solidFill>
                  <a:srgbClr val="000000"/>
                </a:solidFill>
                <a:latin typeface="Arial"/>
              </a:rPr>
              <a:t>Τέταρτου επιπέδου</a:t>
            </a:r>
            <a:endParaRPr b="0" lang="el-GR" sz="2000" spc="-1" strike="noStrike">
              <a:solidFill>
                <a:srgbClr val="000000"/>
              </a:solidFill>
              <a:latin typeface="Arial"/>
            </a:endParaRPr>
          </a:p>
          <a:p>
            <a:pPr lvl="4" marL="1463040" indent="-210240">
              <a:lnSpc>
                <a:spcPct val="100000"/>
              </a:lnSpc>
              <a:spcBef>
                <a:spcPts val="400"/>
              </a:spcBef>
              <a:buClr>
                <a:srgbClr val="10cf9b"/>
              </a:buClr>
              <a:buSzPct val="65000"/>
              <a:buFont typeface="Wingdings 2" charset="2"/>
              <a:buChar char=""/>
            </a:pPr>
            <a:r>
              <a:rPr b="0" lang="el-GR" sz="2000" spc="-1" strike="noStrike">
                <a:solidFill>
                  <a:srgbClr val="000000"/>
                </a:solidFill>
                <a:latin typeface="Arial"/>
              </a:rPr>
              <a:t>Πέμπτου επιπέδου</a:t>
            </a:r>
            <a:endParaRPr b="0" lang="el-GR" sz="2000" spc="-1" strike="noStrike">
              <a:solidFill>
                <a:srgbClr val="000000"/>
              </a:solidFill>
              <a:latin typeface="Arial"/>
            </a:endParaRPr>
          </a:p>
        </p:txBody>
      </p:sp>
      <p:sp>
        <p:nvSpPr>
          <p:cNvPr id="47" name="6 - TextBox"/>
          <p:cNvSpPr/>
          <p:nvPr/>
        </p:nvSpPr>
        <p:spPr>
          <a:xfrm>
            <a:off x="467640" y="4875840"/>
            <a:ext cx="820872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200" spc="-1" strike="noStrike">
                <a:solidFill>
                  <a:srgbClr val="000000"/>
                </a:solidFill>
                <a:latin typeface="Constantia"/>
              </a:rPr>
              <a:t>Σαλής Αναστάσιος – Μηχανολόγος 1</a:t>
            </a:r>
            <a:r>
              <a:rPr b="0" i="1" lang="el-GR" sz="1200" spc="-1" strike="noStrike" baseline="30000">
                <a:solidFill>
                  <a:srgbClr val="000000"/>
                </a:solidFill>
                <a:latin typeface="Constantia"/>
              </a:rPr>
              <a:t>ου</a:t>
            </a:r>
            <a:r>
              <a:rPr b="0" i="1" lang="el-GR" sz="1200" spc="-1" strike="noStrike">
                <a:solidFill>
                  <a:srgbClr val="000000"/>
                </a:solidFill>
                <a:latin typeface="Constantia"/>
              </a:rPr>
              <a:t> ΕΠΑ.Λ.  Δράμας</a:t>
            </a:r>
            <a:endParaRPr b="0" lang="en-US" sz="12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33520" y="339480"/>
            <a:ext cx="7851240" cy="935640"/>
          </a:xfrm>
          <a:prstGeom prst="rect">
            <a:avLst/>
          </a:prstGeom>
          <a:noFill/>
          <a:ln w="0">
            <a:noFill/>
          </a:ln>
        </p:spPr>
        <p:txBody>
          <a:bodyPr lIns="90000" rIns="18360" tIns="0" bIns="0" anchor="b">
            <a:normAutofit/>
          </a:bodyPr>
          <a:p>
            <a:pPr indent="0" algn="ctr">
              <a:lnSpc>
                <a:spcPct val="100000"/>
              </a:lnSpc>
              <a:buNone/>
            </a:pPr>
            <a:r>
              <a:rPr b="1" lang="el-GR" sz="5600" spc="-1" strike="noStrike">
                <a:solidFill>
                  <a:srgbClr val="50e0ea"/>
                </a:solidFill>
                <a:latin typeface="Calibri"/>
              </a:rPr>
              <a:t>Μ.Ε.Κ.  Ι</a:t>
            </a:r>
            <a:endParaRPr b="0" lang="el-GR" sz="5600" spc="-1" strike="noStrike">
              <a:solidFill>
                <a:srgbClr val="ffffff"/>
              </a:solidFill>
              <a:latin typeface="Constantia"/>
            </a:endParaRPr>
          </a:p>
        </p:txBody>
      </p:sp>
      <p:sp>
        <p:nvSpPr>
          <p:cNvPr id="85" name="PlaceHolder 2"/>
          <p:cNvSpPr>
            <a:spLocks noGrp="1"/>
          </p:cNvSpPr>
          <p:nvPr>
            <p:ph type="subTitle"/>
          </p:nvPr>
        </p:nvSpPr>
        <p:spPr>
          <a:xfrm>
            <a:off x="533520" y="1131480"/>
            <a:ext cx="7854480" cy="2376000"/>
          </a:xfrm>
          <a:prstGeom prst="rect">
            <a:avLst/>
          </a:prstGeom>
          <a:noFill/>
          <a:ln w="0">
            <a:noFill/>
          </a:ln>
        </p:spPr>
        <p:txBody>
          <a:bodyPr lIns="0" rIns="18360" tIns="45000" bIns="45000" anchor="t">
            <a:normAutofit/>
          </a:bodyPr>
          <a:p>
            <a:pPr indent="0" algn="r">
              <a:lnSpc>
                <a:spcPct val="150000"/>
              </a:lnSpc>
              <a:buNone/>
              <a:tabLst>
                <a:tab algn="l" pos="0"/>
              </a:tabLst>
            </a:pPr>
            <a:r>
              <a:rPr b="0" lang="el-GR" sz="4000" spc="-1" strike="noStrike">
                <a:solidFill>
                  <a:srgbClr val="ffffff"/>
                </a:solidFill>
                <a:latin typeface="Arial"/>
              </a:rPr>
              <a:t>Κεφάλαιο  </a:t>
            </a:r>
            <a:r>
              <a:rPr b="0" lang="en-US" sz="4000" spc="-1" strike="noStrike">
                <a:solidFill>
                  <a:srgbClr val="ffffff"/>
                </a:solidFill>
                <a:latin typeface="Arial"/>
              </a:rPr>
              <a:t>2</a:t>
            </a:r>
            <a:endParaRPr b="0" lang="en-US" sz="4000" spc="-1" strike="noStrike">
              <a:solidFill>
                <a:srgbClr val="000000"/>
              </a:solidFill>
              <a:latin typeface="Arial"/>
            </a:endParaRPr>
          </a:p>
          <a:p>
            <a:pPr indent="0" algn="ctr">
              <a:lnSpc>
                <a:spcPct val="100000"/>
              </a:lnSpc>
              <a:spcAft>
                <a:spcPts val="1800"/>
              </a:spcAft>
              <a:buNone/>
              <a:tabLst>
                <a:tab algn="l" pos="0"/>
              </a:tabLst>
            </a:pPr>
            <a:r>
              <a:rPr b="1" lang="el-GR" sz="3200" spc="-1" strike="noStrike">
                <a:solidFill>
                  <a:schemeClr val="accent5">
                    <a:lumMod val="20000"/>
                    <a:lumOff val="80000"/>
                  </a:schemeClr>
                </a:solidFill>
                <a:latin typeface="Arial"/>
              </a:rPr>
              <a:t>Δεύτερος Θερμοδυναμικός Νόμος</a:t>
            </a:r>
            <a:endParaRPr b="0" lang="en-US" sz="3200" spc="-1" strike="noStrike">
              <a:solidFill>
                <a:srgbClr val="000000"/>
              </a:solidFill>
              <a:latin typeface="Arial"/>
            </a:endParaRPr>
          </a:p>
          <a:p>
            <a:pPr indent="0" algn="ctr">
              <a:lnSpc>
                <a:spcPct val="100000"/>
              </a:lnSpc>
              <a:buNone/>
              <a:tabLst>
                <a:tab algn="l" pos="0"/>
              </a:tabLst>
            </a:pPr>
            <a:r>
              <a:rPr b="1" lang="el-GR" sz="3200" spc="-1" strike="noStrike">
                <a:solidFill>
                  <a:srgbClr val="ffffff"/>
                </a:solidFill>
                <a:latin typeface="Arial"/>
              </a:rPr>
              <a:t>Φυσικές έννοιες &amp; Κινητήριες Μηχανές</a:t>
            </a:r>
            <a:endParaRPr b="0" lang="en-US" sz="3200" spc="-1" strike="noStrike">
              <a:solidFill>
                <a:srgbClr val="000000"/>
              </a:solidFill>
              <a:latin typeface="Arial"/>
            </a:endParaRPr>
          </a:p>
        </p:txBody>
      </p:sp>
      <p:sp>
        <p:nvSpPr>
          <p:cNvPr id="86" name="3 - TextBox"/>
          <p:cNvSpPr/>
          <p:nvPr/>
        </p:nvSpPr>
        <p:spPr>
          <a:xfrm>
            <a:off x="611640" y="3579840"/>
            <a:ext cx="7920360" cy="1247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400" spc="-1" strike="noStrike">
                <a:solidFill>
                  <a:srgbClr val="ffffff"/>
                </a:solidFill>
                <a:latin typeface="Constantia"/>
              </a:rPr>
              <a:t>ΣΑΛΗΣ  ΑΝΑΣΤΑΣΙΟΣ</a:t>
            </a:r>
            <a:endParaRPr b="0" lang="en-US" sz="2400" spc="-1" strike="noStrike">
              <a:solidFill>
                <a:srgbClr val="000000"/>
              </a:solidFill>
              <a:latin typeface="Arial"/>
            </a:endParaRPr>
          </a:p>
          <a:p>
            <a:pPr algn="ctr">
              <a:lnSpc>
                <a:spcPct val="100000"/>
              </a:lnSpc>
            </a:pPr>
            <a:r>
              <a:rPr b="1" lang="en-US" sz="1800" spc="-1" strike="noStrike">
                <a:solidFill>
                  <a:srgbClr val="f2f2f2"/>
                </a:solidFill>
                <a:latin typeface="Constantia"/>
              </a:rPr>
              <a:t>MSc in Management and Information Systems</a:t>
            </a:r>
            <a:endParaRPr b="0" lang="en-US" sz="1800" spc="-1" strike="noStrike">
              <a:solidFill>
                <a:srgbClr val="000000"/>
              </a:solidFill>
              <a:latin typeface="Arial"/>
            </a:endParaRPr>
          </a:p>
          <a:p>
            <a:pPr algn="ctr">
              <a:lnSpc>
                <a:spcPct val="100000"/>
              </a:lnSpc>
            </a:pPr>
            <a:r>
              <a:rPr b="0" lang="el-GR" sz="1800" spc="-1" strike="noStrike">
                <a:solidFill>
                  <a:srgbClr val="ffffff"/>
                </a:solidFill>
                <a:latin typeface="Constantia"/>
              </a:rPr>
              <a:t>Μηχανολόγος</a:t>
            </a:r>
            <a:endParaRPr b="0" lang="en-US" sz="1800" spc="-1" strike="noStrike">
              <a:solidFill>
                <a:srgbClr val="000000"/>
              </a:solidFill>
              <a:latin typeface="Arial"/>
            </a:endParaRPr>
          </a:p>
          <a:p>
            <a:pPr algn="ctr">
              <a:lnSpc>
                <a:spcPct val="100000"/>
              </a:lnSpc>
            </a:pPr>
            <a:r>
              <a:rPr b="0" lang="el-GR" sz="1600" spc="-1" strike="noStrike">
                <a:solidFill>
                  <a:srgbClr val="ffffff"/>
                </a:solidFill>
                <a:latin typeface="Constantia"/>
              </a:rPr>
              <a:t>Εκπαιδευτικός  1</a:t>
            </a:r>
            <a:r>
              <a:rPr b="0" lang="el-GR" sz="1600" spc="-1" strike="noStrike" baseline="30000">
                <a:solidFill>
                  <a:srgbClr val="ffffff"/>
                </a:solidFill>
                <a:latin typeface="Constantia"/>
              </a:rPr>
              <a:t>ου</a:t>
            </a:r>
            <a:r>
              <a:rPr b="0" lang="el-GR" sz="1600" spc="-1" strike="noStrike">
                <a:solidFill>
                  <a:srgbClr val="ffffff"/>
                </a:solidFill>
                <a:latin typeface="Constantia"/>
              </a:rPr>
              <a:t>  ΕΠΑ.Λ.  Δράμας</a:t>
            </a:r>
            <a:endParaRPr b="0" lang="en-US" sz="1600" spc="-1" strike="noStrike">
              <a:solidFill>
                <a:srgbClr val="000000"/>
              </a:solidFill>
              <a:latin typeface="Arial"/>
            </a:endParaRPr>
          </a:p>
        </p:txBody>
      </p:sp>
    </p:spTree>
  </p:cSld>
  <p:transition>
    <p:pull dir="rd"/>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Δεύτερος θερμοδυναμικός νόμος</a:t>
            </a:r>
            <a:endParaRPr b="0" lang="en-US" sz="2300" spc="-1" strike="noStrike">
              <a:solidFill>
                <a:srgbClr val="000000"/>
              </a:solidFill>
              <a:latin typeface="Arial"/>
            </a:endParaRPr>
          </a:p>
        </p:txBody>
      </p:sp>
      <p:sp>
        <p:nvSpPr>
          <p:cNvPr id="88" name="3 - TextBox"/>
          <p:cNvSpPr/>
          <p:nvPr/>
        </p:nvSpPr>
        <p:spPr>
          <a:xfrm>
            <a:off x="683640" y="3075840"/>
            <a:ext cx="7920360" cy="1354680"/>
          </a:xfrm>
          <a:prstGeom prst="rect">
            <a:avLst/>
          </a:prstGeom>
          <a:gradFill rotWithShape="0">
            <a:gsLst>
              <a:gs pos="0">
                <a:srgbClr val="191919"/>
              </a:gs>
              <a:gs pos="100000">
                <a:srgbClr val="bcbcbc"/>
              </a:gs>
            </a:gsLst>
            <a:path path="circle">
              <a:fillToRect l="50000" t="100000" r="50000" b="0"/>
            </a:path>
          </a:gradFill>
          <a:ln>
            <a:solidFill>
              <a:srgbClr val="000000"/>
            </a:solidFill>
            <a:round/>
          </a:ln>
          <a:effectLst>
            <a:outerShdw algn="ctr" blurRad="57240" dir="5400000" dist="38160" rotWithShape="0">
              <a:schemeClr val="phClr">
                <a:shade val="9000"/>
                <a:satMod val="105000"/>
                <a:alpha val="48000"/>
              </a:schemeClr>
            </a:outerShdw>
          </a:effectLst>
        </p:spPr>
        <p:style>
          <a:lnRef idx="1">
            <a:schemeClr val="dk1"/>
          </a:lnRef>
          <a:fillRef idx="3">
            <a:schemeClr val="dk1"/>
          </a:fillRef>
          <a:effectRef idx="2">
            <a:schemeClr val="dk1"/>
          </a:effectRef>
          <a:fontRef idx="minor"/>
        </p:style>
        <p:txBody>
          <a:bodyPr lIns="90000" rIns="90000" tIns="45000" bIns="45000" anchor="t">
            <a:spAutoFit/>
          </a:bodyPr>
          <a:p>
            <a:pPr algn="ctr">
              <a:lnSpc>
                <a:spcPct val="100000"/>
              </a:lnSpc>
              <a:spcBef>
                <a:spcPts val="601"/>
              </a:spcBef>
              <a:spcAft>
                <a:spcPts val="601"/>
              </a:spcAft>
            </a:pPr>
            <a:endParaRPr b="0" lang="en-US" sz="800" spc="-1" strike="noStrike">
              <a:solidFill>
                <a:srgbClr val="000000"/>
              </a:solidFill>
              <a:latin typeface="Arial"/>
            </a:endParaRPr>
          </a:p>
          <a:p>
            <a:pPr algn="ctr">
              <a:lnSpc>
                <a:spcPct val="100000"/>
              </a:lnSpc>
            </a:pPr>
            <a:r>
              <a:rPr b="1" lang="el-GR" sz="2000" spc="-1" strike="noStrike">
                <a:solidFill>
                  <a:schemeClr val="lt1"/>
                </a:solidFill>
                <a:latin typeface="Arial"/>
              </a:rPr>
              <a:t>Ο δεύτερος θερμοδυναμικός νόμος </a:t>
            </a:r>
            <a:r>
              <a:rPr b="0" lang="el-GR" sz="2000" spc="-1" strike="noStrike">
                <a:solidFill>
                  <a:schemeClr val="lt1"/>
                </a:solidFill>
                <a:latin typeface="Arial"/>
              </a:rPr>
              <a:t>ή </a:t>
            </a:r>
            <a:r>
              <a:rPr b="1" lang="el-GR" sz="2000" spc="-1" strike="noStrike">
                <a:solidFill>
                  <a:schemeClr val="lt1"/>
                </a:solidFill>
                <a:latin typeface="Arial"/>
              </a:rPr>
              <a:t>αρχή του Carnot </a:t>
            </a:r>
            <a:r>
              <a:rPr b="0" lang="el-GR" sz="2000" spc="-1" strike="noStrike">
                <a:solidFill>
                  <a:schemeClr val="lt1"/>
                </a:solidFill>
                <a:latin typeface="Arial"/>
              </a:rPr>
              <a:t>(Καρνό) καθορίζει, ότι η θερμότητα ρέει από μόνη της από τα θερμότερα προς τα ψυχρότερα σώματα και ποτέ αντιστρόφως.</a:t>
            </a:r>
            <a:r>
              <a:rPr b="0" lang="el-GR" sz="1000" spc="-1" strike="noStrike">
                <a:solidFill>
                  <a:schemeClr val="lt1"/>
                </a:solidFill>
                <a:latin typeface="Arial"/>
              </a:rPr>
              <a:t> </a:t>
            </a:r>
            <a:endParaRPr b="0" lang="en-US" sz="1000" spc="-1" strike="noStrike">
              <a:solidFill>
                <a:srgbClr val="000000"/>
              </a:solidFill>
              <a:latin typeface="Arial"/>
            </a:endParaRPr>
          </a:p>
          <a:p>
            <a:pPr algn="ctr">
              <a:lnSpc>
                <a:spcPct val="100000"/>
              </a:lnSpc>
            </a:pPr>
            <a:endParaRPr b="0" lang="en-US" sz="1000" spc="-1" strike="noStrike">
              <a:solidFill>
                <a:srgbClr val="000000"/>
              </a:solidFill>
              <a:latin typeface="Arial"/>
            </a:endParaRPr>
          </a:p>
        </p:txBody>
      </p:sp>
      <p:sp>
        <p:nvSpPr>
          <p:cNvPr id="89" name="6 - TextBox"/>
          <p:cNvSpPr/>
          <p:nvPr/>
        </p:nvSpPr>
        <p:spPr>
          <a:xfrm>
            <a:off x="395640" y="555480"/>
            <a:ext cx="8424720" cy="13093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000" spc="-1" strike="noStrike">
                <a:solidFill>
                  <a:srgbClr val="000000"/>
                </a:solidFill>
                <a:latin typeface="Arial"/>
              </a:rPr>
              <a:t>Ο S. Carnot (Καρνό) παρατήρησε ότι για να παράγει έργο μια ατμομηχανή, θα πρέπει να υπάρχει ροή θερμότητας από μια θερμή πηγή με υψηλή θερμοκρασία, προς μια άλλη ψυχρή πηγή με χαμηλότερη θερμοκρασία. </a:t>
            </a:r>
            <a:endParaRPr b="0" lang="en-US" sz="2000" spc="-1" strike="noStrike">
              <a:solidFill>
                <a:srgbClr val="000000"/>
              </a:solidFill>
              <a:latin typeface="Arial"/>
            </a:endParaRPr>
          </a:p>
        </p:txBody>
      </p:sp>
      <p:sp>
        <p:nvSpPr>
          <p:cNvPr id="90" name="7 - TextBox"/>
          <p:cNvSpPr/>
          <p:nvPr/>
        </p:nvSpPr>
        <p:spPr>
          <a:xfrm>
            <a:off x="323640" y="1995840"/>
            <a:ext cx="8568720" cy="6994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000" spc="-1" strike="noStrike">
                <a:solidFill>
                  <a:srgbClr val="000000"/>
                </a:solidFill>
                <a:latin typeface="Arial"/>
              </a:rPr>
              <a:t>Επίσης παρατήρησε, ότι όσο η διαφορά της θερμοκρασίας των δύο αυτών πηγών ήταν μεγαλύτερη, τόσο μεγαλύτερο ήταν και το παραγόμενο έργο.</a:t>
            </a:r>
            <a:endParaRPr b="0" lang="en-US" sz="2000" spc="-1" strike="noStrike">
              <a:solidFill>
                <a:srgbClr val="000000"/>
              </a:solidFill>
              <a:latin typeface="Arial"/>
            </a:endParaRPr>
          </a:p>
        </p:txBody>
      </p:sp>
    </p:spTree>
  </p:cSld>
  <p:transition>
    <p:pull dir="rd"/>
  </p:transition>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2" presetSubtype="4">
                                  <p:stCondLst>
                                    <p:cond delay="0"/>
                                  </p:stCondLst>
                                  <p:childTnLst>
                                    <p:set>
                                      <p:cBhvr>
                                        <p:cTn id="6" dur="1" fill="hold">
                                          <p:stCondLst>
                                            <p:cond delay="0"/>
                                          </p:stCondLst>
                                        </p:cTn>
                                        <p:tgtEl>
                                          <p:spTgt spid="89"/>
                                        </p:tgtEl>
                                        <p:attrNameLst>
                                          <p:attrName>style.visibility</p:attrName>
                                        </p:attrNameLst>
                                      </p:cBhvr>
                                      <p:to>
                                        <p:strVal val="visible"/>
                                      </p:to>
                                    </p:set>
                                    <p:anim calcmode="lin" valueType="num">
                                      <p:cBhvr additive="repl">
                                        <p:cTn id="7" dur="500" fill="hold"/>
                                        <p:tgtEl>
                                          <p:spTgt spid="89"/>
                                        </p:tgtEl>
                                        <p:attrNameLst>
                                          <p:attrName>ppt_x</p:attrName>
                                        </p:attrNameLst>
                                      </p:cBhvr>
                                      <p:tavLst>
                                        <p:tav tm="0">
                                          <p:val>
                                            <p:strVal val="#ppt_x"/>
                                          </p:val>
                                        </p:tav>
                                        <p:tav tm="100000">
                                          <p:val>
                                            <p:strVal val="#ppt_x"/>
                                          </p:val>
                                        </p:tav>
                                      </p:tavLst>
                                    </p:anim>
                                    <p:anim calcmode="lin" valueType="num">
                                      <p:cBhvr additive="repl">
                                        <p:cTn id="8" dur="500" fill="hold"/>
                                        <p:tgtEl>
                                          <p:spTgt spid="8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nodeType="clickEffect" fill="hold" presetClass="entr" presetID="2" presetSubtype="4">
                                  <p:stCondLst>
                                    <p:cond delay="0"/>
                                  </p:stCondLst>
                                  <p:childTnLst>
                                    <p:set>
                                      <p:cBhvr>
                                        <p:cTn id="12" dur="1" fill="hold">
                                          <p:stCondLst>
                                            <p:cond delay="0"/>
                                          </p:stCondLst>
                                        </p:cTn>
                                        <p:tgtEl>
                                          <p:spTgt spid="90"/>
                                        </p:tgtEl>
                                        <p:attrNameLst>
                                          <p:attrName>style.visibility</p:attrName>
                                        </p:attrNameLst>
                                      </p:cBhvr>
                                      <p:to>
                                        <p:strVal val="visible"/>
                                      </p:to>
                                    </p:set>
                                    <p:anim calcmode="lin" valueType="num">
                                      <p:cBhvr additive="repl">
                                        <p:cTn id="13" dur="500" fill="hold"/>
                                        <p:tgtEl>
                                          <p:spTgt spid="90"/>
                                        </p:tgtEl>
                                        <p:attrNameLst>
                                          <p:attrName>ppt_x</p:attrName>
                                        </p:attrNameLst>
                                      </p:cBhvr>
                                      <p:tavLst>
                                        <p:tav tm="0">
                                          <p:val>
                                            <p:strVal val="#ppt_x"/>
                                          </p:val>
                                        </p:tav>
                                        <p:tav tm="100000">
                                          <p:val>
                                            <p:strVal val="#ppt_x"/>
                                          </p:val>
                                        </p:tav>
                                      </p:tavLst>
                                    </p:anim>
                                    <p:anim calcmode="lin" valueType="num">
                                      <p:cBhvr additive="repl">
                                        <p:cTn id="14" dur="500" fill="hold"/>
                                        <p:tgtEl>
                                          <p:spTgt spid="9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3" presetSubtype="10">
                                  <p:stCondLst>
                                    <p:cond delay="0"/>
                                  </p:stCondLst>
                                  <p:childTnLst>
                                    <p:set>
                                      <p:cBhvr>
                                        <p:cTn id="18" dur="1" fill="hold">
                                          <p:stCondLst>
                                            <p:cond delay="0"/>
                                          </p:stCondLst>
                                        </p:cTn>
                                        <p:tgtEl>
                                          <p:spTgt spid="88"/>
                                        </p:tgtEl>
                                        <p:attrNameLst>
                                          <p:attrName>style.visibility</p:attrName>
                                        </p:attrNameLst>
                                      </p:cBhvr>
                                      <p:to>
                                        <p:strVal val="visible"/>
                                      </p:to>
                                    </p:set>
                                    <p:animEffect filter="blinds(horizontal)" transition="in">
                                      <p:cBhvr additive="repl">
                                        <p:cTn id="19" dur="500"/>
                                        <p:tgtEl>
                                          <p:spTgt spid="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Δεύτερος θερμοδυναμικός νόμος</a:t>
            </a:r>
            <a:endParaRPr b="0" lang="en-US" sz="2300" spc="-1" strike="noStrike">
              <a:solidFill>
                <a:srgbClr val="000000"/>
              </a:solidFill>
              <a:latin typeface="Arial"/>
            </a:endParaRPr>
          </a:p>
        </p:txBody>
      </p:sp>
      <p:sp>
        <p:nvSpPr>
          <p:cNvPr id="92" name="10 - TextBox"/>
          <p:cNvSpPr/>
          <p:nvPr/>
        </p:nvSpPr>
        <p:spPr>
          <a:xfrm>
            <a:off x="611640" y="672120"/>
            <a:ext cx="7992360" cy="15224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000" spc="-1" strike="noStrike">
                <a:solidFill>
                  <a:srgbClr val="000000"/>
                </a:solidFill>
                <a:latin typeface="Arial"/>
              </a:rPr>
              <a:t>Ο νόμος αυτός εξηγεί τη βασική λειτουργία των θερμικών μηχανών, στις οποίες εκμεταλευόμαστε τη διαφορά της θερμοκρασίας η οποία υπάρχει μεταξύ ενός θερμού και ενός ψυχρού σώματος.</a:t>
            </a:r>
            <a:endParaRPr b="0" lang="en-US" sz="2000" spc="-1" strike="noStrike">
              <a:solidFill>
                <a:srgbClr val="000000"/>
              </a:solidFill>
              <a:latin typeface="Arial"/>
            </a:endParaRPr>
          </a:p>
          <a:p>
            <a:pPr algn="ctr">
              <a:lnSpc>
                <a:spcPct val="100000"/>
              </a:lnSpc>
            </a:pPr>
            <a:endParaRPr b="0" lang="en-US" sz="1400" spc="-1" strike="noStrike">
              <a:solidFill>
                <a:srgbClr val="000000"/>
              </a:solidFill>
              <a:latin typeface="Arial"/>
            </a:endParaRPr>
          </a:p>
          <a:p>
            <a:pPr>
              <a:lnSpc>
                <a:spcPct val="100000"/>
              </a:lnSpc>
            </a:pPr>
            <a:r>
              <a:rPr b="0" lang="el-GR" sz="2000" spc="-1" strike="noStrike">
                <a:solidFill>
                  <a:srgbClr val="000000"/>
                </a:solidFill>
                <a:latin typeface="Arial"/>
              </a:rPr>
              <a:t>Ο νόμος αυτός καθορίζει επιπλέον ότι …</a:t>
            </a:r>
            <a:endParaRPr b="0" lang="en-US" sz="2000" spc="-1" strike="noStrike">
              <a:solidFill>
                <a:srgbClr val="000000"/>
              </a:solidFill>
              <a:latin typeface="Arial"/>
            </a:endParaRPr>
          </a:p>
        </p:txBody>
      </p:sp>
      <p:sp>
        <p:nvSpPr>
          <p:cNvPr id="93" name="6 - TextBox"/>
          <p:cNvSpPr/>
          <p:nvPr/>
        </p:nvSpPr>
        <p:spPr>
          <a:xfrm>
            <a:off x="611640" y="2283840"/>
            <a:ext cx="7920360" cy="1308960"/>
          </a:xfrm>
          <a:prstGeom prst="rect">
            <a:avLst/>
          </a:prstGeom>
          <a:solidFill>
            <a:srgbClr val="ffffff"/>
          </a:solidFill>
          <a:ln>
            <a:solidFill>
              <a:srgbClr val="009dd9"/>
            </a:solidFill>
            <a:round/>
          </a:ln>
        </p:spPr>
        <p:style>
          <a:lnRef idx="2">
            <a:schemeClr val="accent2"/>
          </a:lnRef>
          <a:fillRef idx="1">
            <a:schemeClr val="lt1"/>
          </a:fillRef>
          <a:effectRef idx="0">
            <a:schemeClr val="accent2"/>
          </a:effectRef>
          <a:fontRef idx="minor"/>
        </p:style>
        <p:txBody>
          <a:bodyPr lIns="90000" rIns="90000" tIns="45000" bIns="45000" anchor="t">
            <a:spAutoFit/>
          </a:bodyPr>
          <a:p>
            <a:pPr algn="ctr">
              <a:lnSpc>
                <a:spcPct val="100000"/>
              </a:lnSpc>
            </a:pPr>
            <a:endParaRPr b="0" lang="en-US" sz="1000" spc="-1" strike="noStrike">
              <a:solidFill>
                <a:srgbClr val="000000"/>
              </a:solidFill>
              <a:latin typeface="Arial"/>
            </a:endParaRPr>
          </a:p>
          <a:p>
            <a:pPr algn="ctr">
              <a:lnSpc>
                <a:spcPct val="100000"/>
              </a:lnSpc>
            </a:pPr>
            <a:r>
              <a:rPr b="0" lang="el-GR" sz="2000" spc="-1" strike="noStrike">
                <a:solidFill>
                  <a:schemeClr val="dk1"/>
                </a:solidFill>
                <a:latin typeface="Arial"/>
              </a:rPr>
              <a:t>Ο νόμος αυτός καθορίζει επιπλέον ότι η απόδοση μιας θερμικής μηχανής είναι, πάντοτε, ένας αριθμός μικρότερος της μονάδας, ακόμα και όταν η μηχανή είναι τέλεια.</a:t>
            </a:r>
            <a:endParaRPr b="0" lang="en-US" sz="2000" spc="-1" strike="noStrike">
              <a:solidFill>
                <a:srgbClr val="000000"/>
              </a:solidFill>
              <a:latin typeface="Arial"/>
            </a:endParaRPr>
          </a:p>
          <a:p>
            <a:pPr algn="ctr">
              <a:lnSpc>
                <a:spcPct val="100000"/>
              </a:lnSpc>
            </a:pPr>
            <a:endParaRPr b="0" lang="en-US" sz="1000" spc="-1" strike="noStrike">
              <a:solidFill>
                <a:srgbClr val="000000"/>
              </a:solidFill>
              <a:latin typeface="Arial"/>
            </a:endParaRPr>
          </a:p>
        </p:txBody>
      </p:sp>
      <p:sp>
        <p:nvSpPr>
          <p:cNvPr id="94" name="7 - TextBox"/>
          <p:cNvSpPr/>
          <p:nvPr/>
        </p:nvSpPr>
        <p:spPr>
          <a:xfrm>
            <a:off x="395640" y="3939840"/>
            <a:ext cx="8280720" cy="699480"/>
          </a:xfrm>
          <a:prstGeom prst="rect">
            <a:avLst/>
          </a:prstGeom>
          <a:gradFill rotWithShape="0">
            <a:gsLst>
              <a:gs pos="0">
                <a:srgbClr val="008890"/>
              </a:gs>
              <a:gs pos="100000">
                <a:srgbClr val="b0f3f8"/>
              </a:gs>
            </a:gsLst>
            <a:path path="circle">
              <a:fillToRect l="50000" t="100000" r="50000" b="0"/>
            </a:path>
          </a:gradFill>
          <a:ln w="0">
            <a:noFill/>
          </a:ln>
          <a:effectLst>
            <a:outerShdw algn="ctr" blurRad="57240" dir="5400000" dist="38160" rotWithShape="0">
              <a:schemeClr val="phClr">
                <a:shade val="9000"/>
                <a:satMod val="105000"/>
                <a:alpha val="48000"/>
              </a:schemeClr>
            </a:outerShdw>
          </a:effectLst>
        </p:spPr>
        <p:style>
          <a:lnRef idx="0">
            <a:schemeClr val="accent3"/>
          </a:lnRef>
          <a:fillRef idx="3">
            <a:schemeClr val="accent3"/>
          </a:fillRef>
          <a:effectRef idx="3">
            <a:schemeClr val="accent3"/>
          </a:effectRef>
          <a:fontRef idx="minor"/>
        </p:style>
        <p:txBody>
          <a:bodyPr lIns="90000" rIns="90000" tIns="45000" bIns="45000" anchor="t">
            <a:spAutoFit/>
          </a:bodyPr>
          <a:p>
            <a:pPr algn="ctr">
              <a:lnSpc>
                <a:spcPct val="100000"/>
              </a:lnSpc>
            </a:pPr>
            <a:r>
              <a:rPr b="0" lang="el-GR" sz="2000" spc="-1" strike="noStrike">
                <a:solidFill>
                  <a:srgbClr val="000000"/>
                </a:solidFill>
                <a:latin typeface="Arial"/>
              </a:rPr>
              <a:t>Αυτό σημαίνει, ότι μόνο ένα μέρος της θερμότητας που παραλαμβάνει η μηχανή από το θερμό σώμα, μπορεί να μετατραπεί σε μηχανικό έργο.</a:t>
            </a:r>
            <a:endParaRPr b="0" lang="en-US" sz="2000" spc="-1" strike="noStrike">
              <a:solidFill>
                <a:srgbClr val="000000"/>
              </a:solidFill>
              <a:latin typeface="Arial"/>
            </a:endParaRPr>
          </a:p>
        </p:txBody>
      </p:sp>
    </p:spTree>
  </p:cSld>
  <p:transition>
    <p:pull dir="rd"/>
  </p:transition>
  <p:timing>
    <p:tnLst>
      <p:par>
        <p:cTn id="20" dur="indefinite" restart="never" nodeType="tmRoot">
          <p:childTnLst>
            <p:seq>
              <p:cTn id="21" dur="indefinite" nodeType="mainSeq">
                <p:childTnLst>
                  <p:par>
                    <p:cTn id="22" fill="hold">
                      <p:stCondLst>
                        <p:cond delay="0"/>
                      </p:stCondLst>
                      <p:childTnLst>
                        <p:par>
                          <p:cTn id="23" fill="hold">
                            <p:stCondLst>
                              <p:cond delay="0"/>
                            </p:stCondLst>
                            <p:childTnLst>
                              <p:par>
                                <p:cTn id="24" nodeType="withEffect" fill="hold" presetClass="entr" presetID="2" presetSubtype="4">
                                  <p:stCondLst>
                                    <p:cond delay="0"/>
                                  </p:stCondLst>
                                  <p:childTnLst>
                                    <p:set>
                                      <p:cBhvr>
                                        <p:cTn id="25" dur="1" fill="hold">
                                          <p:stCondLst>
                                            <p:cond delay="0"/>
                                          </p:stCondLst>
                                        </p:cTn>
                                        <p:tgtEl>
                                          <p:spTgt spid="92">
                                            <p:txEl>
                                              <p:pRg st="0" end="0"/>
                                            </p:txEl>
                                          </p:spTgt>
                                        </p:tgtEl>
                                        <p:attrNameLst>
                                          <p:attrName>style.visibility</p:attrName>
                                        </p:attrNameLst>
                                      </p:cBhvr>
                                      <p:to>
                                        <p:strVal val="visible"/>
                                      </p:to>
                                    </p:set>
                                    <p:anim calcmode="lin" valueType="num">
                                      <p:cBhvr additive="repl">
                                        <p:cTn id="26" dur="500" fill="hold"/>
                                        <p:tgtEl>
                                          <p:spTgt spid="92">
                                            <p:txEl>
                                              <p:pRg st="0" end="0"/>
                                            </p:txEl>
                                          </p:spTgt>
                                        </p:tgtEl>
                                        <p:attrNameLst>
                                          <p:attrName>ppt_x</p:attrName>
                                        </p:attrNameLst>
                                      </p:cBhvr>
                                      <p:tavLst>
                                        <p:tav tm="0">
                                          <p:val>
                                            <p:strVal val="#ppt_x"/>
                                          </p:val>
                                        </p:tav>
                                        <p:tav tm="100000">
                                          <p:val>
                                            <p:strVal val="#ppt_x"/>
                                          </p:val>
                                        </p:tav>
                                      </p:tavLst>
                                    </p:anim>
                                    <p:anim calcmode="lin" valueType="num">
                                      <p:cBhvr additive="repl">
                                        <p:cTn id="27" dur="500" fill="hold"/>
                                        <p:tgtEl>
                                          <p:spTgt spid="9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nodeType="clickEffect" fill="hold" presetClass="entr" presetID="2" presetSubtype="4">
                                  <p:stCondLst>
                                    <p:cond delay="0"/>
                                  </p:stCondLst>
                                  <p:childTnLst>
                                    <p:set>
                                      <p:cBhvr>
                                        <p:cTn id="31" dur="1" fill="hold">
                                          <p:stCondLst>
                                            <p:cond delay="0"/>
                                          </p:stCondLst>
                                        </p:cTn>
                                        <p:tgtEl>
                                          <p:spTgt spid="92">
                                            <p:txEl>
                                              <p:pRg st="0" end="0"/>
                                            </p:txEl>
                                          </p:spTgt>
                                        </p:tgtEl>
                                        <p:attrNameLst>
                                          <p:attrName>style.visibility</p:attrName>
                                        </p:attrNameLst>
                                      </p:cBhvr>
                                      <p:to>
                                        <p:strVal val="visible"/>
                                      </p:to>
                                    </p:set>
                                    <p:anim calcmode="lin" valueType="num">
                                      <p:cBhvr additive="repl">
                                        <p:cTn id="32" dur="500" fill="hold"/>
                                        <p:tgtEl>
                                          <p:spTgt spid="92">
                                            <p:txEl>
                                              <p:pRg st="0" end="0"/>
                                            </p:txEl>
                                          </p:spTgt>
                                        </p:tgtEl>
                                        <p:attrNameLst>
                                          <p:attrName>ppt_x</p:attrName>
                                        </p:attrNameLst>
                                      </p:cBhvr>
                                      <p:tavLst>
                                        <p:tav tm="0">
                                          <p:val>
                                            <p:strVal val="#ppt_x"/>
                                          </p:val>
                                        </p:tav>
                                        <p:tav tm="100000">
                                          <p:val>
                                            <p:strVal val="#ppt_x"/>
                                          </p:val>
                                        </p:tav>
                                      </p:tavLst>
                                    </p:anim>
                                    <p:anim calcmode="lin" valueType="num">
                                      <p:cBhvr additive="repl">
                                        <p:cTn id="33" dur="500" fill="hold"/>
                                        <p:tgtEl>
                                          <p:spTgt spid="92">
                                            <p:txEl>
                                              <p:pRg st="0" end="0"/>
                                            </p:txEl>
                                          </p:spTgt>
                                        </p:tgtEl>
                                        <p:attrNameLst>
                                          <p:attrName>ppt_y</p:attrName>
                                        </p:attrNameLst>
                                      </p:cBhvr>
                                      <p:tavLst>
                                        <p:tav tm="0">
                                          <p:val>
                                            <p:strVal val="1+#ppt_h/2"/>
                                          </p:val>
                                        </p:tav>
                                        <p:tav tm="100000">
                                          <p:val>
                                            <p:strVal val="#ppt_y"/>
                                          </p:val>
                                        </p:tav>
                                      </p:tavLst>
                                    </p:anim>
                                  </p:childTnLst>
                                </p:cTn>
                              </p:par>
                              <p:par>
                                <p:cTn id="34" nodeType="withEffect" fill="hold" presetClass="entr" presetID="3" presetSubtype="10">
                                  <p:stCondLst>
                                    <p:cond delay="500"/>
                                  </p:stCondLst>
                                  <p:childTnLst>
                                    <p:set>
                                      <p:cBhvr>
                                        <p:cTn id="35" dur="1" fill="hold">
                                          <p:stCondLst>
                                            <p:cond delay="0"/>
                                          </p:stCondLst>
                                        </p:cTn>
                                        <p:tgtEl>
                                          <p:spTgt spid="93"/>
                                        </p:tgtEl>
                                        <p:attrNameLst>
                                          <p:attrName>style.visibility</p:attrName>
                                        </p:attrNameLst>
                                      </p:cBhvr>
                                      <p:to>
                                        <p:strVal val="visible"/>
                                      </p:to>
                                    </p:set>
                                    <p:animEffect filter="blinds(horizontal)" transition="in">
                                      <p:cBhvr additive="repl">
                                        <p:cTn id="36" dur="500"/>
                                        <p:tgtEl>
                                          <p:spTgt spid="93"/>
                                        </p:tgtEl>
                                      </p:cBhvr>
                                    </p:animEffect>
                                  </p:childTnLst>
                                </p:cTn>
                              </p:par>
                            </p:childTnLst>
                          </p:cTn>
                        </p:par>
                      </p:childTnLst>
                    </p:cTn>
                  </p:par>
                  <p:par>
                    <p:cTn id="37" fill="hold">
                      <p:stCondLst>
                        <p:cond delay="indefinite"/>
                      </p:stCondLst>
                      <p:childTnLst>
                        <p:par>
                          <p:cTn id="38" fill="hold">
                            <p:stCondLst>
                              <p:cond delay="0"/>
                            </p:stCondLst>
                            <p:childTnLst>
                              <p:par>
                                <p:cTn id="39" nodeType="clickEffect" fill="hold" presetClass="entr" presetID="29">
                                  <p:stCondLst>
                                    <p:cond delay="0"/>
                                  </p:stCondLst>
                                  <p:childTnLst>
                                    <p:set>
                                      <p:cBhvr>
                                        <p:cTn id="40" dur="1" fill="hold">
                                          <p:stCondLst>
                                            <p:cond delay="0"/>
                                          </p:stCondLst>
                                        </p:cTn>
                                        <p:tgtEl>
                                          <p:spTgt spid="94"/>
                                        </p:tgtEl>
                                        <p:attrNameLst>
                                          <p:attrName>style.visibility</p:attrName>
                                        </p:attrNameLst>
                                      </p:cBhvr>
                                      <p:to>
                                        <p:strVal val="visible"/>
                                      </p:to>
                                    </p:set>
                                    <p:anim calcmode="lin" valueType="num">
                                      <p:cBhvr additive="repl">
                                        <p:cTn id="41" dur="500" fill="hold"/>
                                        <p:tgtEl>
                                          <p:spTgt spid="94"/>
                                        </p:tgtEl>
                                        <p:attrNameLst>
                                          <p:attrName>ppt_x</p:attrName>
                                        </p:attrNameLst>
                                      </p:cBhvr>
                                      <p:tavLst>
                                        <p:tav tm="0">
                                          <p:val>
                                            <p:strVal val="#ppt_x-.2"/>
                                          </p:val>
                                        </p:tav>
                                        <p:tav tm="100000">
                                          <p:val>
                                            <p:strVal val="#ppt_x"/>
                                          </p:val>
                                        </p:tav>
                                      </p:tavLst>
                                    </p:anim>
                                    <p:anim calcmode="lin" valueType="num">
                                      <p:cBhvr additive="repl">
                                        <p:cTn id="42" dur="500" fill="hold"/>
                                        <p:tgtEl>
                                          <p:spTgt spid="94"/>
                                        </p:tgtEl>
                                        <p:attrNameLst>
                                          <p:attrName>ppt_y</p:attrName>
                                        </p:attrNameLst>
                                      </p:cBhvr>
                                      <p:tavLst>
                                        <p:tav tm="0">
                                          <p:val>
                                            <p:strVal val="#ppt_y"/>
                                          </p:val>
                                        </p:tav>
                                        <p:tav tm="100000">
                                          <p:val>
                                            <p:strVal val="#ppt_y"/>
                                          </p:val>
                                        </p:tav>
                                      </p:tavLst>
                                    </p:anim>
                                    <p:animEffect filter="wipe(right)" transition="in">
                                      <p:cBhvr additive="repl">
                                        <p:cTn id="43" dur="500"/>
                                        <p:tgtEl>
                                          <p:spTgt spid="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Δεύτερος θερμοδυναμικός νόμος</a:t>
            </a:r>
            <a:endParaRPr b="0" lang="en-US" sz="2300" spc="-1" strike="noStrike">
              <a:solidFill>
                <a:srgbClr val="000000"/>
              </a:solidFill>
              <a:latin typeface="Arial"/>
            </a:endParaRPr>
          </a:p>
        </p:txBody>
      </p:sp>
      <p:sp>
        <p:nvSpPr>
          <p:cNvPr id="96" name="3 - TextBox"/>
          <p:cNvSpPr/>
          <p:nvPr/>
        </p:nvSpPr>
        <p:spPr>
          <a:xfrm>
            <a:off x="611640" y="843480"/>
            <a:ext cx="7848360" cy="31388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000" spc="-1" strike="noStrike">
                <a:solidFill>
                  <a:srgbClr val="000000"/>
                </a:solidFill>
                <a:latin typeface="Arial"/>
              </a:rPr>
              <a:t> </a:t>
            </a:r>
            <a:r>
              <a:rPr b="0" lang="el-GR" sz="2000" spc="-1" strike="noStrike">
                <a:solidFill>
                  <a:srgbClr val="000000"/>
                </a:solidFill>
                <a:latin typeface="Arial"/>
              </a:rPr>
              <a:t>Η απόδοση της μηχανής μεγαλώνει, όσο μεγαλύτερη γίνεται η διαφορά μεταξύ του θερμού και του ψυχρού σώματος. </a:t>
            </a:r>
            <a:endParaRPr b="0" lang="en-US" sz="2000" spc="-1" strike="noStrike">
              <a:solidFill>
                <a:srgbClr val="000000"/>
              </a:solidFill>
              <a:latin typeface="Arial"/>
            </a:endParaRPr>
          </a:p>
          <a:p>
            <a:pPr>
              <a:lnSpc>
                <a:spcPct val="100000"/>
              </a:lnSpc>
            </a:pPr>
            <a:endParaRPr b="0" lang="en-US" sz="2000" spc="-1" strike="noStrike">
              <a:solidFill>
                <a:srgbClr val="000000"/>
              </a:solidFill>
              <a:latin typeface="Arial"/>
            </a:endParaRPr>
          </a:p>
          <a:p>
            <a:pPr>
              <a:lnSpc>
                <a:spcPct val="100000"/>
              </a:lnSpc>
            </a:pPr>
            <a:endParaRPr b="0" lang="en-US" sz="2000" spc="-1" strike="noStrike">
              <a:solidFill>
                <a:srgbClr val="000000"/>
              </a:solidFill>
              <a:latin typeface="Arial"/>
            </a:endParaRPr>
          </a:p>
          <a:p>
            <a:pPr algn="ctr">
              <a:lnSpc>
                <a:spcPct val="100000"/>
              </a:lnSpc>
            </a:pPr>
            <a:r>
              <a:rPr b="0" lang="el-GR" sz="2000" spc="-1" strike="noStrike">
                <a:solidFill>
                  <a:srgbClr val="000000"/>
                </a:solidFill>
                <a:latin typeface="Arial"/>
              </a:rPr>
              <a:t>Επειδή, όμως, ως ψυχρό σώμα χρησιμοποιείται συνήθως το περιβάλλον (νερό ή αέρας ψύξης), γίνεται φανερό, ότι στην πράξη </a:t>
            </a:r>
            <a:endParaRPr b="0" lang="en-US" sz="2000" spc="-1" strike="noStrike">
              <a:solidFill>
                <a:srgbClr val="000000"/>
              </a:solidFill>
              <a:latin typeface="Arial"/>
            </a:endParaRPr>
          </a:p>
          <a:p>
            <a:pPr algn="ctr">
              <a:lnSpc>
                <a:spcPct val="100000"/>
              </a:lnSpc>
            </a:pPr>
            <a:endParaRPr b="0" lang="en-US" sz="2000" spc="-1" strike="noStrike">
              <a:solidFill>
                <a:srgbClr val="000000"/>
              </a:solidFill>
              <a:latin typeface="Arial"/>
            </a:endParaRPr>
          </a:p>
          <a:p>
            <a:pPr algn="ctr">
              <a:lnSpc>
                <a:spcPct val="100000"/>
              </a:lnSpc>
            </a:pPr>
            <a:r>
              <a:rPr b="0" lang="el-GR" sz="2000" spc="-1" strike="noStrike">
                <a:solidFill>
                  <a:srgbClr val="000000"/>
                </a:solidFill>
                <a:latin typeface="Arial"/>
              </a:rPr>
              <a:t>η απόδοση μιας μηχανής εξαρτάται από τη θερμοκρασία του θερμού μόνο σώματος, και η οποία πρέπει να είναι, όσο το δυνατό, μεγαλύτερη.</a:t>
            </a:r>
            <a:endParaRPr b="0" lang="en-US" sz="2000" spc="-1" strike="noStrike">
              <a:solidFill>
                <a:srgbClr val="000000"/>
              </a:solidFill>
              <a:latin typeface="Arial"/>
            </a:endParaRPr>
          </a:p>
        </p:txBody>
      </p:sp>
    </p:spTree>
  </p:cSld>
  <p:transition>
    <p:pull dir="rd"/>
  </p:transition>
  <p:timing>
    <p:tnLst>
      <p:par>
        <p:cTn id="44" dur="indefinite" restart="never" nodeType="tmRoot">
          <p:childTnLst>
            <p:seq>
              <p:cTn id="45" dur="indefinite" nodeType="mainSeq">
                <p:childTnLst>
                  <p:par>
                    <p:cTn id="46" fill="hold">
                      <p:stCondLst>
                        <p:cond delay="indefinite"/>
                      </p:stCondLst>
                      <p:childTnLst>
                        <p:par>
                          <p:cTn id="47" fill="hold">
                            <p:stCondLst>
                              <p:cond delay="0"/>
                            </p:stCondLst>
                            <p:childTnLst>
                              <p:par>
                                <p:cTn id="48" nodeType="clickEffect" fill="hold" presetClass="entr" presetID="2" presetSubtype="2">
                                  <p:stCondLst>
                                    <p:cond delay="0"/>
                                  </p:stCondLst>
                                  <p:childTnLst>
                                    <p:set>
                                      <p:cBhvr>
                                        <p:cTn id="49" dur="1" fill="hold">
                                          <p:stCondLst>
                                            <p:cond delay="0"/>
                                          </p:stCondLst>
                                        </p:cTn>
                                        <p:tgtEl>
                                          <p:spTgt spid="96">
                                            <p:txEl>
                                              <p:pRg st="0" end="0"/>
                                            </p:txEl>
                                          </p:spTgt>
                                        </p:tgtEl>
                                        <p:attrNameLst>
                                          <p:attrName>style.visibility</p:attrName>
                                        </p:attrNameLst>
                                      </p:cBhvr>
                                      <p:to>
                                        <p:strVal val="visible"/>
                                      </p:to>
                                    </p:set>
                                    <p:anim calcmode="lin" valueType="num">
                                      <p:cBhvr additive="repl">
                                        <p:cTn id="50" dur="500" fill="hold"/>
                                        <p:tgtEl>
                                          <p:spTgt spid="96">
                                            <p:txEl>
                                              <p:pRg st="0" end="0"/>
                                            </p:txEl>
                                          </p:spTgt>
                                        </p:tgtEl>
                                        <p:attrNameLst>
                                          <p:attrName>ppt_x</p:attrName>
                                        </p:attrNameLst>
                                      </p:cBhvr>
                                      <p:tavLst>
                                        <p:tav tm="0">
                                          <p:val>
                                            <p:strVal val="1+#ppt_w/2"/>
                                          </p:val>
                                        </p:tav>
                                        <p:tav tm="100000">
                                          <p:val>
                                            <p:strVal val="#ppt_x"/>
                                          </p:val>
                                        </p:tav>
                                      </p:tavLst>
                                    </p:anim>
                                    <p:anim calcmode="lin" valueType="num">
                                      <p:cBhvr additive="repl">
                                        <p:cTn id="51" dur="500" fill="hold"/>
                                        <p:tgtEl>
                                          <p:spTgt spid="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nodeType="clickEffect" fill="hold" presetClass="entr" presetID="2" presetSubtype="2">
                                  <p:stCondLst>
                                    <p:cond delay="0"/>
                                  </p:stCondLst>
                                  <p:childTnLst>
                                    <p:set>
                                      <p:cBhvr>
                                        <p:cTn id="55" dur="1" fill="hold">
                                          <p:stCondLst>
                                            <p:cond delay="0"/>
                                          </p:stCondLst>
                                        </p:cTn>
                                        <p:tgtEl>
                                          <p:spTgt spid="96">
                                            <p:txEl>
                                              <p:pRg st="3" end="3"/>
                                            </p:txEl>
                                          </p:spTgt>
                                        </p:tgtEl>
                                        <p:attrNameLst>
                                          <p:attrName>style.visibility</p:attrName>
                                        </p:attrNameLst>
                                      </p:cBhvr>
                                      <p:to>
                                        <p:strVal val="visible"/>
                                      </p:to>
                                    </p:set>
                                    <p:anim calcmode="lin" valueType="num">
                                      <p:cBhvr additive="repl">
                                        <p:cTn id="56" dur="500" fill="hold"/>
                                        <p:tgtEl>
                                          <p:spTgt spid="96">
                                            <p:txEl>
                                              <p:pRg st="3" end="3"/>
                                            </p:txEl>
                                          </p:spTgt>
                                        </p:tgtEl>
                                        <p:attrNameLst>
                                          <p:attrName>ppt_x</p:attrName>
                                        </p:attrNameLst>
                                      </p:cBhvr>
                                      <p:tavLst>
                                        <p:tav tm="0">
                                          <p:val>
                                            <p:strVal val="1+#ppt_w/2"/>
                                          </p:val>
                                        </p:tav>
                                        <p:tav tm="100000">
                                          <p:val>
                                            <p:strVal val="#ppt_x"/>
                                          </p:val>
                                        </p:tav>
                                      </p:tavLst>
                                    </p:anim>
                                    <p:anim calcmode="lin" valueType="num">
                                      <p:cBhvr additive="repl">
                                        <p:cTn id="57" dur="500" fill="hold"/>
                                        <p:tgtEl>
                                          <p:spTgt spid="9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nodeType="clickEffect" fill="hold" presetClass="entr" presetID="2" presetSubtype="4">
                                  <p:stCondLst>
                                    <p:cond delay="0"/>
                                  </p:stCondLst>
                                  <p:childTnLst>
                                    <p:set>
                                      <p:cBhvr>
                                        <p:cTn id="61" dur="1" fill="hold">
                                          <p:stCondLst>
                                            <p:cond delay="0"/>
                                          </p:stCondLst>
                                        </p:cTn>
                                        <p:tgtEl>
                                          <p:spTgt spid="96">
                                            <p:txEl>
                                              <p:pRg st="5" end="5"/>
                                            </p:txEl>
                                          </p:spTgt>
                                        </p:tgtEl>
                                        <p:attrNameLst>
                                          <p:attrName>style.visibility</p:attrName>
                                        </p:attrNameLst>
                                      </p:cBhvr>
                                      <p:to>
                                        <p:strVal val="visible"/>
                                      </p:to>
                                    </p:set>
                                    <p:anim calcmode="lin" valueType="num">
                                      <p:cBhvr additive="repl">
                                        <p:cTn id="62" dur="500" fill="hold"/>
                                        <p:tgtEl>
                                          <p:spTgt spid="96">
                                            <p:txEl>
                                              <p:pRg st="5" end="5"/>
                                            </p:txEl>
                                          </p:spTgt>
                                        </p:tgtEl>
                                        <p:attrNameLst>
                                          <p:attrName>ppt_x</p:attrName>
                                        </p:attrNameLst>
                                      </p:cBhvr>
                                      <p:tavLst>
                                        <p:tav tm="0">
                                          <p:val>
                                            <p:strVal val="#ppt_x"/>
                                          </p:val>
                                        </p:tav>
                                        <p:tav tm="100000">
                                          <p:val>
                                            <p:strVal val="#ppt_x"/>
                                          </p:val>
                                        </p:tav>
                                      </p:tavLst>
                                    </p:anim>
                                    <p:anim calcmode="lin" valueType="num">
                                      <p:cBhvr additive="repl">
                                        <p:cTn id="63" dur="500" fill="hold"/>
                                        <p:tgtEl>
                                          <p:spTgt spid="9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Δεύτερος θερμοδυναμικός νόμος</a:t>
            </a:r>
            <a:endParaRPr b="0" lang="en-US" sz="2300" spc="-1" strike="noStrike">
              <a:solidFill>
                <a:srgbClr val="000000"/>
              </a:solidFill>
              <a:latin typeface="Arial"/>
            </a:endParaRPr>
          </a:p>
        </p:txBody>
      </p:sp>
      <p:sp>
        <p:nvSpPr>
          <p:cNvPr id="98" name="11 - Ορθογώνιο"/>
          <p:cNvSpPr/>
          <p:nvPr/>
        </p:nvSpPr>
        <p:spPr>
          <a:xfrm>
            <a:off x="1547640" y="1563480"/>
            <a:ext cx="5814000" cy="394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000" spc="-1" strike="noStrike">
                <a:solidFill>
                  <a:srgbClr val="000000"/>
                </a:solidFill>
                <a:latin typeface="Arial"/>
              </a:rPr>
              <a:t>Τ Ε Λ Ο Σ</a:t>
            </a:r>
            <a:endParaRPr b="0" lang="en-US" sz="2000" spc="-1" strike="noStrike">
              <a:solidFill>
                <a:srgbClr val="000000"/>
              </a:solidFill>
              <a:latin typeface="Arial"/>
            </a:endParaRPr>
          </a:p>
        </p:txBody>
      </p:sp>
      <p:sp>
        <p:nvSpPr>
          <p:cNvPr id="99" name="15 - Τόξο"/>
          <p:cNvSpPr/>
          <p:nvPr/>
        </p:nvSpPr>
        <p:spPr>
          <a:xfrm>
            <a:off x="2915640" y="1995840"/>
            <a:ext cx="2376000" cy="359640"/>
          </a:xfrm>
          <a:prstGeom prst="arc">
            <a:avLst>
              <a:gd name="adj1" fmla="val 12076736"/>
              <a:gd name="adj2" fmla="val 0"/>
            </a:avLst>
          </a:prstGeom>
          <a:noFill/>
          <a:ln w="12700">
            <a:solidFill>
              <a:srgbClr val="095294"/>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Tree>
  </p:cSld>
  <p:transition>
    <p:pull dir="rd"/>
  </p:transition>
  <p:timing>
    <p:tnLst>
      <p:par>
        <p:cTn id="64" dur="indefinite" restart="never" nodeType="tmRoot">
          <p:childTnLst>
            <p:seq>
              <p:cTn id="65" dur="indefinite" nodeType="mainSeq">
                <p:childTnLst>
                  <p:par>
                    <p:cTn id="66" fill="hold">
                      <p:stCondLst>
                        <p:cond delay="0"/>
                      </p:stCondLst>
                      <p:childTnLst>
                        <p:par>
                          <p:cTn id="67" fill="hold">
                            <p:stCondLst>
                              <p:cond delay="0"/>
                            </p:stCondLst>
                            <p:childTnLst>
                              <p:par>
                                <p:cTn id="68" nodeType="withEffect" fill="hold" presetClass="entr" presetID="29">
                                  <p:stCondLst>
                                    <p:cond delay="0"/>
                                  </p:stCondLst>
                                  <p:childTnLst>
                                    <p:set>
                                      <p:cBhvr>
                                        <p:cTn id="69" dur="1" fill="hold">
                                          <p:stCondLst>
                                            <p:cond delay="0"/>
                                          </p:stCondLst>
                                        </p:cTn>
                                        <p:tgtEl>
                                          <p:spTgt spid="98"/>
                                        </p:tgtEl>
                                        <p:attrNameLst>
                                          <p:attrName>style.visibility</p:attrName>
                                        </p:attrNameLst>
                                      </p:cBhvr>
                                      <p:to>
                                        <p:strVal val="visible"/>
                                      </p:to>
                                    </p:set>
                                    <p:anim calcmode="lin" valueType="num">
                                      <p:cBhvr additive="repl">
                                        <p:cTn id="70" dur="1000" fill="hold"/>
                                        <p:tgtEl>
                                          <p:spTgt spid="98"/>
                                        </p:tgtEl>
                                        <p:attrNameLst>
                                          <p:attrName>ppt_x</p:attrName>
                                        </p:attrNameLst>
                                      </p:cBhvr>
                                      <p:tavLst>
                                        <p:tav tm="0">
                                          <p:val>
                                            <p:strVal val="#ppt_x-.2"/>
                                          </p:val>
                                        </p:tav>
                                        <p:tav tm="100000">
                                          <p:val>
                                            <p:strVal val="#ppt_x"/>
                                          </p:val>
                                        </p:tav>
                                      </p:tavLst>
                                    </p:anim>
                                    <p:anim calcmode="lin" valueType="num">
                                      <p:cBhvr additive="repl">
                                        <p:cTn id="71" dur="1000" fill="hold"/>
                                        <p:tgtEl>
                                          <p:spTgt spid="98"/>
                                        </p:tgtEl>
                                        <p:attrNameLst>
                                          <p:attrName>ppt_y</p:attrName>
                                        </p:attrNameLst>
                                      </p:cBhvr>
                                      <p:tavLst>
                                        <p:tav tm="0">
                                          <p:val>
                                            <p:strVal val="#ppt_y"/>
                                          </p:val>
                                        </p:tav>
                                        <p:tav tm="100000">
                                          <p:val>
                                            <p:strVal val="#ppt_y"/>
                                          </p:val>
                                        </p:tav>
                                      </p:tavLst>
                                    </p:anim>
                                    <p:animEffect filter="wipe(right)" transition="in">
                                      <p:cBhvr additive="repl">
                                        <p:cTn id="72" dur="1000"/>
                                        <p:tgtEl>
                                          <p:spTgt spid="98"/>
                                        </p:tgtEl>
                                      </p:cBhvr>
                                    </p:animEffect>
                                  </p:childTnLst>
                                </p:cTn>
                              </p:par>
                              <p:par>
                                <p:cTn id="73" nodeType="withEffect" fill="hold" presetClass="entr" presetID="26">
                                  <p:stCondLst>
                                    <p:cond delay="0"/>
                                  </p:stCondLst>
                                  <p:childTnLst>
                                    <p:set>
                                      <p:cBhvr>
                                        <p:cTn id="74" dur="1" fill="hold">
                                          <p:stCondLst>
                                            <p:cond delay="0"/>
                                          </p:stCondLst>
                                        </p:cTn>
                                        <p:tgtEl>
                                          <p:spTgt spid="99"/>
                                        </p:tgtEl>
                                        <p:attrNameLst>
                                          <p:attrName>style.visibility</p:attrName>
                                        </p:attrNameLst>
                                      </p:cBhvr>
                                      <p:to>
                                        <p:strVal val="visible"/>
                                      </p:to>
                                    </p:set>
                                    <p:animEffect filter="wipe(down)" transition="in">
                                      <p:cBhvr additive="repl">
                                        <p:cTn id="75" dur="580">
                                          <p:stCondLst>
                                            <p:cond delay="0"/>
                                          </p:stCondLst>
                                        </p:cTn>
                                        <p:tgtEl>
                                          <p:spTgt spid="99"/>
                                        </p:tgtEl>
                                      </p:cBhvr>
                                    </p:animEffect>
                                    <p:anim calcmode="lin" valueType="num">
                                      <p:cBhvr additive="repl">
                                        <p:cTn id="76" dur="1822">
                                          <p:stCondLst>
                                            <p:cond delay="0"/>
                                          </p:stCondLst>
                                        </p:cTn>
                                        <p:tgtEl>
                                          <p:spTgt spid="99"/>
                                        </p:tgtEl>
                                        <p:attrNameLst>
                                          <p:attrName>ppt_x</p:attrName>
                                        </p:attrNameLst>
                                      </p:cBhvr>
                                      <p:tavLst>
                                        <p:tav tm="0">
                                          <p:val>
                                            <p:strVal val="#ppt_x-0.25"/>
                                          </p:val>
                                        </p:tav>
                                        <p:tav tm="100000">
                                          <p:val>
                                            <p:strVal val="#ppt_x"/>
                                          </p:val>
                                        </p:tav>
                                      </p:tavLst>
                                    </p:anim>
                                    <p:anim calcmode="lin" valueType="num">
                                      <p:cBhvr additive="repl">
                                        <p:cTn id="77" dur="664">
                                          <p:stCondLst>
                                            <p:cond delay="0"/>
                                          </p:stCondLst>
                                        </p:cTn>
                                        <p:tgtEl>
                                          <p:spTgt spid="99"/>
                                        </p:tgtEl>
                                        <p:attrNameLst>
                                          <p:attrName>ppt_y</p:attrName>
                                        </p:attrNameLst>
                                      </p:cBhvr>
                                      <p:tavLst>
                                        <p:tav fmla="y-sin(pi*$)/3" tm="0">
                                          <p:val>
                                            <p:fltVal val="0.5"/>
                                          </p:val>
                                        </p:tav>
                                        <p:tav fmla="y-sin(pi*$)/3" tm="100000">
                                          <p:val>
                                            <p:fltVal val="1"/>
                                          </p:val>
                                        </p:tav>
                                      </p:tavLst>
                                    </p:anim>
                                    <p:anim calcmode="lin" valueType="num">
                                      <p:cBhvr additive="repl">
                                        <p:cTn id="78" dur="664">
                                          <p:stCondLst>
                                            <p:cond delay="664"/>
                                          </p:stCondLst>
                                        </p:cTn>
                                        <p:tgtEl>
                                          <p:spTgt spid="99"/>
                                        </p:tgtEl>
                                        <p:attrNameLst>
                                          <p:attrName>ppt_y</p:attrName>
                                        </p:attrNameLst>
                                      </p:cBhvr>
                                      <p:tavLst>
                                        <p:tav fmla="y-sin(pi*$)/9" tm="0">
                                          <p:val>
                                            <p:fltVal val="0"/>
                                          </p:val>
                                        </p:tav>
                                        <p:tav fmla="y-sin(pi*$)/9" tm="100000">
                                          <p:val>
                                            <p:fltVal val="1"/>
                                          </p:val>
                                        </p:tav>
                                      </p:tavLst>
                                    </p:anim>
                                    <p:anim calcmode="lin" valueType="num">
                                      <p:cBhvr additive="repl">
                                        <p:cTn id="79" dur="332">
                                          <p:stCondLst>
                                            <p:cond delay="1324"/>
                                          </p:stCondLst>
                                        </p:cTn>
                                        <p:tgtEl>
                                          <p:spTgt spid="99"/>
                                        </p:tgtEl>
                                        <p:attrNameLst>
                                          <p:attrName>ppt_y</p:attrName>
                                        </p:attrNameLst>
                                      </p:cBhvr>
                                      <p:tavLst>
                                        <p:tav fmla="y-sin(pi*$)/27" tm="0">
                                          <p:val>
                                            <p:fltVal val="0"/>
                                          </p:val>
                                        </p:tav>
                                        <p:tav fmla="y-sin(pi*$)/27" tm="100000">
                                          <p:val>
                                            <p:fltVal val="1"/>
                                          </p:val>
                                        </p:tav>
                                      </p:tavLst>
                                    </p:anim>
                                    <p:anim calcmode="lin" valueType="num">
                                      <p:cBhvr additive="repl">
                                        <p:cTn id="80" dur="164">
                                          <p:stCondLst>
                                            <p:cond delay="1656"/>
                                          </p:stCondLst>
                                        </p:cTn>
                                        <p:tgtEl>
                                          <p:spTgt spid="99"/>
                                        </p:tgtEl>
                                        <p:attrNameLst>
                                          <p:attrName>ppt_y</p:attrName>
                                        </p:attrNameLst>
                                      </p:cBhvr>
                                      <p:tavLst>
                                        <p:tav fmla="y-sin(pi*$)/81" tm="0">
                                          <p:val>
                                            <p:fltVal val="0"/>
                                          </p:val>
                                        </p:tav>
                                        <p:tav fmla="y-sin(pi*$)/81" tm="100000">
                                          <p:val>
                                            <p:fltVal val="1"/>
                                          </p:val>
                                        </p:tav>
                                      </p:tavLst>
                                    </p:anim>
                                    <p:animScale>
                                      <p:cBhvr>
                                        <p:cTn id="81" dur="26" fill="hold">
                                          <p:stCondLst>
                                            <p:cond delay="650"/>
                                          </p:stCondLst>
                                        </p:cTn>
                                        <p:tgtEl>
                                          <p:spTgt spid="99"/>
                                        </p:tgtEl>
                                      </p:cBhvr>
                                      <p:to x="100000" y="60000"/>
                                    </p:animScale>
                                    <p:animScale>
                                      <p:cBhvr>
                                        <p:cTn id="82" dur="166" fill="hold">
                                          <p:stCondLst>
                                            <p:cond delay="676"/>
                                          </p:stCondLst>
                                        </p:cTn>
                                        <p:tgtEl>
                                          <p:spTgt spid="99"/>
                                        </p:tgtEl>
                                      </p:cBhvr>
                                      <p:to x="100000" y="100000"/>
                                    </p:animScale>
                                    <p:animScale>
                                      <p:cBhvr>
                                        <p:cTn id="83" dur="26" fill="hold">
                                          <p:stCondLst>
                                            <p:cond delay="1312"/>
                                          </p:stCondLst>
                                        </p:cTn>
                                        <p:tgtEl>
                                          <p:spTgt spid="99"/>
                                        </p:tgtEl>
                                      </p:cBhvr>
                                      <p:to x="100000" y="80000"/>
                                    </p:animScale>
                                    <p:animScale>
                                      <p:cBhvr>
                                        <p:cTn id="84" dur="166" fill="hold">
                                          <p:stCondLst>
                                            <p:cond delay="1338"/>
                                          </p:stCondLst>
                                        </p:cTn>
                                        <p:tgtEl>
                                          <p:spTgt spid="99"/>
                                        </p:tgtEl>
                                      </p:cBhvr>
                                      <p:to x="100000" y="100000"/>
                                    </p:animScale>
                                    <p:animScale>
                                      <p:cBhvr>
                                        <p:cTn id="85" dur="26" fill="hold">
                                          <p:stCondLst>
                                            <p:cond delay="1642"/>
                                          </p:stCondLst>
                                        </p:cTn>
                                        <p:tgtEl>
                                          <p:spTgt spid="99"/>
                                        </p:tgtEl>
                                      </p:cBhvr>
                                      <p:to x="100000" y="90000"/>
                                    </p:animScale>
                                    <p:animScale>
                                      <p:cBhvr>
                                        <p:cTn id="86" dur="166" fill="hold">
                                          <p:stCondLst>
                                            <p:cond delay="1668"/>
                                          </p:stCondLst>
                                        </p:cTn>
                                        <p:tgtEl>
                                          <p:spTgt spid="99"/>
                                        </p:tgtEl>
                                      </p:cBhvr>
                                      <p:to x="100000" y="100000"/>
                                    </p:animScale>
                                    <p:animScale>
                                      <p:cBhvr>
                                        <p:cTn id="87" dur="26" fill="hold">
                                          <p:stCondLst>
                                            <p:cond delay="1808"/>
                                          </p:stCondLst>
                                        </p:cTn>
                                        <p:tgtEl>
                                          <p:spTgt spid="99"/>
                                        </p:tgtEl>
                                      </p:cBhvr>
                                      <p:to x="100000" y="95000"/>
                                    </p:animScale>
                                    <p:animScale>
                                      <p:cBhvr>
                                        <p:cTn id="88" dur="166" fill="hold">
                                          <p:stCondLst>
                                            <p:cond delay="1834"/>
                                          </p:stCondLst>
                                        </p:cTn>
                                        <p:tgtEl>
                                          <p:spTgt spid="99"/>
                                        </p:tgtEl>
                                      </p:cBhvr>
                                      <p:to x="100000" y="100000"/>
                                    </p:animScale>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459</TotalTime>
  <Application>LibreOffice/7.4.7.2$Linux_X86_64 LibreOffice_project/40$Build-2</Application>
  <AppVersion>15.0000</AppVersion>
  <Words>297</Words>
  <Paragraphs>29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2015-09-27T16:42:25Z</dcterms:created>
  <dc:creator>xps</dc:creator>
  <dc:description/>
  <dc:language>en-US</dc:language>
  <cp:lastModifiedBy>xps</cp:lastModifiedBy>
  <dcterms:modified xsi:type="dcterms:W3CDTF">2015-10-25T12:36:07Z</dcterms:modified>
  <cp:revision>67</cp:revision>
  <dc:subject/>
  <dc:title>Μ.Ε.Κ.  Ι</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(16:9)</vt:lpwstr>
  </property>
  <property fmtid="{D5CDD505-2E9C-101B-9397-08002B2CF9AE}" pid="3" name="Slides">
    <vt:r8>5</vt:r8>
  </property>
</Properties>
</file>