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.png" ContentType="image/png"/>
  <Override PartName="/ppt/media/image2.png" ContentType="image/png"/>
  <Override PartName="/ppt/media/image3.png" ContentType="image/png"/>
  <Override PartName="/ppt/presProps.xml" ContentType="application/vnd.openxmlformats-officedocument.presentationml.presPro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51435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FDF4BC-C0B9-4BD9-8B61-B565CE71AAA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695A24-C89E-4684-A497-86C23BAA803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1806E1-A775-43FF-9C1D-4A9ACB64F93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323964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602208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45720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323964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602208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E8584EF-C3B4-4AAA-BE9B-9A5D91529E6F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457200" y="-20520"/>
            <a:ext cx="8229240" cy="166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9A7925F-EC5A-4765-879F-F6CCB0ADBBB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323964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/>
          </p:nvPr>
        </p:nvSpPr>
        <p:spPr>
          <a:xfrm>
            <a:off x="6022080" y="55548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/>
          </p:nvPr>
        </p:nvSpPr>
        <p:spPr>
          <a:xfrm>
            <a:off x="45720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/>
          </p:nvPr>
        </p:nvSpPr>
        <p:spPr>
          <a:xfrm>
            <a:off x="323964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/>
          </p:nvPr>
        </p:nvSpPr>
        <p:spPr>
          <a:xfrm>
            <a:off x="6022080" y="2742840"/>
            <a:ext cx="26496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B41DB1-C6CB-47B2-A392-BC350459F1F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FC1FB13-A555-49C5-BF94-433AAD765DF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898C918-F870-4836-9D62-50242E2A86F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457200" y="-20520"/>
            <a:ext cx="8229240" cy="166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F460447-1F6F-4961-ADEC-996B38FD558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50DC90E-2171-4CFD-B5F3-12DD09571CC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4187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4674240" y="274284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6CA2FA5-2B85-4ADA-88D2-CB9D353E6D2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5720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674240" y="555480"/>
            <a:ext cx="401580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457200" y="2742840"/>
            <a:ext cx="8229240" cy="199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FB925BC-0491-4284-B2AA-E04452A5659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4aa2d6"/>
            </a:gs>
            <a:gs pos="100000">
              <a:srgbClr val="002b36"/>
            </a:gs>
          </a:gsLst>
          <a:path path="circle">
            <a:fillToRect l="50000" t="55000" r="50000" b="45000"/>
          </a:path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6 - Ελεύθερη σχεδίαση"/>
          <p:cNvSpPr/>
          <p:nvPr/>
        </p:nvSpPr>
        <p:spPr>
          <a:xfrm>
            <a:off x="-9360" y="-5400"/>
            <a:ext cx="9162720" cy="780840"/>
          </a:xfrm>
          <a:custGeom>
            <a:avLst/>
            <a:gdLst/>
            <a:ah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1" name="7 - Ελεύθερη σχεδίαση"/>
          <p:cNvSpPr/>
          <p:nvPr/>
        </p:nvSpPr>
        <p:spPr>
          <a:xfrm>
            <a:off x="4381560" y="-5400"/>
            <a:ext cx="4762080" cy="478440"/>
          </a:xfrm>
          <a:custGeom>
            <a:avLst/>
            <a:gdLst/>
            <a:ah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33520" y="1028880"/>
            <a:ext cx="7851240" cy="1371240"/>
          </a:xfrm>
          <a:prstGeom prst="rect">
            <a:avLst/>
          </a:prstGeom>
          <a:noFill/>
          <a:ln w="0">
            <a:noFill/>
          </a:ln>
        </p:spPr>
        <p:txBody>
          <a:bodyPr lIns="90000" rIns="18360" tIns="0" bIns="0" anchor="b">
            <a:normAutofit fontScale="82000"/>
          </a:bodyPr>
          <a:p>
            <a:pPr indent="0" algn="r">
              <a:lnSpc>
                <a:spcPct val="100000"/>
              </a:lnSpc>
              <a:buNone/>
            </a:pPr>
            <a:r>
              <a:rPr b="1" lang="el-GR" sz="5600" spc="-1" strike="noStrike">
                <a:solidFill>
                  <a:srgbClr val="50e0ea"/>
                </a:solidFill>
                <a:latin typeface="Calibri"/>
              </a:rPr>
              <a:t>Kλικ για επεξεργασία του τίτλου</a:t>
            </a:r>
            <a:endParaRPr b="0" lang="el-GR" sz="5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>
          <a:xfrm>
            <a:off x="457200" y="4767120"/>
            <a:ext cx="2133360" cy="27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lnSpc>
                <a:spcPct val="100000"/>
              </a:lnSpc>
              <a:buNone/>
              <a:defRPr b="0" lang="el-GR" sz="1200" spc="-1" strike="noStrike">
                <a:solidFill>
                  <a:srgbClr val="d1eaed"/>
                </a:solidFill>
                <a:latin typeface="Constantia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l-GR" sz="1200" spc="-1" strike="noStrike">
                <a:solidFill>
                  <a:srgbClr val="d1eaed"/>
                </a:solidFill>
                <a:latin typeface="Constantia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>
          <a:xfrm>
            <a:off x="2666880" y="4767120"/>
            <a:ext cx="3352320" cy="27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>
          <a:xfrm>
            <a:off x="7924680" y="4767120"/>
            <a:ext cx="761760" cy="273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lnSpc>
                <a:spcPct val="100000"/>
              </a:lnSpc>
              <a:buNone/>
              <a:defRPr b="0" lang="el-GR" sz="1200" spc="-1" strike="noStrike">
                <a:solidFill>
                  <a:srgbClr val="d1eaed"/>
                </a:solidFill>
                <a:latin typeface="Constantia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FF4FB5B-B93E-4A2D-9622-4F49BAF557E1}" type="slidenum">
              <a:rPr b="0" lang="el-GR" sz="1200" spc="-1" strike="noStrike">
                <a:solidFill>
                  <a:srgbClr val="d1eaed"/>
                </a:solidFill>
                <a:latin typeface="Constantia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600" spc="-1" strike="noStrike">
                <a:solidFill>
                  <a:srgbClr val="ffffff"/>
                </a:solidFill>
                <a:latin typeface="Arial"/>
              </a:rPr>
              <a:t>Click to edit the outline text format</a:t>
            </a:r>
            <a:endParaRPr b="0" lang="el-GR" sz="26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100" spc="-1" strike="noStrike">
                <a:solidFill>
                  <a:srgbClr val="ffffff"/>
                </a:solidFill>
                <a:latin typeface="Arial"/>
              </a:rPr>
              <a:t>Second Outline Level</a:t>
            </a:r>
            <a:endParaRPr b="0" lang="el-GR" sz="21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Third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Fourth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Fifth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Sixth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l-GR" sz="2000" spc="-1" strike="noStrike">
                <a:solidFill>
                  <a:srgbClr val="ffffff"/>
                </a:solidFill>
                <a:latin typeface="Arial"/>
              </a:rPr>
              <a:t>Seventh Outline Level</a:t>
            </a:r>
            <a:endParaRPr b="0" lang="el-GR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 tx="0" ty="0" sx="64772" sy="64772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6 - Ελεύθερη σχεδίαση"/>
          <p:cNvSpPr/>
          <p:nvPr/>
        </p:nvSpPr>
        <p:spPr>
          <a:xfrm>
            <a:off x="-9360" y="-5400"/>
            <a:ext cx="9162720" cy="780840"/>
          </a:xfrm>
          <a:custGeom>
            <a:avLst/>
            <a:gdLst/>
            <a:ahLst/>
            <a:rect l="l" t="t" r="r" b="b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 rotWithShape="0">
            <a:gsLst>
              <a:gs pos="0">
                <a:srgbClr val="0074a0">
                  <a:alpha val="45098"/>
                </a:srgbClr>
              </a:gs>
              <a:gs pos="100000">
                <a:srgbClr val="00c4cd">
                  <a:alpha val="55294"/>
                </a:srgbClr>
              </a:gs>
            </a:gsLst>
            <a:lin ang="54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4" name="7 - Ελεύθερη σχεδίαση"/>
          <p:cNvSpPr/>
          <p:nvPr/>
        </p:nvSpPr>
        <p:spPr>
          <a:xfrm>
            <a:off x="4381560" y="-5400"/>
            <a:ext cx="4762080" cy="478440"/>
          </a:xfrm>
          <a:custGeom>
            <a:avLst/>
            <a:gdLst/>
            <a:ahLst/>
            <a:rect l="l" t="t" r="r" b="b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20000">
                <a:srgbClr val="008abf">
                  <a:alpha val="45098"/>
                </a:srgbClr>
              </a:gs>
              <a:gs pos="100000">
                <a:srgbClr val="00a0a8">
                  <a:alpha val="30196"/>
                </a:srgbClr>
              </a:gs>
            </a:gsLst>
            <a:lin ang="16200000"/>
          </a:gra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pPr>
              <a:lnSpc>
                <a:spcPct val="100000"/>
              </a:lnSpc>
            </a:pPr>
            <a:endParaRPr b="0" lang="en-US" sz="18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-20520"/>
            <a:ext cx="8229240" cy="359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l-GR" sz="2300" spc="-1" strike="noStrike">
                <a:solidFill>
                  <a:srgbClr val="04617b"/>
                </a:solidFill>
                <a:latin typeface="Calibri"/>
              </a:rPr>
              <a:t>Ιστορική αναδρομή - Εισαγωγή</a:t>
            </a:r>
            <a:endParaRPr b="0" lang="el-GR" sz="2300" spc="-1" strike="noStrike">
              <a:solidFill>
                <a:srgbClr val="000000"/>
              </a:solidFill>
              <a:latin typeface="Constantia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555480"/>
            <a:ext cx="8229240" cy="4187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519"/>
              </a:spcBef>
              <a:buClr>
                <a:srgbClr val="0bd0d9"/>
              </a:buClr>
              <a:buSzPct val="95000"/>
              <a:buFont typeface="Wingdings 2" charset="2"/>
              <a:buChar char=""/>
            </a:pPr>
            <a:r>
              <a:rPr b="0" lang="el-GR" sz="2600" spc="-1" strike="noStrike">
                <a:solidFill>
                  <a:srgbClr val="000000"/>
                </a:solidFill>
                <a:latin typeface="Arial"/>
              </a:rPr>
              <a:t>Kλικ για επεξεργασία των στυλ του υποδείγματος</a:t>
            </a:r>
            <a:endParaRPr b="0" lang="el-GR" sz="2600" spc="-1" strike="noStrike">
              <a:solidFill>
                <a:srgbClr val="000000"/>
              </a:solidFill>
              <a:latin typeface="Arial"/>
            </a:endParaRPr>
          </a:p>
          <a:p>
            <a:pPr lvl="1" marL="640080" indent="-246960">
              <a:lnSpc>
                <a:spcPct val="100000"/>
              </a:lnSpc>
              <a:spcBef>
                <a:spcPts val="479"/>
              </a:spcBef>
              <a:buClr>
                <a:srgbClr val="0f6fc6"/>
              </a:buClr>
              <a:buSzPct val="85000"/>
              <a:buFont typeface="Wingdings 2" charset="2"/>
              <a:buChar char=""/>
            </a:pPr>
            <a:r>
              <a:rPr b="0" lang="el-GR" sz="2400" spc="-1" strike="noStrike">
                <a:solidFill>
                  <a:srgbClr val="000000"/>
                </a:solidFill>
                <a:latin typeface="Arial"/>
              </a:rPr>
              <a:t>Δεύτερου επιπέδου</a:t>
            </a:r>
            <a:endParaRPr b="0" lang="el-GR" sz="2400" spc="-1" strike="noStrike">
              <a:solidFill>
                <a:srgbClr val="000000"/>
              </a:solidFill>
              <a:latin typeface="Arial"/>
            </a:endParaRPr>
          </a:p>
          <a:p>
            <a:pPr lvl="2" marL="914400" indent="-246960">
              <a:lnSpc>
                <a:spcPct val="100000"/>
              </a:lnSpc>
              <a:spcBef>
                <a:spcPts val="420"/>
              </a:spcBef>
              <a:buClr>
                <a:srgbClr val="009dd9"/>
              </a:buClr>
              <a:buSzPct val="70000"/>
              <a:buFont typeface="Wingdings 2" charset="2"/>
              <a:buChar char=""/>
            </a:pPr>
            <a:r>
              <a:rPr b="0" lang="el-GR" sz="2100" spc="-1" strike="noStrike">
                <a:solidFill>
                  <a:srgbClr val="000000"/>
                </a:solidFill>
                <a:latin typeface="Arial"/>
              </a:rPr>
              <a:t>Τρίτου επιπέδου</a:t>
            </a:r>
            <a:endParaRPr b="0" lang="el-GR" sz="2100" spc="-1" strike="noStrike">
              <a:solidFill>
                <a:srgbClr val="000000"/>
              </a:solidFill>
              <a:latin typeface="Arial"/>
            </a:endParaRPr>
          </a:p>
          <a:p>
            <a:pPr lvl="3" marL="1188720" indent="-210240">
              <a:lnSpc>
                <a:spcPct val="100000"/>
              </a:lnSpc>
              <a:spcBef>
                <a:spcPts val="400"/>
              </a:spcBef>
              <a:buClr>
                <a:srgbClr val="0bd0d9"/>
              </a:buClr>
              <a:buSzPct val="65000"/>
              <a:buFont typeface="Wingdings 2" charset="2"/>
              <a:buChar char="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Τέταρτου επιπέδου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  <a:p>
            <a:pPr lvl="4" marL="1463040" indent="-210240">
              <a:lnSpc>
                <a:spcPct val="100000"/>
              </a:lnSpc>
              <a:spcBef>
                <a:spcPts val="400"/>
              </a:spcBef>
              <a:buClr>
                <a:srgbClr val="10cf9b"/>
              </a:buClr>
              <a:buSzPct val="65000"/>
              <a:buFont typeface="Wingdings 2" charset="2"/>
              <a:buChar char="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Πέμπτου επιπέδου</a:t>
            </a:r>
            <a:endParaRPr b="0" lang="el-G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6 - TextBox"/>
          <p:cNvSpPr/>
          <p:nvPr/>
        </p:nvSpPr>
        <p:spPr>
          <a:xfrm>
            <a:off x="467640" y="4875840"/>
            <a:ext cx="8208720" cy="272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i="1" lang="el-GR" sz="1200" spc="-1" strike="noStrike">
                <a:solidFill>
                  <a:srgbClr val="000000"/>
                </a:solidFill>
                <a:latin typeface="Constantia"/>
              </a:rPr>
              <a:t>Σαλής Αναστάσιος – Μηχανολόγος 1</a:t>
            </a:r>
            <a:r>
              <a:rPr b="0" i="1" lang="el-GR" sz="1200" spc="-1" strike="noStrike" baseline="30000">
                <a:solidFill>
                  <a:srgbClr val="000000"/>
                </a:solidFill>
                <a:latin typeface="Constantia"/>
              </a:rPr>
              <a:t>ου</a:t>
            </a:r>
            <a:r>
              <a:rPr b="0" i="1" lang="el-GR" sz="1200" spc="-1" strike="noStrike">
                <a:solidFill>
                  <a:srgbClr val="000000"/>
                </a:solidFill>
                <a:latin typeface="Constantia"/>
              </a:rPr>
              <a:t> ΕΠΑ.Λ.  Δράμας</a:t>
            </a:r>
            <a:endParaRPr b="0" lang="en-US" sz="1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533520" y="339480"/>
            <a:ext cx="7851240" cy="935640"/>
          </a:xfrm>
          <a:prstGeom prst="rect">
            <a:avLst/>
          </a:prstGeom>
          <a:noFill/>
          <a:ln w="0">
            <a:noFill/>
          </a:ln>
        </p:spPr>
        <p:txBody>
          <a:bodyPr lIns="90000" rIns="18360" tIns="0" bIns="0" anchor="b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1" lang="el-GR" sz="5600" spc="-1" strike="noStrike">
                <a:solidFill>
                  <a:srgbClr val="50e0ea"/>
                </a:solidFill>
                <a:latin typeface="Calibri"/>
              </a:rPr>
              <a:t>Μ.Ε.Κ.  Ι</a:t>
            </a:r>
            <a:endParaRPr b="0" lang="el-GR" sz="5600" spc="-1" strike="noStrike">
              <a:solidFill>
                <a:srgbClr val="ffffff"/>
              </a:solidFill>
              <a:latin typeface="Constantia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 type="subTitle"/>
          </p:nvPr>
        </p:nvSpPr>
        <p:spPr>
          <a:xfrm>
            <a:off x="533520" y="1131480"/>
            <a:ext cx="7854480" cy="2304000"/>
          </a:xfrm>
          <a:prstGeom prst="rect">
            <a:avLst/>
          </a:prstGeom>
          <a:noFill/>
          <a:ln w="0">
            <a:noFill/>
          </a:ln>
        </p:spPr>
        <p:txBody>
          <a:bodyPr lIns="0" rIns="18360" tIns="45000" bIns="45000" anchor="t">
            <a:normAutofit/>
          </a:bodyPr>
          <a:p>
            <a:pPr indent="0" algn="r">
              <a:lnSpc>
                <a:spcPct val="150000"/>
              </a:lnSpc>
              <a:spcBef>
                <a:spcPts val="799"/>
              </a:spcBef>
              <a:buNone/>
              <a:tabLst>
                <a:tab algn="l" pos="0"/>
              </a:tabLst>
            </a:pPr>
            <a:r>
              <a:rPr b="0" lang="el-GR" sz="4000" spc="-1" strike="noStrike">
                <a:solidFill>
                  <a:srgbClr val="ffffff"/>
                </a:solidFill>
                <a:latin typeface="Arial"/>
              </a:rPr>
              <a:t>Κεφάλαιο  </a:t>
            </a:r>
            <a:r>
              <a:rPr b="0" lang="en-US" sz="4000" spc="-1" strike="noStrike">
                <a:solidFill>
                  <a:srgbClr val="ffffff"/>
                </a:solidFill>
                <a:latin typeface="Arial"/>
              </a:rPr>
              <a:t>2</a:t>
            </a:r>
            <a:endParaRPr b="0" lang="en-US" sz="4000" spc="-1" strike="noStrike">
              <a:solidFill>
                <a:srgbClr val="000000"/>
              </a:solidFill>
              <a:latin typeface="Arial"/>
            </a:endParaRPr>
          </a:p>
          <a:p>
            <a:pPr indent="0" algn="ctr">
              <a:lnSpc>
                <a:spcPct val="100000"/>
              </a:lnSpc>
              <a:spcBef>
                <a:spcPts val="2401"/>
              </a:spcBef>
              <a:buNone/>
              <a:tabLst>
                <a:tab algn="l" pos="0"/>
              </a:tabLst>
            </a:pPr>
            <a:r>
              <a:rPr b="1" lang="el-GR" sz="3200" spc="-1" strike="noStrike">
                <a:solidFill>
                  <a:srgbClr val="ffffff"/>
                </a:solidFill>
                <a:latin typeface="Arial"/>
              </a:rPr>
              <a:t>Φυσικές έννοιες &amp; Κινητήριες Μηχανές</a:t>
            </a: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3 - TextBox"/>
          <p:cNvSpPr/>
          <p:nvPr/>
        </p:nvSpPr>
        <p:spPr>
          <a:xfrm>
            <a:off x="611640" y="3579840"/>
            <a:ext cx="7920360" cy="1247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el-GR" sz="2400" spc="-1" strike="noStrike">
                <a:solidFill>
                  <a:srgbClr val="ffffff"/>
                </a:solidFill>
                <a:latin typeface="Constantia"/>
              </a:rPr>
              <a:t>ΣΑΛΗΣ  ΑΝΑΣΤΑΣΙΟΣ</a:t>
            </a:r>
            <a:endParaRPr b="0" lang="en-US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n-US" sz="1800" spc="-1" strike="noStrike">
                <a:solidFill>
                  <a:srgbClr val="f2f2f2"/>
                </a:solidFill>
                <a:latin typeface="Constantia"/>
              </a:rPr>
              <a:t>MSc in Management and Information Systems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1800" spc="-1" strike="noStrike">
                <a:solidFill>
                  <a:srgbClr val="ffffff"/>
                </a:solidFill>
                <a:latin typeface="Constantia"/>
              </a:rPr>
              <a:t>Μηχανολόγος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1600" spc="-1" strike="noStrike">
                <a:solidFill>
                  <a:srgbClr val="ffffff"/>
                </a:solidFill>
                <a:latin typeface="Constantia"/>
              </a:rPr>
              <a:t>Εκπαιδευτικός  1</a:t>
            </a:r>
            <a:r>
              <a:rPr b="0" lang="el-GR" sz="1600" spc="-1" strike="noStrike" baseline="30000">
                <a:solidFill>
                  <a:srgbClr val="ffffff"/>
                </a:solidFill>
                <a:latin typeface="Constantia"/>
              </a:rPr>
              <a:t>ου</a:t>
            </a:r>
            <a:r>
              <a:rPr b="0" lang="el-GR" sz="1600" spc="-1" strike="noStrike">
                <a:solidFill>
                  <a:srgbClr val="ffffff"/>
                </a:solidFill>
                <a:latin typeface="Constantia"/>
              </a:rPr>
              <a:t>  ΕΠΑ.Λ.  Δράμας</a:t>
            </a:r>
            <a:endParaRPr b="0" lang="en-US" sz="1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Δύναμη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7" name="5 - TextBox"/>
          <p:cNvSpPr/>
          <p:nvPr/>
        </p:nvSpPr>
        <p:spPr>
          <a:xfrm>
            <a:off x="683640" y="843480"/>
            <a:ext cx="792036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Ορισμός της Δύναμης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8" name="Picture 2" descr=""/>
          <p:cNvPicPr/>
          <p:nvPr/>
        </p:nvPicPr>
        <p:blipFill>
          <a:blip r:embed="rId1"/>
          <a:stretch/>
        </p:blipFill>
        <p:spPr>
          <a:xfrm>
            <a:off x="1763640" y="1404360"/>
            <a:ext cx="5616360" cy="2895120"/>
          </a:xfrm>
          <a:prstGeom prst="rect">
            <a:avLst/>
          </a:prstGeom>
          <a:ln w="9525">
            <a:noFill/>
          </a:ln>
        </p:spPr>
      </p:pic>
    </p:spTree>
  </p:cSld>
  <p:transition>
    <p:pull dir="rd"/>
  </p:transition>
  <p:timing>
    <p:tnLst>
      <p:par>
        <p:cTn id="266" dur="indefinite" restart="never" nodeType="tmRoot">
          <p:childTnLst>
            <p:seq>
              <p:cTn id="267" dur="indefinite" nodeType="mainSeq">
                <p:childTnLst>
                  <p:par>
                    <p:cTn id="268" fill="hold">
                      <p:stCondLst>
                        <p:cond delay="indefinite"/>
                      </p:stCondLst>
                      <p:childTnLst>
                        <p:par>
                          <p:cTn id="269" fill="hold">
                            <p:stCondLst>
                              <p:cond delay="0"/>
                            </p:stCondLst>
                            <p:childTnLst>
                              <p:par>
                                <p:cTn id="270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27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Δύναμη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0" name="5 - TextBox"/>
          <p:cNvSpPr/>
          <p:nvPr/>
        </p:nvSpPr>
        <p:spPr>
          <a:xfrm>
            <a:off x="683640" y="843480"/>
            <a:ext cx="7920360" cy="3748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spcAft>
                <a:spcPts val="1199"/>
              </a:spcAft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Τι γνωρίζουμε για τη συνισταμένη δύναμη ?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1199"/>
              </a:spcAft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…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η 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συνισταμένη δύναμη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είναι η 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δύναμη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εκείνη η οποία, όταν θεωρηθεί ότι ενεργεί σε ένα σώμα, επιφέρει το ίδιο αποτέλεσμα που επιφέρουν δύο ή περισσότερες δυνάμεις που ενεργούν ταυτοχρόνως, στο ίδιο σώμα.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Αυτές οι επιμέρους δυνάμεις ονομάζονται συνιστώσες δυνάμεις.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…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κάθε δύναμη μπορεί να αναλυθεί στις επιμέρους συνιστώσες δυνάμεις της.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273" dur="indefinite" restart="never" nodeType="tmRoot">
          <p:childTnLst>
            <p:seq>
              <p:cTn id="274" dur="indefinite" nodeType="mainSeq">
                <p:childTnLst>
                  <p:par>
                    <p:cTn id="275" fill="hold">
                      <p:stCondLst>
                        <p:cond delay="indefinite"/>
                      </p:stCondLst>
                      <p:childTnLst>
                        <p:par>
                          <p:cTn id="276" fill="hold">
                            <p:stCondLst>
                              <p:cond delay="0"/>
                            </p:stCondLst>
                            <p:childTnLst>
                              <p:par>
                                <p:cTn id="277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9" dur="1000" fill="hold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0" dur="1000" fill="hold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281" dur="1000"/>
                                        <p:tgtEl>
                                          <p:spTgt spid="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2" nodeType="with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84" dur="1000" fill="hold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5" dur="1000" fill="hold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286" dur="1000"/>
                                        <p:tgtEl>
                                          <p:spTgt spid="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1" dur="500" fill="hold"/>
                                        <p:tgtEl>
                                          <p:spTgt spid="1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2" dur="500" fill="hold"/>
                                        <p:tgtEl>
                                          <p:spTgt spid="1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97" dur="500" fill="hold"/>
                                        <p:tgtEl>
                                          <p:spTgt spid="1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98" dur="500" fill="hold"/>
                                        <p:tgtEl>
                                          <p:spTgt spid="1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Δύναμη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5 - TextBox"/>
          <p:cNvSpPr/>
          <p:nvPr/>
        </p:nvSpPr>
        <p:spPr>
          <a:xfrm>
            <a:off x="683640" y="843480"/>
            <a:ext cx="7920360" cy="344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spcAft>
                <a:spcPts val="1199"/>
              </a:spcAft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Μονάδα μέτρησης της δύναμης στο διεθνές σύστημα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(SI)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είναι το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Newton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(Νιούτον)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1199"/>
              </a:spcAft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το οποίο συμβολίζεται με το γράμμα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N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και ορίζεται ως: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2401"/>
              </a:spcAft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1N 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=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kg 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•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m /s</a:t>
            </a:r>
            <a:r>
              <a:rPr b="1" lang="en-US" sz="2000" spc="-1" strike="noStrike" baseline="30000">
                <a:solidFill>
                  <a:srgbClr val="000000"/>
                </a:solidFill>
                <a:latin typeface="Arial"/>
              </a:rPr>
              <a:t>2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1199"/>
              </a:spcAft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Για τη μετατροπή των μονάδων μπορούν να χρησιμοποιηθούν οι αναλογίες: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1199"/>
              </a:spcAft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23" name="3 - Πίνακας"/>
          <p:cNvGraphicFramePr/>
          <p:nvPr/>
        </p:nvGraphicFramePr>
        <p:xfrm>
          <a:off x="1547640" y="3558240"/>
          <a:ext cx="6095520" cy="784800"/>
        </p:xfrm>
        <a:graphic>
          <a:graphicData uri="http://schemas.openxmlformats.org/drawingml/2006/table">
            <a:tbl>
              <a:tblPr/>
              <a:tblGrid>
                <a:gridCol w="3047760"/>
                <a:gridCol w="3047760"/>
              </a:tblGrid>
              <a:tr h="370800">
                <a:tc>
                  <a:txBody>
                    <a:bodyPr bIns="72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1199"/>
                        </a:spcAft>
                      </a:pPr>
                      <a:r>
                        <a:rPr b="1" i="1" lang="el-GR" sz="1800" spc="-1" strike="noStrike">
                          <a:solidFill>
                            <a:schemeClr val="lt1"/>
                          </a:solidFill>
                          <a:latin typeface="Constantia"/>
                        </a:rPr>
                        <a:t>1 </a:t>
                      </a:r>
                      <a:r>
                        <a:rPr b="1" i="1" lang="en-US" sz="1800" spc="-1" strike="noStrike">
                          <a:solidFill>
                            <a:schemeClr val="lt1"/>
                          </a:solidFill>
                          <a:latin typeface="Constantia"/>
                        </a:rPr>
                        <a:t>N </a:t>
                      </a:r>
                      <a:r>
                        <a:rPr b="1" i="1" lang="el-GR" sz="1800" spc="-1" strike="noStrike">
                          <a:solidFill>
                            <a:schemeClr val="lt1"/>
                          </a:solidFill>
                          <a:latin typeface="Constantia"/>
                        </a:rPr>
                        <a:t>= 0,101972 </a:t>
                      </a:r>
                      <a:r>
                        <a:rPr b="1" i="1" lang="en-US" sz="1800" spc="-1" strike="noStrike">
                          <a:solidFill>
                            <a:schemeClr val="lt1"/>
                          </a:solidFill>
                          <a:latin typeface="Constantia"/>
                        </a:rPr>
                        <a:t>kp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bIns="72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1199"/>
                        </a:spcAft>
                      </a:pPr>
                      <a:r>
                        <a:rPr b="1" i="1" lang="el-GR" sz="1800" spc="-1" strike="noStrike">
                          <a:solidFill>
                            <a:schemeClr val="lt1"/>
                          </a:solidFill>
                          <a:latin typeface="Constantia"/>
                        </a:rPr>
                        <a:t>1 </a:t>
                      </a:r>
                      <a:r>
                        <a:rPr b="1" i="1" lang="en-US" sz="1800" spc="-1" strike="noStrike">
                          <a:solidFill>
                            <a:schemeClr val="lt1"/>
                          </a:solidFill>
                          <a:latin typeface="Constantia"/>
                        </a:rPr>
                        <a:t>N </a:t>
                      </a:r>
                      <a:r>
                        <a:rPr b="1" i="1" lang="el-GR" sz="1800" spc="-1" strike="noStrike">
                          <a:solidFill>
                            <a:schemeClr val="lt1"/>
                          </a:solidFill>
                          <a:latin typeface="Constantia"/>
                        </a:rPr>
                        <a:t>= 0,224809 </a:t>
                      </a:r>
                      <a:r>
                        <a:rPr b="1" i="1" lang="en-US" sz="1800" spc="-1" strike="noStrike">
                          <a:solidFill>
                            <a:schemeClr val="lt1"/>
                          </a:solidFill>
                          <a:latin typeface="Constantia"/>
                        </a:rPr>
                        <a:t>lbf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 bIns="72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1199"/>
                        </a:spcAft>
                      </a:pPr>
                      <a:r>
                        <a:rPr b="1" i="1" lang="el-GR" sz="1800" spc="-1" strike="noStrike">
                          <a:solidFill>
                            <a:schemeClr val="dk1"/>
                          </a:solidFill>
                          <a:latin typeface="Constantia"/>
                        </a:rPr>
                        <a:t>1 </a:t>
                      </a:r>
                      <a:r>
                        <a:rPr b="1" i="1" lang="en-US" sz="1800" spc="-1" strike="noStrike">
                          <a:solidFill>
                            <a:schemeClr val="dk1"/>
                          </a:solidFill>
                          <a:latin typeface="Constantia"/>
                        </a:rPr>
                        <a:t>kp </a:t>
                      </a:r>
                      <a:r>
                        <a:rPr b="1" i="1" lang="el-GR" sz="1800" spc="-1" strike="noStrike">
                          <a:solidFill>
                            <a:schemeClr val="dk1"/>
                          </a:solidFill>
                          <a:latin typeface="Constantia"/>
                        </a:rPr>
                        <a:t>= 9,80665 </a:t>
                      </a:r>
                      <a:r>
                        <a:rPr b="1" i="1" lang="en-US" sz="1800" spc="-1" strike="noStrike">
                          <a:solidFill>
                            <a:schemeClr val="dk1"/>
                          </a:solidFill>
                          <a:latin typeface="Constantia"/>
                        </a:rPr>
                        <a:t>N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  <a:tc>
                  <a:txBody>
                    <a:bodyPr bIns="72000"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1199"/>
                        </a:spcBef>
                        <a:spcAft>
                          <a:spcPts val="1199"/>
                        </a:spcAft>
                      </a:pPr>
                      <a:r>
                        <a:rPr b="1" i="1" lang="el-GR" sz="1800" spc="-1" strike="noStrike">
                          <a:solidFill>
                            <a:schemeClr val="dk1"/>
                          </a:solidFill>
                          <a:latin typeface="Constantia"/>
                        </a:rPr>
                        <a:t>1 </a:t>
                      </a:r>
                      <a:r>
                        <a:rPr b="1" i="1" lang="en-US" sz="1800" spc="-1" strike="noStrike">
                          <a:solidFill>
                            <a:schemeClr val="dk1"/>
                          </a:solidFill>
                          <a:latin typeface="Constantia"/>
                        </a:rPr>
                        <a:t>lbf </a:t>
                      </a:r>
                      <a:r>
                        <a:rPr b="1" i="1" lang="el-GR" sz="1800" spc="-1" strike="noStrike">
                          <a:solidFill>
                            <a:schemeClr val="dk1"/>
                          </a:solidFill>
                          <a:latin typeface="Constantia"/>
                        </a:rPr>
                        <a:t>= 4,44822 Ν</a:t>
                      </a:r>
                      <a:endParaRPr b="0" lang="en-US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cd4ea"/>
                    </a:solidFill>
                  </a:tcPr>
                </a:tc>
              </a:tr>
            </a:tbl>
          </a:graphicData>
        </a:graphic>
      </p:graphicFrame>
    </p:spTree>
  </p:cSld>
  <p:transition>
    <p:pull dir="rd"/>
  </p:transition>
  <p:timing>
    <p:tnLst>
      <p:par>
        <p:cTn id="299" dur="indefinite" restart="never" nodeType="tmRoot">
          <p:childTnLst>
            <p:seq>
              <p:cTn id="300" dur="indefinite" nodeType="mainSeq">
                <p:childTnLst>
                  <p:par>
                    <p:cTn id="301" fill="hold">
                      <p:stCondLst>
                        <p:cond delay="indefinite"/>
                      </p:stCondLst>
                      <p:childTnLst>
                        <p:par>
                          <p:cTn id="302" fill="hold">
                            <p:stCondLst>
                              <p:cond delay="0"/>
                            </p:stCondLst>
                            <p:childTnLst>
                              <p:par>
                                <p:cTn id="30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05" dur="500" fill="hold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06" dur="500" fill="hold"/>
                                        <p:tgtEl>
                                          <p:spTgt spid="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1" dur="500" fill="hold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2" dur="500" fill="hold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3" fill="hold">
                      <p:stCondLst>
                        <p:cond delay="indefinite"/>
                      </p:stCondLst>
                      <p:childTnLst>
                        <p:par>
                          <p:cTn id="314" fill="hold">
                            <p:stCondLst>
                              <p:cond delay="0"/>
                            </p:stCondLst>
                            <p:childTnLst>
                              <p:par>
                                <p:cTn id="315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17" dur="1000" fill="hold"/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18" dur="1000" fill="hold"/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319" dur="1000"/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24" dur="500" fill="hold"/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25" dur="500" fill="hold"/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6" fill="hold">
                      <p:stCondLst>
                        <p:cond delay="indefinite"/>
                      </p:stCondLst>
                      <p:childTnLst>
                        <p:par>
                          <p:cTn id="327" fill="hold">
                            <p:stCondLst>
                              <p:cond delay="0"/>
                            </p:stCondLst>
                            <p:childTnLst>
                              <p:par>
                                <p:cTn id="328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330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Δύναμη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11 - Ορθογώνιο"/>
          <p:cNvSpPr/>
          <p:nvPr/>
        </p:nvSpPr>
        <p:spPr>
          <a:xfrm>
            <a:off x="1547640" y="1563480"/>
            <a:ext cx="581400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Τ Ε Λ Ο Σ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15 - Τόξο"/>
          <p:cNvSpPr/>
          <p:nvPr/>
        </p:nvSpPr>
        <p:spPr>
          <a:xfrm>
            <a:off x="2915640" y="1995840"/>
            <a:ext cx="2376000" cy="359640"/>
          </a:xfrm>
          <a:prstGeom prst="arc">
            <a:avLst>
              <a:gd name="adj1" fmla="val 12076736"/>
              <a:gd name="adj2" fmla="val 0"/>
            </a:avLst>
          </a:prstGeom>
          <a:noFill/>
          <a:ln w="12700">
            <a:solidFill>
              <a:srgbClr val="095294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l-GR" sz="1800" spc="-1" strike="noStrike">
              <a:solidFill>
                <a:srgbClr val="000000"/>
              </a:solidFill>
              <a:latin typeface="Constantia"/>
            </a:endParaRPr>
          </a:p>
        </p:txBody>
      </p:sp>
    </p:spTree>
  </p:cSld>
  <p:transition>
    <p:pull dir="rd"/>
  </p:transition>
  <p:timing>
    <p:tnLst>
      <p:par>
        <p:cTn id="331" dur="indefinite" restart="never" nodeType="tmRoot">
          <p:childTnLst>
            <p:seq>
              <p:cTn id="332" dur="indefinite" nodeType="mainSeq">
                <p:childTnLst>
                  <p:par>
                    <p:cTn id="333" fill="hold">
                      <p:stCondLst>
                        <p:cond delay="0"/>
                      </p:stCondLst>
                      <p:childTnLst>
                        <p:par>
                          <p:cTn id="334" fill="hold">
                            <p:stCondLst>
                              <p:cond delay="0"/>
                            </p:stCondLst>
                            <p:childTnLst>
                              <p:par>
                                <p:cTn id="335" nodeType="with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7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8" dur="1000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339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0" nodeType="withEffect" fill="hold" presetClass="entr" presetID="2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34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343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4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fmla="y-sin(pi*$)/3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5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9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6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27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7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81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8" dur="26" fill="hold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9" dur="166" fill="hold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0" dur="26" fill="hold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1" dur="166" fill="hold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2" dur="26" fill="hold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3" dur="166" fill="hold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4" dur="26" fill="hold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5" dur="166" fill="hold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Ιστορική αναδρομή - Εισαγωγή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8" name="Picture 2" descr=""/>
          <p:cNvPicPr/>
          <p:nvPr/>
        </p:nvPicPr>
        <p:blipFill>
          <a:blip r:embed="rId1"/>
          <a:stretch/>
        </p:blipFill>
        <p:spPr>
          <a:xfrm>
            <a:off x="611640" y="555480"/>
            <a:ext cx="791640" cy="720000"/>
          </a:xfrm>
          <a:prstGeom prst="rect">
            <a:avLst/>
          </a:prstGeom>
          <a:ln w="9525">
            <a:noFill/>
          </a:ln>
        </p:spPr>
      </p:pic>
      <p:sp>
        <p:nvSpPr>
          <p:cNvPr id="89" name="7 - TextBox"/>
          <p:cNvSpPr/>
          <p:nvPr/>
        </p:nvSpPr>
        <p:spPr>
          <a:xfrm>
            <a:off x="1547640" y="699480"/>
            <a:ext cx="25920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el-GR" sz="1800" spc="-1" strike="noStrike">
                <a:solidFill>
                  <a:srgbClr val="000000"/>
                </a:solidFill>
                <a:latin typeface="Calibri"/>
              </a:rPr>
              <a:t>Διδακτικοί στόχοι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8 - TextBox"/>
          <p:cNvSpPr/>
          <p:nvPr/>
        </p:nvSpPr>
        <p:spPr>
          <a:xfrm>
            <a:off x="683640" y="1491480"/>
            <a:ext cx="7920360" cy="222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Σκοπός του κεφαλαίου αυτού είναι να δώσει στο μαθητή τις βασικές γνώσεις για τις κυριότερες φυσικές έννοιες και τα διάφορα μεγέθη που θα συναντήσει σε επόμενες ενότητες αυτού του βιβλίου.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Οι γνώσεις αυτές είναι απαραίτητες για την κατανόηση τόσο των αρχών λειτουργίας των διαφόρων μηχανών, όσο και των διαφόρων φαινομένων που ο μαθητής βλέπει καθημερινά, γύρω του.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3" dur="500" fill="hold"/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" dur="500" fill="hold"/>
                                        <p:tgtEl>
                                          <p:spTgt spid="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Ιστορική αναδρομή - Εισαγωγή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2" name="Picture 2" descr=""/>
          <p:cNvPicPr/>
          <p:nvPr/>
        </p:nvPicPr>
        <p:blipFill>
          <a:blip r:embed="rId1"/>
          <a:stretch/>
        </p:blipFill>
        <p:spPr>
          <a:xfrm>
            <a:off x="611640" y="555480"/>
            <a:ext cx="791640" cy="720000"/>
          </a:xfrm>
          <a:prstGeom prst="rect">
            <a:avLst/>
          </a:prstGeom>
          <a:ln w="9525">
            <a:noFill/>
          </a:ln>
        </p:spPr>
      </p:pic>
      <p:sp>
        <p:nvSpPr>
          <p:cNvPr id="93" name="7 - TextBox"/>
          <p:cNvSpPr/>
          <p:nvPr/>
        </p:nvSpPr>
        <p:spPr>
          <a:xfrm>
            <a:off x="1547640" y="699480"/>
            <a:ext cx="25920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el-GR" sz="1800" spc="-1" strike="noStrike">
                <a:solidFill>
                  <a:srgbClr val="000000"/>
                </a:solidFill>
                <a:latin typeface="Calibri"/>
              </a:rPr>
              <a:t>Διδακτικοί στόχοι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8 - TextBox"/>
          <p:cNvSpPr/>
          <p:nvPr/>
        </p:nvSpPr>
        <p:spPr>
          <a:xfrm>
            <a:off x="539640" y="1275480"/>
            <a:ext cx="8208720" cy="336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Aft>
                <a:spcPts val="1800"/>
              </a:spcAft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Μετά την ολοκλήρωση του κεφαλαίου αυτού, ο μαθητής θα πρέπει να είναι σε θέση: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Aft>
                <a:spcPts val="1199"/>
              </a:spcAft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•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να δίνει τον ορισμό της δύναμης και να γνωρίζει τις μονάδες μέτρησης της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Aft>
                <a:spcPts val="1199"/>
              </a:spcAft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•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να δίνει τον ορισμό της τριβής και να μπορεί να διαχωρίζει τα είδη της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Aft>
                <a:spcPts val="1199"/>
              </a:spcAft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•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να δίνει τον ορισμό της ροπής και των μονάδων μέτρησής της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Aft>
                <a:spcPts val="1199"/>
              </a:spcAft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•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να δίνει τον ορισμό της πίεσης και των μονάδων μέτρησής της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Aft>
                <a:spcPts val="1199"/>
              </a:spcAft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•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να δίνει τον ορισμό της θερμοκρασίας και των μονάδων μέτρησής της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5" dur="indefinite" restart="never" nodeType="tmRoot">
          <p:childTnLst>
            <p:seq>
              <p:cTn id="16" dur="indefinite" nodeType="mainSeq">
                <p:childTnLst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" dur="500" fill="hold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7" dur="500" fill="hold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500" fill="hold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3" dur="500" fill="hold"/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" dur="500" fill="hold"/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9" dur="500" fill="hold"/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0" dur="500" fill="hold"/>
                                        <p:tgtEl>
                                          <p:spTgt spid="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5" dur="500" fill="hold"/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6" dur="500" fill="hold"/>
                                        <p:tgtEl>
                                          <p:spTgt spid="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1" dur="500" fill="hold"/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2" dur="500" fill="hold"/>
                                        <p:tgtEl>
                                          <p:spTgt spid="9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Ιστορική αναδρομή - Εισαγωγή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6" name="Picture 2" descr=""/>
          <p:cNvPicPr/>
          <p:nvPr/>
        </p:nvPicPr>
        <p:blipFill>
          <a:blip r:embed="rId1"/>
          <a:stretch/>
        </p:blipFill>
        <p:spPr>
          <a:xfrm>
            <a:off x="611640" y="555480"/>
            <a:ext cx="791640" cy="720000"/>
          </a:xfrm>
          <a:prstGeom prst="rect">
            <a:avLst/>
          </a:prstGeom>
          <a:ln w="9525">
            <a:noFill/>
          </a:ln>
        </p:spPr>
      </p:pic>
      <p:sp>
        <p:nvSpPr>
          <p:cNvPr id="97" name="7 - TextBox"/>
          <p:cNvSpPr/>
          <p:nvPr/>
        </p:nvSpPr>
        <p:spPr>
          <a:xfrm>
            <a:off x="1547640" y="699480"/>
            <a:ext cx="259200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el-GR" sz="1800" spc="-1" strike="noStrike">
                <a:solidFill>
                  <a:srgbClr val="000000"/>
                </a:solidFill>
                <a:latin typeface="Calibri"/>
              </a:rPr>
              <a:t>Διδακτικοί στόχοι</a:t>
            </a:r>
            <a:endParaRPr b="0" lang="en-US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8" name="8 - TextBox"/>
          <p:cNvSpPr/>
          <p:nvPr/>
        </p:nvSpPr>
        <p:spPr>
          <a:xfrm>
            <a:off x="467640" y="1275480"/>
            <a:ext cx="8280720" cy="2833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spcAft>
                <a:spcPts val="1199"/>
              </a:spcAft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•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να δίνει τον ορισμό του έργου και των μονάδων μέτρησής του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Aft>
                <a:spcPts val="1199"/>
              </a:spcAft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•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να δίνει τον ορισμό της ισχύος και των μονάδων μέτρησής της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Aft>
                <a:spcPts val="2401"/>
              </a:spcAft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•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να μπορεί να εξηγεί με απλά λόγια τις βασικές αρχές του πρώτου και δεύτερου θερμοδυναμικού νόμου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Aft>
                <a:spcPts val="1199"/>
              </a:spcAft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•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να μπορεί να κατατάσσει κατά είδη, τις κινητήριες μηχανές, ανάλογα με τον τρόπο λειτουργίας τους, το καύσιμο που χρησιμοποιούν, τη διάταξη των βασικών τμημάτων τους κ.τ.λ.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53" dur="indefinite" restart="never" nodeType="tmRoot">
          <p:childTnLst>
            <p:seq>
              <p:cTn id="54" dur="indefinite" nodeType="mainSeq">
                <p:childTnLst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" dur="500" fill="hold"/>
                                        <p:tgtEl>
                                          <p:spTgt spid="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5" dur="500" fill="hold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6" dur="500" fill="hold"/>
                                        <p:tgtEl>
                                          <p:spTgt spid="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1" dur="5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2" dur="500" fill="hold"/>
                                        <p:tgtEl>
                                          <p:spTgt spid="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7" dur="5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8" dur="500" fill="hold"/>
                                        <p:tgtEl>
                                          <p:spTgt spid="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Γενικά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5 - TextBox"/>
          <p:cNvSpPr/>
          <p:nvPr/>
        </p:nvSpPr>
        <p:spPr>
          <a:xfrm>
            <a:off x="683640" y="843480"/>
            <a:ext cx="7920360" cy="283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indent="-216000">
              <a:lnSpc>
                <a:spcPct val="100000"/>
              </a:lnSpc>
              <a:buClr>
                <a:srgbClr val="000000"/>
              </a:buClr>
              <a:buSzPct val="90000"/>
              <a:buFont typeface="Wingdings" charset="2"/>
              <a:buChar char="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Όλα τα σώματα που υπάρχουν στη φύση βρίσκονται είτε σε στερεή, είτε σε υγρή είτε σε αέρια κατάσταση.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Πότε τα φυσικά σώματα αλλάζουν κατάσταση ?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SzPct val="90000"/>
              <a:buFont typeface="Wingdings" charset="2"/>
              <a:buChar char="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Τα φυσικά σώματα, γενικά, μπορούν να αλλάζουν κατάσταση, όταν για κάποιο λόγο μεταβάλλεται είτε η θερμοκρασία τους είτε η πίεσή τους.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79" dur="indefinite" restart="never" nodeType="tmRoot">
          <p:childTnLst>
            <p:seq>
              <p:cTn id="80" dur="indefinite" nodeType="mainSeq">
                <p:childTnLst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5" dur="1000" fill="hold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6" dur="1000" fill="hold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87" dur="1000"/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2" dur="500" fill="hold"/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3" dur="500" fill="hold"/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Γενικά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5 - TextBox"/>
          <p:cNvSpPr/>
          <p:nvPr/>
        </p:nvSpPr>
        <p:spPr>
          <a:xfrm>
            <a:off x="683640" y="843480"/>
            <a:ext cx="7920360" cy="3748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Η κατάσταση ενός αερίου προσδιορίζεται με ακρίβεια, όταν είναι γνωστά τρία χαρακτηριστικά στοιχεία της δηλαδή, η πίεση, η θερμοκρασία και ο όγκος του.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Πότε ένα αέριο μεταβάλλει την κατάστασή του ?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SzPct val="90000"/>
              <a:buFont typeface="Wingdings" charset="2"/>
              <a:buChar char=""/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Αν ένα από τα τρία μεγέθη μεταβληθεί, τότε, θεωρείται, ότι το αέριο μεταβάλλει την κατάστασή του.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c00000"/>
                </a:solidFill>
                <a:latin typeface="Arial"/>
              </a:rPr>
              <a:t>Τις αλλαγές αυτές επιδιώκουμε να προκαλούμε και να ελέγχουμε, έτσι ώστε, μέσω των θερμικών μηχανών, να παράγουμε το ζητούμενο έργο.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94" dur="indefinite" restart="never" nodeType="tmRoot">
          <p:childTnLst>
            <p:seq>
              <p:cTn id="95" dur="indefinite" nodeType="mainSeq">
                <p:childTnLst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0" dur="1000" fill="hold"/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1" dur="1000" fill="hold"/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102" dur="1000"/>
                                        <p:tgtEl>
                                          <p:spTgt spid="1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07" dur="500" fill="hold"/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8" dur="500" fill="hold"/>
                                        <p:tgtEl>
                                          <p:spTgt spid="1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nodeType="clickEffect" fill="hold" presetClass="entr" presetID="4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in)" transition="in">
                                      <p:cBhvr additive="repl">
                                        <p:cTn id="113" dur="500"/>
                                        <p:tgtEl>
                                          <p:spTgt spid="1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Δύναμη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5 - TextBox"/>
          <p:cNvSpPr/>
          <p:nvPr/>
        </p:nvSpPr>
        <p:spPr>
          <a:xfrm>
            <a:off x="683640" y="843480"/>
            <a:ext cx="7920360" cy="191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Ποια είναι η αιτία ώστε να μεταβληθεί η κινητική κατάσταση ενός σώματος ή να παραμορφωθεί το σχήμα του ?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…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την ονομάζουμε 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Δύναμη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και τη συμβολίζουμε με το γράμμα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F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3 - TextBox"/>
          <p:cNvSpPr/>
          <p:nvPr/>
        </p:nvSpPr>
        <p:spPr>
          <a:xfrm>
            <a:off x="683640" y="2792880"/>
            <a:ext cx="7920360" cy="1766880"/>
          </a:xfrm>
          <a:prstGeom prst="rect">
            <a:avLst/>
          </a:prstGeom>
          <a:gradFill rotWithShape="0">
            <a:gsLst>
              <a:gs pos="0">
                <a:srgbClr val="191919"/>
              </a:gs>
              <a:gs pos="100000">
                <a:srgbClr val="bcbcbc"/>
              </a:gs>
            </a:gsLst>
            <a:path path="circle">
              <a:fillToRect l="50000" t="100000" r="50000" b="0"/>
            </a:path>
          </a:gradFill>
          <a:ln>
            <a:solidFill>
              <a:srgbClr val="000000"/>
            </a:solidFill>
            <a:round/>
          </a:ln>
          <a:effectLst>
            <a:outerShdw algn="ctr" blurRad="57240" dir="5400000" dist="38160" rotWithShape="0">
              <a:schemeClr val="phClr">
                <a:shade val="9000"/>
                <a:satMod val="105000"/>
                <a:alpha val="48000"/>
              </a:schemeClr>
            </a:outerShdw>
          </a:effectLst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l-GR" sz="2000" spc="-1" strike="noStrike">
                <a:solidFill>
                  <a:schemeClr val="lt1"/>
                </a:solidFill>
                <a:latin typeface="Arial"/>
              </a:rPr>
              <a:t>Δύναμη, λοιπόν είναι το αίτιο που προκαλεί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l-GR" sz="2000" spc="-1" strike="noStrike">
                <a:solidFill>
                  <a:schemeClr val="lt1"/>
                </a:solidFill>
                <a:latin typeface="Arial"/>
              </a:rPr>
              <a:t>τη μεταβολή της κινητικής κατάστασης ενός σώματος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el-GR" sz="2000" spc="-1" strike="noStrike">
                <a:solidFill>
                  <a:schemeClr val="lt1"/>
                </a:solidFill>
                <a:latin typeface="Arial"/>
              </a:rPr>
              <a:t>ή την παραμόρφωσή του.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601"/>
              </a:spcBef>
              <a:spcAft>
                <a:spcPts val="601"/>
              </a:spcAft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14" dur="indefinite" restart="never" nodeType="tmRoot">
          <p:childTnLst>
            <p:seq>
              <p:cTn id="115" dur="indefinite" nodeType="mainSeq">
                <p:childTnLst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20" dur="1000" fill="hold"/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21" dur="1000" fill="hold"/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122" dur="1000"/>
                                        <p:tgtEl>
                                          <p:spTgt spid="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12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Δύναμη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5 - TextBox"/>
          <p:cNvSpPr/>
          <p:nvPr/>
        </p:nvSpPr>
        <p:spPr>
          <a:xfrm>
            <a:off x="683640" y="555480"/>
            <a:ext cx="792036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Παραδείγματα δυνάμεων  ?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3 - Ορθογώνιο"/>
          <p:cNvSpPr/>
          <p:nvPr/>
        </p:nvSpPr>
        <p:spPr>
          <a:xfrm rot="20646000">
            <a:off x="320040" y="1722240"/>
            <a:ext cx="381132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η παγκόσμια έλξη των σωμάτων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6 - Ορθογώνιο"/>
          <p:cNvSpPr/>
          <p:nvPr/>
        </p:nvSpPr>
        <p:spPr>
          <a:xfrm rot="20622000">
            <a:off x="2320920" y="1708560"/>
            <a:ext cx="463572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οι μαγνητικές και οι ηλεκτρικές δυνάμεις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7 - Ορθογώνιο"/>
          <p:cNvSpPr/>
          <p:nvPr/>
        </p:nvSpPr>
        <p:spPr>
          <a:xfrm rot="20595000">
            <a:off x="5304960" y="1928880"/>
            <a:ext cx="257076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η δύναμη του ανέμου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8 - Ορθογώνιο"/>
          <p:cNvSpPr/>
          <p:nvPr/>
        </p:nvSpPr>
        <p:spPr>
          <a:xfrm rot="20649000">
            <a:off x="7421760" y="2217960"/>
            <a:ext cx="98280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η τριβή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9 - Ορθογώνιο"/>
          <p:cNvSpPr/>
          <p:nvPr/>
        </p:nvSpPr>
        <p:spPr>
          <a:xfrm>
            <a:off x="1115640" y="2931840"/>
            <a:ext cx="669636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 </a:t>
            </a: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η ένταση των μυών ενός ανθρώπου 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που σπρώχνει ή ανυψώνει ένα αντικείμενο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10 - Ορθογώνιο"/>
          <p:cNvSpPr/>
          <p:nvPr/>
        </p:nvSpPr>
        <p:spPr>
          <a:xfrm>
            <a:off x="539640" y="3939840"/>
            <a:ext cx="7992360" cy="699480"/>
          </a:xfrm>
          <a:prstGeom prst="rect">
            <a:avLst/>
          </a:prstGeom>
          <a:solidFill>
            <a:srgbClr val="ffffff"/>
          </a:solidFill>
          <a:ln>
            <a:solidFill>
              <a:srgbClr val="0f6fc6"/>
            </a:solidFill>
            <a:rou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chemeClr val="dk1"/>
                </a:solidFill>
                <a:latin typeface="Arial"/>
              </a:rPr>
              <a:t>η δύναμη των αερίων που παράγονται από την καύση του καυσίμου μέσα στο θάλαμο καύσης μιας μηχανής κ.τ.λ.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128" dur="indefinite" restart="never" nodeType="tmRoot">
          <p:childTnLst>
            <p:seq>
              <p:cTn id="129" dur="indefinite" nodeType="mainSeq">
                <p:childTnLst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nodeType="clickEffect" fill="hold" presetClass="entr" presetID="2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1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35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6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fmla="y-sin(pi*$)/3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7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9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8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27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39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81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0" dur="26" fill="hold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1" dur="166" fill="hold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2" dur="26" fill="hold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3" dur="166" fill="hold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4" dur="26" fill="hold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5" dur="166" fill="hold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6" dur="26" fill="hold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7" dur="166" fill="hold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nodeType="clickEffect" fill="hold" presetClass="entr" presetID="2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1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53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4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fmla="y-sin(pi*$)/3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5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9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6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27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57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81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8" dur="26" fill="hold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9" dur="166" fill="hold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0" dur="26" fill="hold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1" dur="166" fill="hold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2" dur="26" fill="hold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3" dur="166" fill="hold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4" dur="26" fill="hold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5" dur="166" fill="hold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nodeType="clickEffect" fill="hold" presetClass="entr" presetID="2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1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71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2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fmla="y-sin(pi*$)/3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3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9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4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27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75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81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6" dur="26" fill="hold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7" dur="166" fill="hold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8" dur="26" fill="hold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9" dur="166" fill="hold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0" dur="26" fill="hold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1" dur="166" fill="hold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2" dur="26" fill="hold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3" dur="166" fill="hold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nodeType="clickEffect" fill="hold" presetClass="entr" presetID="2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1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189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0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fmla="y-sin(pi*$)/3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1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9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2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27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3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81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4" dur="26" fill="hold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5" dur="166" fill="hold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6" dur="26" fill="hold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7" dur="166" fill="hold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8" dur="26" fill="hold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9" dur="166" fill="hold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 fill="hold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1" dur="166" fill="hold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nodeType="clickEffect" fill="hold" presetClass="entr" presetID="2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 additive="repl">
                                        <p:cTn id="2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207" dur="18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8" dur="6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3" tm="0">
                                          <p:val>
                                            <p:fltVal val="0.5"/>
                                          </p:val>
                                        </p:tav>
                                        <p:tav fmla="y-sin(pi*$)/3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9" dur="664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9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9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0" dur="332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27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27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1" dur="164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y-sin(pi*$)/81" tm="0">
                                          <p:val>
                                            <p:fltVal val="0"/>
                                          </p:val>
                                        </p:tav>
                                        <p:tav fmla="y-sin(pi*$)/81"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2" dur="26" fill="hold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3" dur="166" fill="hold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4" dur="26" fill="hold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5" dur="166" fill="hold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26" fill="hold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7" dur="166" fill="hold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8" dur="26" fill="hold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9" dur="166" fill="hold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>
                      <p:stCondLst>
                        <p:cond delay="indefinite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24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25" dur="10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226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4 - TextBox"/>
          <p:cNvSpPr/>
          <p:nvPr/>
        </p:nvSpPr>
        <p:spPr>
          <a:xfrm>
            <a:off x="179640" y="0"/>
            <a:ext cx="8784720" cy="43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300" spc="-1" strike="noStrike">
                <a:solidFill>
                  <a:srgbClr val="03495c"/>
                </a:solidFill>
                <a:latin typeface="Calibri"/>
              </a:rPr>
              <a:t>Δύναμη</a:t>
            </a:r>
            <a:endParaRPr b="0" lang="en-US" sz="2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5 - TextBox"/>
          <p:cNvSpPr/>
          <p:nvPr/>
        </p:nvSpPr>
        <p:spPr>
          <a:xfrm>
            <a:off x="683640" y="843480"/>
            <a:ext cx="7920360" cy="359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100000"/>
              </a:lnSpc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Οι δυνάμεις στη φύση, από πλευράς προέλευσης, διακρίνονται σε δυνάμεις επαφής και σε δυνάμεις πεδίου.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spcAft>
                <a:spcPts val="1199"/>
              </a:spcAft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Πότε μια δύναμη καθορίζεται επακριβώς ?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Aft>
                <a:spcPts val="1199"/>
              </a:spcAft>
            </a:pPr>
            <a:r>
              <a:rPr b="0" lang="el-GR" sz="2000" spc="-1" strike="noStrike">
                <a:solidFill>
                  <a:srgbClr val="000000"/>
                </a:solidFill>
                <a:latin typeface="Arial"/>
              </a:rPr>
              <a:t>Όταν είναι γνωστά: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Aft>
                <a:spcPts val="1199"/>
              </a:spcAft>
            </a:pP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❖ 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το μέγεθός της, δηλαδή η τιμή της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Aft>
                <a:spcPts val="1199"/>
              </a:spcAft>
            </a:pP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❖ 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η διεύθυνση πάνω στην οποία ενεργεί,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Aft>
                <a:spcPts val="1199"/>
              </a:spcAft>
            </a:pP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❖ 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η φορά της, δηλαδή προς ποια κατεύθυνση δρα και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  <a:spcAft>
                <a:spcPts val="1199"/>
              </a:spcAft>
            </a:pP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❖ </a:t>
            </a:r>
            <a:r>
              <a:rPr b="1" lang="el-GR" sz="2000" spc="-1" strike="noStrike">
                <a:solidFill>
                  <a:srgbClr val="000000"/>
                </a:solidFill>
                <a:latin typeface="Arial"/>
              </a:rPr>
              <a:t>το σημείο εφαρμογής της</a:t>
            </a:r>
            <a:endParaRPr b="0" lang="en-US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transition>
    <p:pull dir="rd"/>
  </p:transition>
  <p:timing>
    <p:tnLst>
      <p:par>
        <p:cTn id="227" dur="indefinite" restart="never" nodeType="tmRoot">
          <p:childTnLst>
            <p:seq>
              <p:cTn id="228" dur="indefinite" nodeType="mainSeq">
                <p:childTnLst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nodeType="clickEffect" fill="hold" presetClass="entr" presetID="29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33" dur="1000" fill="hold"/>
                                        <p:tgtEl>
                                          <p:spTgt spid="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34" dur="1000" fill="hold"/>
                                        <p:tgtEl>
                                          <p:spTgt spid="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 additive="repl">
                                        <p:cTn id="235" dur="1000"/>
                                        <p:tgtEl>
                                          <p:spTgt spid="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6" fill="hold">
                      <p:stCondLst>
                        <p:cond delay="indefinite"/>
                      </p:stCondLst>
                      <p:childTnLst>
                        <p:par>
                          <p:cTn id="237" fill="hold">
                            <p:stCondLst>
                              <p:cond delay="0"/>
                            </p:stCondLst>
                            <p:childTnLst>
                              <p:par>
                                <p:cTn id="238" nodeType="clickEffect" fill="hold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0" dur="500" fill="hold"/>
                                        <p:tgtEl>
                                          <p:spTgt spid="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1" dur="500" fill="hold"/>
                                        <p:tgtEl>
                                          <p:spTgt spid="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2" fill="hold">
                      <p:stCondLst>
                        <p:cond delay="indefinite"/>
                      </p:stCondLst>
                      <p:childTnLst>
                        <p:par>
                          <p:cTn id="243" fill="hold">
                            <p:stCondLst>
                              <p:cond delay="0"/>
                            </p:stCondLst>
                            <p:childTnLst>
                              <p:par>
                                <p:cTn id="244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46" dur="500" fill="hold"/>
                                        <p:tgtEl>
                                          <p:spTgt spid="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47" dur="500" fill="hold"/>
                                        <p:tgtEl>
                                          <p:spTgt spid="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2" dur="500" fill="hold"/>
                                        <p:tgtEl>
                                          <p:spTgt spid="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3" dur="500" fill="hold"/>
                                        <p:tgtEl>
                                          <p:spTgt spid="1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8" dur="500" fill="hold"/>
                                        <p:tgtEl>
                                          <p:spTgt spid="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59" dur="500" fill="hold"/>
                                        <p:tgtEl>
                                          <p:spTgt spid="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>
                      <p:stCondLst>
                        <p:cond delay="indefinite"/>
                      </p:stCondLst>
                      <p:childTnLst>
                        <p:par>
                          <p:cTn id="261" fill="hold">
                            <p:stCondLst>
                              <p:cond delay="0"/>
                            </p:stCondLst>
                            <p:childTnLst>
                              <p:par>
                                <p:cTn id="262" nodeType="clickEffect" fill="hold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64" dur="500" fill="hold"/>
                                        <p:tgtEl>
                                          <p:spTgt spid="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5" dur="500" fill="hold"/>
                                        <p:tgtEl>
                                          <p:spTgt spid="1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Ροή">
  <a:themeElements>
    <a:clrScheme name="Ροή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Ροή">
  <a:themeElements>
    <a:clrScheme name="Ροή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212</TotalTime>
  <Application>LibreOffice/7.4.7.2$Linux_X86_64 LibreOffice_project/40$Build-2</Application>
  <AppVersion>15.0000</AppVersion>
  <Words>700</Words>
  <Paragraphs>90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2015-09-27T16:42:25Z</dcterms:created>
  <dc:creator>xps</dc:creator>
  <dc:description/>
  <dc:language>en-US</dc:language>
  <cp:lastModifiedBy>xps</cp:lastModifiedBy>
  <dcterms:modified xsi:type="dcterms:W3CDTF">2015-10-04T18:44:33Z</dcterms:modified>
  <cp:revision>35</cp:revision>
  <dc:subject/>
  <dc:title>Μ.Ε.Κ.  Ι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Προβολή στην οθόνη (16:9)</vt:lpwstr>
  </property>
  <property fmtid="{D5CDD505-2E9C-101B-9397-08002B2CF9AE}" pid="3" name="Slides">
    <vt:r8>13</vt:r8>
  </property>
</Properties>
</file>